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7"/>
  </p:notesMasterIdLst>
  <p:sldIdLst>
    <p:sldId id="257" r:id="rId2"/>
    <p:sldId id="258" r:id="rId3"/>
    <p:sldId id="259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60" r:id="rId14"/>
    <p:sldId id="261" r:id="rId15"/>
    <p:sldId id="262" r:id="rId16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33"/>
    <a:srgbClr val="CCFFFF"/>
    <a:srgbClr val="FF9900"/>
    <a:srgbClr val="675F66"/>
    <a:srgbClr val="FF00FF"/>
    <a:srgbClr val="FFCC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>
      <p:cViewPr varScale="1">
        <p:scale>
          <a:sx n="98" d="100"/>
          <a:sy n="98" d="100"/>
        </p:scale>
        <p:origin x="-608" y="-3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F3628-65F8-49DD-82E0-C7D14D194747}" type="datetimeFigureOut">
              <a:rPr lang="en-CA" smtClean="0"/>
              <a:t>17-04-26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25F6E-0572-41D3-8D1B-7F3E5E7F27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392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7926"/>
            <a:ext cx="3505200" cy="1927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257063"/>
            <a:ext cx="3313355" cy="141846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684234"/>
            <a:ext cx="3309803" cy="10505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264024"/>
            <a:ext cx="2133600" cy="625818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766639"/>
            <a:ext cx="2831592" cy="304271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766639"/>
            <a:ext cx="643666" cy="30427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2691622-2EFB-4298-8D1D-2F5B52970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0662-73C6-443D-9724-9FEF764B6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858456"/>
            <a:ext cx="1484453" cy="3983620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858456"/>
            <a:ext cx="5423704" cy="39836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AA21-9260-4904-8B46-EB02660AA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7696200" cy="9525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7696200" cy="3581400"/>
          </a:xfrm>
        </p:spPr>
        <p:txBody>
          <a:bodyPr/>
          <a:lstStyle>
            <a:lvl2pPr marL="640080" indent="-274320">
              <a:buFont typeface="Wingdings 2" pitchFamily="18" charset="2"/>
              <a:buChar char=""/>
              <a:defRPr/>
            </a:lvl2pPr>
            <a:lvl3pPr marL="914400" indent="-228600">
              <a:buFont typeface="Courier New" pitchFamily="49" charset="0"/>
              <a:buChar char="o"/>
              <a:defRPr sz="2000"/>
            </a:lvl3pPr>
            <a:lvl4pPr marL="1124712" indent="-228600">
              <a:buFont typeface="Wingdings" pitchFamily="2" charset="2"/>
              <a:buChar char="§"/>
              <a:defRPr sz="2000"/>
            </a:lvl4pPr>
            <a:lvl5pPr marL="1325880" indent="-228600"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5410729"/>
            <a:ext cx="3502152" cy="3042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417358"/>
            <a:ext cx="6637468" cy="1135063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556000"/>
            <a:ext cx="6637467" cy="126701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5E2-E3B7-4427-9E0D-5C7C9108B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D617-B994-468D-AD60-FB7C5D40D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927860"/>
            <a:ext cx="3419856" cy="2910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927859"/>
            <a:ext cx="3419856" cy="2910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930008"/>
            <a:ext cx="3057148" cy="5331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478912"/>
            <a:ext cx="3419856" cy="236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930008"/>
            <a:ext cx="3055717" cy="5331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478912"/>
            <a:ext cx="3419856" cy="236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1309-C8B6-4DAA-AD8D-3AB14587E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5C9D-496E-48A5-99B6-57F1314F4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B052-4801-41F0-9E3E-90B5FA99C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EB6D-9E0E-4705-92EC-603AB2B9C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2" y="501569"/>
            <a:ext cx="3562257" cy="470703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713773"/>
            <a:ext cx="3090440" cy="429227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770696"/>
            <a:ext cx="3493664" cy="30427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214529"/>
            <a:ext cx="3304572" cy="121929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447495"/>
            <a:ext cx="3298784" cy="126492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501569"/>
            <a:ext cx="3562257" cy="4707038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217420"/>
            <a:ext cx="3300984" cy="12192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78163"/>
            <a:ext cx="3359623" cy="455676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444240"/>
            <a:ext cx="3300573" cy="12663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770696"/>
            <a:ext cx="3493664" cy="30427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5515-4FFA-48C1-A9D4-E7AD6ED59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715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77906"/>
            <a:ext cx="8229600" cy="51547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7926"/>
            <a:ext cx="3679116" cy="58270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856387"/>
            <a:ext cx="7024744" cy="952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936377"/>
            <a:ext cx="6777317" cy="2924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8707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876800"/>
            <a:ext cx="350215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87076"/>
            <a:ext cx="133215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247F19-A04B-4F05-97E4-6883ED4C8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Relationship Id="rId3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52400" y="266700"/>
            <a:ext cx="3352800" cy="13075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Phylum Platyhelminthes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622-2EFB-4298-8D1D-2F5B52970D5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http://ts3.mm.bing.net/images/thumbnail.aspx?q=1606755687266&amp;id=0c6f0c1b84c977bcbff9fba4b43abc83&amp;url=http%3a%2f%2fwww.rzuser.uni-heidelberg.de%2f%7ebu6%2fflat0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1.mm.bing.net/images/thumbnail.aspx?q=1548809210600&amp;id=c7d77abe3df8566a3903a23670686bd9&amp;url=http%3a%2f%2fwww.harpercollege.edu%2fls-hs%2fbio%2fdept%2fguide%2fgallery%2fflatworms%2foriginal%2fTiger_Planaria_Dugesia_tigrina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8"/>
          <a:stretch/>
        </p:blipFill>
        <p:spPr bwMode="auto">
          <a:xfrm>
            <a:off x="7010401" y="1708"/>
            <a:ext cx="2129742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1.mm.bing.net/images/thumbnail.aspx?q=1620412078596&amp;id=b2f5804159c4a6c066fde4f5cc548628&amp;url=http%3a%2f%2fposter.4teachers.org%2fimgFilePoster%2f3797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2628901"/>
            <a:ext cx="4114799" cy="30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3.mm.bing.net/images/thumbnail.aspx?q=1596455190770&amp;id=9abe7f176795bbe9f9313b06c91f7fb7&amp;url=http%3a%2f%2fcurezone.com%2fupload%2fparasites%2ftapeworm%2ftapeworm_he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6" y="2630609"/>
            <a:ext cx="2524124" cy="184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s2.mm.bing.net/images/thumbnail.aspx?q=1624335129937&amp;id=3a1281792cb4a59d85e272ee9df6e207&amp;url=http%3a%2f%2fwww.dpd.cdc.gov%2fdpdx%2fimages%2fParasiteImages%2fA-F%2fDipylidium%2fDcaninum_ad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6" y="4467225"/>
            <a:ext cx="25241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s3.mm.bing.net/images/thumbnail.aspx?q=1533094469182&amp;id=b8fae41367dec4409124bc28ac77369f&amp;url=http%3a%2f%2f3.bp.blogspot.com%2f_R4F9KX0Rfz0%2fStuHo_06XqI%2fAAAAAAAAAAs%2fXpHkNZULv0w%2fs320%2flancet%2bfluk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5300"/>
            <a:ext cx="2523219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s2.mm.bing.net/images/thumbnail.aspx?q=1622080823501&amp;id=d17e48cf5f092a0bcaab82519fb10bd5&amp;url=http%3a%2f%2ffaculty.cascadia.edu%2fccollin%2fDugesia%2520w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2523219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365125"/>
            <a:ext cx="23622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409701"/>
            <a:ext cx="4724401" cy="3952874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Reproduction</a:t>
            </a:r>
          </a:p>
          <a:p>
            <a:pPr lvl="1"/>
            <a:r>
              <a:rPr lang="en-US" sz="2600" dirty="0" smtClean="0"/>
              <a:t>Free-living</a:t>
            </a:r>
          </a:p>
          <a:p>
            <a:pPr lvl="2"/>
            <a:r>
              <a:rPr lang="en-US" sz="2200" dirty="0"/>
              <a:t>Asexual: </a:t>
            </a:r>
          </a:p>
          <a:p>
            <a:pPr lvl="3"/>
            <a:r>
              <a:rPr lang="en-US" sz="2200" dirty="0" smtClean="0"/>
              <a:t>__________________________</a:t>
            </a:r>
            <a:endParaRPr lang="en-US" sz="2200" dirty="0"/>
          </a:p>
          <a:p>
            <a:pPr lvl="2"/>
            <a:r>
              <a:rPr lang="en-US" sz="2200" dirty="0"/>
              <a:t>Sexual:</a:t>
            </a:r>
          </a:p>
          <a:p>
            <a:pPr lvl="3"/>
            <a:r>
              <a:rPr lang="en-US" sz="2200" dirty="0" smtClean="0"/>
              <a:t>____________________</a:t>
            </a:r>
            <a:endParaRPr lang="en-US" sz="2200" dirty="0"/>
          </a:p>
          <a:p>
            <a:pPr lvl="3"/>
            <a:r>
              <a:rPr lang="en-US" sz="2200" dirty="0" smtClean="0"/>
              <a:t>_________________________</a:t>
            </a:r>
            <a:endParaRPr lang="en-US" sz="2200" dirty="0"/>
          </a:p>
          <a:p>
            <a:pPr lvl="3"/>
            <a:r>
              <a:rPr lang="en-US" sz="2200" dirty="0"/>
              <a:t>Embryos emerge as juveniles resembling adults.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AutoShape 2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63500" y="-7874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215900" y="-6350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368300" y="-4826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48" y="879475"/>
            <a:ext cx="5234778" cy="159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ttp://t3.gstatic.com/images?q=tbn:ANd9GcSFw3xOtz3aYWr1GUbyRpzz6OZFbFeAREzwt2QY6pdnudzTi2e1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81299"/>
            <a:ext cx="2895600" cy="259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365125"/>
            <a:ext cx="23622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409701"/>
            <a:ext cx="3886201" cy="39528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Reproduction</a:t>
            </a:r>
          </a:p>
          <a:p>
            <a:pPr lvl="1"/>
            <a:r>
              <a:rPr lang="en-US" sz="2600" dirty="0" smtClean="0"/>
              <a:t>Parasitic</a:t>
            </a:r>
          </a:p>
          <a:p>
            <a:pPr lvl="2"/>
            <a:r>
              <a:rPr lang="en-US" sz="2200" dirty="0" smtClean="0"/>
              <a:t>Flukes: </a:t>
            </a:r>
          </a:p>
          <a:p>
            <a:pPr lvl="3"/>
            <a:r>
              <a:rPr lang="en-US" sz="2200" dirty="0" smtClean="0"/>
              <a:t>Sexual only</a:t>
            </a:r>
            <a:endParaRPr lang="en-US" sz="2200" dirty="0"/>
          </a:p>
          <a:p>
            <a:pPr lvl="3"/>
            <a:r>
              <a:rPr lang="en-US" sz="2200" dirty="0" smtClean="0"/>
              <a:t>Complex life cycles involving more than one host</a:t>
            </a:r>
          </a:p>
          <a:p>
            <a:pPr lvl="3"/>
            <a:r>
              <a:rPr lang="en-US" sz="2200" dirty="0" smtClean="0"/>
              <a:t>Large number of young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AutoShape 2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63500" y="-7874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215900" y="-6350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368300" y="-4826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414426"/>
              </p:ext>
            </p:extLst>
          </p:nvPr>
        </p:nvGraphicFramePr>
        <p:xfrm>
          <a:off x="4298950" y="1333500"/>
          <a:ext cx="4235450" cy="396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Bitmap Image" r:id="rId3" imgW="5695238" imgH="5334745" progId="PBrush">
                  <p:embed/>
                </p:oleObj>
              </mc:Choice>
              <mc:Fallback>
                <p:oleObj name="Bitmap Image" r:id="rId3" imgW="5695238" imgH="5334745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1333500"/>
                        <a:ext cx="4235450" cy="396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059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365125"/>
            <a:ext cx="23622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409701"/>
            <a:ext cx="4572001" cy="395287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Reproduction</a:t>
            </a:r>
          </a:p>
          <a:p>
            <a:pPr lvl="1"/>
            <a:r>
              <a:rPr lang="en-US" sz="2600" dirty="0" smtClean="0"/>
              <a:t>Parasitic</a:t>
            </a:r>
          </a:p>
          <a:p>
            <a:pPr lvl="2"/>
            <a:r>
              <a:rPr lang="en-US" sz="2200" dirty="0" smtClean="0"/>
              <a:t>Tapeworms: </a:t>
            </a:r>
          </a:p>
          <a:p>
            <a:pPr lvl="3"/>
            <a:r>
              <a:rPr lang="en-US" sz="2200" dirty="0" smtClean="0"/>
              <a:t>___________________</a:t>
            </a:r>
            <a:endParaRPr lang="en-US" sz="2200" dirty="0" smtClean="0"/>
          </a:p>
          <a:p>
            <a:pPr lvl="3"/>
            <a:r>
              <a:rPr lang="en-US" sz="2200" dirty="0" smtClean="0"/>
              <a:t>___________________</a:t>
            </a:r>
            <a:endParaRPr lang="en-US" sz="2200" dirty="0"/>
          </a:p>
          <a:p>
            <a:pPr lvl="3"/>
            <a:r>
              <a:rPr lang="en-US" sz="2200" dirty="0" smtClean="0"/>
              <a:t>Reproductive segments called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_______________</a:t>
            </a:r>
            <a:endParaRPr lang="en-US" sz="2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3"/>
            <a:r>
              <a:rPr lang="en-US" sz="2200" dirty="0" smtClean="0"/>
              <a:t>Large number of young</a:t>
            </a:r>
          </a:p>
          <a:p>
            <a:pPr lvl="3"/>
            <a:r>
              <a:rPr lang="en-US" sz="2200" dirty="0" smtClean="0"/>
              <a:t>Youngest </a:t>
            </a:r>
            <a:r>
              <a:rPr lang="en-US" sz="2200" dirty="0" err="1" smtClean="0"/>
              <a:t>proglottids</a:t>
            </a:r>
            <a:r>
              <a:rPr lang="en-US" sz="2200" dirty="0" smtClean="0"/>
              <a:t> near </a:t>
            </a:r>
            <a:r>
              <a:rPr lang="en-US" sz="2200" dirty="0" smtClean="0"/>
              <a:t>_______________</a:t>
            </a:r>
            <a:endParaRPr lang="en-US" sz="2200" dirty="0" smtClean="0"/>
          </a:p>
          <a:p>
            <a:pPr lvl="3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AutoShape 2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63500" y="-7874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215900" y="-6350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368300" y="-4826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2294" name="Picture 6" descr="http://siera104.com/images/bio/flatroundrotifers/tapeworml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61" y="2857500"/>
            <a:ext cx="36273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stanford.edu/class/humbio103/ParaSites2001/taeniasis/Pictures/proglottid/labeled_proglottid_draw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61" y="611873"/>
            <a:ext cx="2752725" cy="221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Platyhelminthes  is a phylum composed of three classes of flatworms.</a:t>
            </a:r>
          </a:p>
          <a:p>
            <a:r>
              <a:rPr lang="en-US" dirty="0" smtClean="0"/>
              <a:t>Class </a:t>
            </a:r>
            <a:r>
              <a:rPr lang="en-US" dirty="0" smtClean="0">
                <a:solidFill>
                  <a:srgbClr val="FF0000"/>
                </a:solidFill>
              </a:rPr>
              <a:t>________________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Free-living</a:t>
            </a:r>
          </a:p>
          <a:p>
            <a:pPr lvl="1"/>
            <a:r>
              <a:rPr lang="en-US" dirty="0" smtClean="0"/>
              <a:t>Ciliated</a:t>
            </a:r>
          </a:p>
          <a:p>
            <a:pPr lvl="1"/>
            <a:r>
              <a:rPr lang="en-US" dirty="0" smtClean="0"/>
              <a:t>Ex: </a:t>
            </a:r>
            <a:r>
              <a:rPr lang="en-US" dirty="0" err="1" smtClean="0"/>
              <a:t>Planaria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47900"/>
            <a:ext cx="4191000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61951"/>
            <a:ext cx="2239676" cy="1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1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581400" cy="95250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smtClean="0">
                <a:solidFill>
                  <a:srgbClr val="FF0000"/>
                </a:solidFill>
              </a:rPr>
              <a:t>________________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Parasitic</a:t>
            </a:r>
          </a:p>
          <a:p>
            <a:pPr lvl="1"/>
            <a:r>
              <a:rPr lang="en-US" dirty="0" smtClean="0"/>
              <a:t>Complex life cycles</a:t>
            </a:r>
          </a:p>
          <a:p>
            <a:pPr lvl="1"/>
            <a:r>
              <a:rPr lang="en-US" dirty="0" smtClean="0"/>
              <a:t>Ex: Flukes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838200" y="3467100"/>
            <a:ext cx="2895600" cy="1828800"/>
            <a:chOff x="3168" y="784"/>
            <a:chExt cx="2512" cy="1776"/>
          </a:xfrm>
        </p:grpSpPr>
        <p:pic>
          <p:nvPicPr>
            <p:cNvPr id="8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" y="1527"/>
              <a:ext cx="1857" cy="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" y="797"/>
              <a:ext cx="2431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3168" y="784"/>
              <a:ext cx="2512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" name="Text Box 26"/>
            <p:cNvSpPr txBox="1">
              <a:spLocks noChangeArrowheads="1"/>
            </p:cNvSpPr>
            <p:nvPr/>
          </p:nvSpPr>
          <p:spPr bwMode="auto">
            <a:xfrm>
              <a:off x="3534" y="1449"/>
              <a:ext cx="9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="1" dirty="0"/>
                <a:t>The Flukes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414426"/>
              </p:ext>
            </p:extLst>
          </p:nvPr>
        </p:nvGraphicFramePr>
        <p:xfrm>
          <a:off x="4298952" y="1333500"/>
          <a:ext cx="4235448" cy="3967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Bitmap Image" r:id="rId5" imgW="5695238" imgH="5334745" progId="PBrush">
                  <p:embed/>
                </p:oleObj>
              </mc:Choice>
              <mc:Fallback>
                <p:oleObj name="Bitmap Image" r:id="rId5" imgW="5695238" imgH="5334745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2" y="1333500"/>
                        <a:ext cx="4235448" cy="3967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87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581400" cy="95250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3657600" cy="3581400"/>
          </a:xfrm>
        </p:spPr>
        <p:txBody>
          <a:bodyPr/>
          <a:lstStyle/>
          <a:p>
            <a:r>
              <a:rPr lang="en-US" dirty="0" smtClean="0"/>
              <a:t>Class </a:t>
            </a:r>
            <a:r>
              <a:rPr lang="en-US" dirty="0" smtClean="0">
                <a:solidFill>
                  <a:srgbClr val="FF0000"/>
                </a:solidFill>
              </a:rPr>
              <a:t>_______________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Parasitic</a:t>
            </a:r>
          </a:p>
          <a:p>
            <a:pPr lvl="1"/>
            <a:r>
              <a:rPr lang="en-US" dirty="0" smtClean="0"/>
              <a:t>Body organized into a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_____________</a:t>
            </a:r>
            <a:r>
              <a:rPr lang="en-US" dirty="0" smtClean="0"/>
              <a:t> </a:t>
            </a:r>
            <a:r>
              <a:rPr lang="en-US" dirty="0" smtClean="0"/>
              <a:t>and many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_______________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Ex: Tapeworms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2" name="Picture 4" descr="http://t3.gstatic.com/images?q=tbn:ANd9GcRHkP8SaobzsmdcOSKGz_BEbW73sDeneuixtgviiTMXJLldTJ5j4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1"/>
          <a:stretch/>
        </p:blipFill>
        <p:spPr bwMode="auto">
          <a:xfrm>
            <a:off x="4571999" y="647700"/>
            <a:ext cx="3943299" cy="260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.ddmcdn.com/gif/tapeworm-weight-loss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1"/>
          <a:stretch/>
        </p:blipFill>
        <p:spPr bwMode="auto">
          <a:xfrm>
            <a:off x="5327061" y="723900"/>
            <a:ext cx="137853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1.gstatic.com/images?q=tbn:ANd9GcQcpCBrdb0mr4ZBLXcUZWyaUxxxAY3413I-_UraKtIAHekt-TP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6963" r="2941" b="8370"/>
          <a:stretch/>
        </p:blipFill>
        <p:spPr bwMode="auto">
          <a:xfrm>
            <a:off x="3657600" y="3299951"/>
            <a:ext cx="2566308" cy="21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RICKY TAPEWORM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02874"/>
            <a:ext cx="2190699" cy="209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4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886200" cy="952500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Flatworms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5029200" cy="3581400"/>
          </a:xfrm>
        </p:spPr>
        <p:txBody>
          <a:bodyPr>
            <a:normAutofit/>
          </a:bodyPr>
          <a:lstStyle/>
          <a:p>
            <a:r>
              <a:rPr lang="en-CA" dirty="0" smtClean="0"/>
              <a:t>__________________________________________________________</a:t>
            </a:r>
            <a:endParaRPr lang="en-CA" dirty="0"/>
          </a:p>
          <a:p>
            <a:pPr lvl="1"/>
            <a:r>
              <a:rPr lang="en-CA" dirty="0" smtClean="0"/>
              <a:t>Ex: </a:t>
            </a:r>
            <a:r>
              <a:rPr lang="en-CA" dirty="0" err="1" smtClean="0"/>
              <a:t>planaria</a:t>
            </a:r>
            <a:r>
              <a:rPr lang="en-CA" dirty="0" smtClean="0"/>
              <a:t>, tapeworms, flukes</a:t>
            </a:r>
          </a:p>
          <a:p>
            <a:r>
              <a:rPr lang="en-US" dirty="0" smtClean="0"/>
              <a:t>__________________________________________________________</a:t>
            </a:r>
            <a:endParaRPr lang="en-US" dirty="0" smtClean="0"/>
          </a:p>
          <a:p>
            <a:r>
              <a:rPr lang="en-US" dirty="0" smtClean="0"/>
              <a:t>___________________________________________</a:t>
            </a:r>
            <a:endParaRPr lang="en-US" dirty="0"/>
          </a:p>
          <a:p>
            <a:pPr marL="6858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http://ts3.mm.bing.net/images/thumbnail.aspx?q=1572263364014&amp;id=1e1231d3b5e472c233741d7823fef3fd&amp;url=http%3a%2f%2fweb.mit.edu%2fneuro%2fplanari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23900"/>
            <a:ext cx="2857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2.mm.bing.net/images/thumbnail.aspx?q=1547977294249&amp;id=efbe0b57ca17dd5d6a77fe99f348b8bb&amp;url=http%3a%2f%2fi2.squidoocdn.com%2fresize%2fsquidoo_images%2f-1%2fdraft_lens2189173module11670232photo_1222151404Tapeworm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438400" cy="123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s4.mm.bing.net/images/thumbnail.aspx?q=1622240138351&amp;id=bda81eb35156e64e52ff2b609f10acf1&amp;url=http%3a%2f%2fwww.microscopyu.com%2fstaticgallery%2fsmz1500%2fimages%2fclonorchissinens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63768"/>
            <a:ext cx="2857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1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Advances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7848600" cy="3657600"/>
          </a:xfrm>
        </p:spPr>
        <p:txBody>
          <a:bodyPr>
            <a:noAutofit/>
          </a:bodyPr>
          <a:lstStyle/>
          <a:p>
            <a:r>
              <a:rPr lang="en-US" dirty="0" smtClean="0"/>
              <a:t>___________________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_________________</a:t>
            </a:r>
            <a:r>
              <a:rPr lang="en-US" dirty="0" smtClean="0"/>
              <a:t> </a:t>
            </a:r>
            <a:r>
              <a:rPr lang="en-US" dirty="0" smtClean="0"/>
              <a:t>located between </a:t>
            </a:r>
            <a:r>
              <a:rPr lang="en-US" dirty="0" smtClean="0"/>
              <a:t>_______________ </a:t>
            </a:r>
            <a:r>
              <a:rPr lang="en-US" dirty="0" smtClean="0"/>
              <a:t>and </a:t>
            </a:r>
            <a:r>
              <a:rPr lang="en-US" dirty="0" smtClean="0"/>
              <a:t>_____________</a:t>
            </a:r>
            <a:endParaRPr lang="en-US" dirty="0" smtClean="0"/>
          </a:p>
          <a:p>
            <a:r>
              <a:rPr lang="en-US" dirty="0" smtClean="0"/>
              <a:t>__________________</a:t>
            </a:r>
            <a:endParaRPr lang="en-US" dirty="0"/>
          </a:p>
          <a:p>
            <a:r>
              <a:rPr lang="en-US" dirty="0" smtClean="0"/>
              <a:t>____________________</a:t>
            </a:r>
            <a:endParaRPr lang="en-US" dirty="0"/>
          </a:p>
          <a:p>
            <a:r>
              <a:rPr lang="en-US" dirty="0" smtClean="0"/>
              <a:t>Simple organs</a:t>
            </a:r>
          </a:p>
          <a:p>
            <a:r>
              <a:rPr lang="en-US" dirty="0" smtClean="0"/>
              <a:t>__________________</a:t>
            </a:r>
            <a:endParaRPr lang="en-US" dirty="0" smtClean="0"/>
          </a:p>
          <a:p>
            <a:pPr lvl="1"/>
            <a:r>
              <a:rPr lang="en-US" dirty="0"/>
              <a:t>No internal body cavity other than digestive tube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8" name="Picture 6" descr="http://www.cals.ncsu.edu/course/zo150/mozley/fall/planari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3" b="4942"/>
          <a:stretch/>
        </p:blipFill>
        <p:spPr bwMode="auto">
          <a:xfrm>
            <a:off x="3848741" y="2525487"/>
            <a:ext cx="4788503" cy="21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35814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00"/>
            <a:ext cx="4724400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Feeding</a:t>
            </a:r>
          </a:p>
          <a:p>
            <a:pPr lvl="1"/>
            <a:r>
              <a:rPr lang="en-US" sz="2400" dirty="0" smtClean="0"/>
              <a:t>Free-living (</a:t>
            </a:r>
            <a:r>
              <a:rPr lang="en-US" sz="2400" dirty="0" err="1" smtClean="0"/>
              <a:t>Planaria</a:t>
            </a:r>
            <a:r>
              <a:rPr lang="en-US" sz="2400" dirty="0" smtClean="0"/>
              <a:t>)</a:t>
            </a:r>
            <a:endParaRPr lang="en-US" sz="2400" dirty="0"/>
          </a:p>
          <a:p>
            <a:pPr lvl="2"/>
            <a:r>
              <a:rPr lang="en-US" dirty="0" smtClean="0"/>
              <a:t>____________________________</a:t>
            </a:r>
            <a:endParaRPr lang="en-US" dirty="0" smtClean="0"/>
          </a:p>
          <a:p>
            <a:pPr lvl="2"/>
            <a:r>
              <a:rPr lang="en-US" dirty="0" smtClean="0"/>
              <a:t>________________________with _______opening </a:t>
            </a:r>
            <a:r>
              <a:rPr lang="en-US" dirty="0"/>
              <a:t>at the end </a:t>
            </a:r>
            <a:r>
              <a:rPr lang="en-US" dirty="0" smtClean="0"/>
              <a:t>of a </a:t>
            </a:r>
            <a:r>
              <a:rPr lang="en-US" dirty="0" smtClean="0"/>
              <a:t>_______________________on </a:t>
            </a:r>
            <a:r>
              <a:rPr lang="en-US" dirty="0" smtClean="0"/>
              <a:t>the mid-ventral side</a:t>
            </a:r>
          </a:p>
          <a:p>
            <a:pPr lvl="2"/>
            <a:r>
              <a:rPr lang="en-US" dirty="0" smtClean="0"/>
              <a:t>GVC is </a:t>
            </a:r>
            <a:r>
              <a:rPr lang="en-US" dirty="0" smtClean="0"/>
              <a:t>___________________</a:t>
            </a:r>
            <a:endParaRPr lang="en-US" dirty="0" smtClean="0"/>
          </a:p>
          <a:p>
            <a:pPr lvl="2"/>
            <a:r>
              <a:rPr lang="en-US" dirty="0" smtClean="0"/>
              <a:t>_________________</a:t>
            </a:r>
            <a:endParaRPr lang="en-US" dirty="0" smtClean="0"/>
          </a:p>
          <a:p>
            <a:pPr lvl="2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600776"/>
            <a:ext cx="3374638" cy="4729595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94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35814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00"/>
            <a:ext cx="5410200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Feeding</a:t>
            </a:r>
          </a:p>
          <a:p>
            <a:pPr lvl="1"/>
            <a:r>
              <a:rPr lang="en-US" sz="2400" dirty="0" smtClean="0"/>
              <a:t>_________________ </a:t>
            </a:r>
            <a:endParaRPr lang="en-US" sz="2400" dirty="0" smtClean="0"/>
          </a:p>
          <a:p>
            <a:pPr lvl="2"/>
            <a:r>
              <a:rPr lang="en-US" dirty="0" smtClean="0"/>
              <a:t>Feed on host tissue</a:t>
            </a:r>
          </a:p>
          <a:p>
            <a:pPr lvl="2"/>
            <a:r>
              <a:rPr lang="en-US" dirty="0" smtClean="0"/>
              <a:t>_________________________________</a:t>
            </a:r>
            <a:endParaRPr lang="en-US" dirty="0" smtClean="0"/>
          </a:p>
          <a:p>
            <a:pPr lvl="2"/>
            <a:r>
              <a:rPr lang="en-US" dirty="0" smtClean="0"/>
              <a:t>No anus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Flukes</a:t>
            </a:r>
            <a:r>
              <a:rPr lang="en-US" sz="2400" dirty="0" smtClean="0"/>
              <a:t> have GVC </a:t>
            </a:r>
            <a:r>
              <a:rPr lang="en-US" sz="2400" dirty="0"/>
              <a:t>with one opening at the end of a muscular pharynx 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Tapeworms</a:t>
            </a:r>
            <a:r>
              <a:rPr lang="en-US" sz="2400" dirty="0" smtClean="0"/>
              <a:t> </a:t>
            </a:r>
            <a:r>
              <a:rPr lang="en-US" sz="2400" dirty="0" smtClean="0"/>
              <a:t>__________________ _____________________________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 descr="http://parasite-cleanse.com/images/flu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00100"/>
            <a:ext cx="2438400" cy="24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0.gstatic.com/images?q=tbn:ANd9GcTpatNHXOqK9N6CMKQ46LefUPjGtTHGgFnVb1QQ16CsXJ7odZW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17274"/>
            <a:ext cx="2667000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31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23622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14500"/>
            <a:ext cx="38100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Respiration</a:t>
            </a:r>
          </a:p>
          <a:p>
            <a:pPr lvl="1"/>
            <a:r>
              <a:rPr lang="en-US" sz="2400" dirty="0" smtClean="0"/>
              <a:t>By </a:t>
            </a:r>
            <a:r>
              <a:rPr lang="en-US" sz="2400" dirty="0" smtClean="0">
                <a:solidFill>
                  <a:srgbClr val="C00000"/>
                </a:solidFill>
              </a:rPr>
              <a:t>__________________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600" dirty="0" smtClean="0"/>
              <a:t>Circulation</a:t>
            </a:r>
            <a:endParaRPr lang="en-US" sz="2800" dirty="0"/>
          </a:p>
          <a:p>
            <a:pPr lvl="1"/>
            <a:r>
              <a:rPr lang="en-US" sz="2400" dirty="0"/>
              <a:t>By </a:t>
            </a:r>
            <a:r>
              <a:rPr lang="en-US" sz="2400" dirty="0" smtClean="0">
                <a:solidFill>
                  <a:srgbClr val="C00000"/>
                </a:solidFill>
              </a:rPr>
              <a:t>__________________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/>
            <a:endParaRPr lang="en-US" sz="2400" dirty="0">
              <a:solidFill>
                <a:srgbClr val="C00000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SzPct val="100000"/>
              <a:buFont typeface="Symbol" pitchFamily="18" charset="2"/>
              <a:buChar char=""/>
            </a:pPr>
            <a:r>
              <a:rPr lang="en-US" sz="2800" dirty="0" smtClean="0">
                <a:solidFill>
                  <a:srgbClr val="7030A0"/>
                </a:solidFill>
              </a:rPr>
              <a:t>______________________________________</a:t>
            </a:r>
            <a:endParaRPr lang="en-US" sz="2800" dirty="0" smtClean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______________________________________</a:t>
            </a:r>
            <a:endParaRPr lang="en-US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26" y="723899"/>
            <a:ext cx="4443588" cy="447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9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23622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14500"/>
            <a:ext cx="3657600" cy="3581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Excretion</a:t>
            </a:r>
          </a:p>
          <a:p>
            <a:pPr lvl="1"/>
            <a:r>
              <a:rPr lang="en-US" sz="2400" dirty="0" smtClean="0"/>
              <a:t>By </a:t>
            </a:r>
            <a:r>
              <a:rPr lang="en-US" sz="2400" dirty="0" smtClean="0">
                <a:solidFill>
                  <a:srgbClr val="C00000"/>
                </a:solidFill>
              </a:rPr>
              <a:t>_______________ </a:t>
            </a:r>
            <a:r>
              <a:rPr lang="en-US" sz="2400" dirty="0" smtClean="0">
                <a:solidFill>
                  <a:schemeClr val="tx1"/>
                </a:solidFill>
              </a:rPr>
              <a:t>into </a:t>
            </a:r>
            <a:r>
              <a:rPr lang="en-US" sz="2400" dirty="0" smtClean="0">
                <a:solidFill>
                  <a:schemeClr val="tx1"/>
                </a:solidFill>
              </a:rPr>
              <a:t>______________ __________________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____________</a:t>
            </a:r>
            <a:r>
              <a:rPr lang="en-US" sz="2400" dirty="0" smtClean="0">
                <a:solidFill>
                  <a:schemeClr val="tx1"/>
                </a:solidFill>
              </a:rPr>
              <a:t>pump </a:t>
            </a:r>
            <a:r>
              <a:rPr lang="en-US" sz="2400" dirty="0" smtClean="0">
                <a:solidFill>
                  <a:schemeClr val="tx1"/>
                </a:solidFill>
              </a:rPr>
              <a:t>water and waste out of the body via </a:t>
            </a:r>
            <a:r>
              <a:rPr lang="en-US" sz="2400" dirty="0" smtClean="0">
                <a:solidFill>
                  <a:schemeClr val="tx1"/>
                </a:solidFill>
              </a:rPr>
              <a:t>____________________________________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4" name="Picture 6" descr="http://www.doctortee.com/dsu/tiftickjian/cse-img/biology/animals/anat-phys/flame-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05" y="1028700"/>
            <a:ext cx="457199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96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23622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14499"/>
            <a:ext cx="3581400" cy="364807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Movement</a:t>
            </a:r>
          </a:p>
          <a:p>
            <a:pPr lvl="1"/>
            <a:r>
              <a:rPr lang="en-US" sz="2400" dirty="0" smtClean="0"/>
              <a:t>___________________ flatworms </a:t>
            </a:r>
            <a:r>
              <a:rPr lang="en-US" sz="2400" dirty="0" smtClean="0"/>
              <a:t>use </a:t>
            </a:r>
            <a:r>
              <a:rPr lang="en-US" sz="2400" dirty="0" smtClean="0"/>
              <a:t>______ on ________________ to </a:t>
            </a:r>
            <a:r>
              <a:rPr lang="en-US" sz="2400" dirty="0" smtClean="0"/>
              <a:t>swim</a:t>
            </a:r>
          </a:p>
          <a:p>
            <a:pPr lvl="1"/>
            <a:r>
              <a:rPr lang="en-US" sz="2400" dirty="0" smtClean="0"/>
              <a:t>_______________ </a:t>
            </a:r>
            <a:r>
              <a:rPr lang="en-US" sz="2400" dirty="0" smtClean="0"/>
              <a:t>and </a:t>
            </a:r>
            <a:r>
              <a:rPr lang="en-US" sz="2400" dirty="0" smtClean="0"/>
              <a:t>____________ </a:t>
            </a:r>
            <a:r>
              <a:rPr lang="en-US" sz="2400" dirty="0" smtClean="0"/>
              <a:t>muscle allow for </a:t>
            </a:r>
            <a:r>
              <a:rPr lang="en-US" sz="2400" dirty="0" smtClean="0"/>
              <a:t>__________ _______________</a:t>
            </a:r>
            <a:endParaRPr lang="en-US" sz="2400" dirty="0" smtClean="0"/>
          </a:p>
          <a:p>
            <a:pPr lvl="1"/>
            <a:r>
              <a:rPr lang="en-US" sz="2400" dirty="0" smtClean="0"/>
              <a:t>Hydrostatic skeleton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723900"/>
            <a:ext cx="4495800" cy="2134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AutoShape 2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63500" y="-7874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215900" y="-6350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368300" y="-4826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200" name="Picture 8" descr="http://api.ning.com/files/eG236fOCOsB-v693PNSYWObIiqABSI30AywzGzAPcGEHY6E3RXHksUmGxlWlJfTKQvofdLyBZKXKdaAjmAfJ*dk3GNkWbqBM/flatw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55010"/>
            <a:ext cx="4495800" cy="260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7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365125"/>
            <a:ext cx="23622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409701"/>
            <a:ext cx="4495801" cy="395287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Nervous System</a:t>
            </a:r>
            <a:endParaRPr lang="en-US" sz="2800" dirty="0" smtClean="0"/>
          </a:p>
          <a:p>
            <a:pPr lvl="1"/>
            <a:r>
              <a:rPr lang="en-US" sz="2600" dirty="0" smtClean="0"/>
              <a:t>Parasitic flatworms </a:t>
            </a:r>
            <a:r>
              <a:rPr lang="en-US" sz="2600" dirty="0" smtClean="0"/>
              <a:t>___ </a:t>
            </a:r>
          </a:p>
          <a:p>
            <a:pPr marL="365760" lvl="1" indent="0">
              <a:buNone/>
            </a:pPr>
            <a:r>
              <a:rPr lang="en-US" sz="2600" dirty="0" smtClean="0"/>
              <a:t>______________________________________________</a:t>
            </a:r>
            <a:endParaRPr lang="en-US" sz="2600" dirty="0" smtClean="0"/>
          </a:p>
          <a:p>
            <a:pPr lvl="1"/>
            <a:r>
              <a:rPr lang="en-US" sz="2600" dirty="0" smtClean="0"/>
              <a:t>Free-living</a:t>
            </a:r>
          </a:p>
          <a:p>
            <a:pPr lvl="2"/>
            <a:r>
              <a:rPr lang="en-US" sz="2200" dirty="0" smtClean="0"/>
              <a:t>_______________________</a:t>
            </a:r>
            <a:endParaRPr lang="en-US" sz="2200" dirty="0" smtClean="0"/>
          </a:p>
          <a:p>
            <a:pPr lvl="2"/>
            <a:r>
              <a:rPr lang="en-US" sz="2200" dirty="0" smtClean="0"/>
              <a:t>Paired </a:t>
            </a:r>
            <a:r>
              <a:rPr lang="en-US" sz="2200" dirty="0" smtClean="0"/>
              <a:t>_________________ _______________________</a:t>
            </a:r>
            <a:endParaRPr lang="en-US" sz="2200" dirty="0" smtClean="0"/>
          </a:p>
          <a:p>
            <a:pPr lvl="2"/>
            <a:r>
              <a:rPr lang="en-US" sz="2200" dirty="0" smtClean="0"/>
              <a:t>Various senses including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_________</a:t>
            </a:r>
            <a:r>
              <a:rPr lang="en-US" sz="2200" dirty="0" smtClean="0"/>
              <a:t> </a:t>
            </a:r>
            <a:r>
              <a:rPr lang="en-US" sz="2200" dirty="0" smtClean="0"/>
              <a:t>and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__________</a:t>
            </a:r>
            <a:endParaRPr lang="en-US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AutoShape 2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63500" y="-7874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215900" y="-6350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368300" y="-4826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218" name="Picture 2" descr="http://t3.gstatic.com/images?q=tbn:ANd9GcSrwPGaw4_f0wB0SJSV-Naw1AqcbUT2LdUs6ZvKfz0lhDlszK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54" y="647700"/>
            <a:ext cx="3355975" cy="253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edia-1.web.britannica.com/eb-media/36/73336-004-54B868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35" y="3314700"/>
            <a:ext cx="3750469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16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2428</TotalTime>
  <Words>273</Words>
  <Application>Microsoft Macintosh PowerPoint</Application>
  <PresentationFormat>On-screen Show (16:10)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Austin</vt:lpstr>
      <vt:lpstr>Bitmap Image</vt:lpstr>
      <vt:lpstr>Phylum Platyhelminthes</vt:lpstr>
      <vt:lpstr>Flatworms</vt:lpstr>
      <vt:lpstr>Evolutionary Advances</vt:lpstr>
      <vt:lpstr>Systems</vt:lpstr>
      <vt:lpstr>Systems</vt:lpstr>
      <vt:lpstr>Systems</vt:lpstr>
      <vt:lpstr>Systems</vt:lpstr>
      <vt:lpstr>Systems</vt:lpstr>
      <vt:lpstr>Systems</vt:lpstr>
      <vt:lpstr>Systems</vt:lpstr>
      <vt:lpstr>Systems</vt:lpstr>
      <vt:lpstr>Systems</vt:lpstr>
      <vt:lpstr>Organization</vt:lpstr>
      <vt:lpstr>Organization</vt:lpstr>
      <vt:lpstr>Organization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and Lina</dc:creator>
  <cp:lastModifiedBy>Moein Ferdosian</cp:lastModifiedBy>
  <cp:revision>263</cp:revision>
  <cp:lastPrinted>1601-01-01T00:00:00Z</cp:lastPrinted>
  <dcterms:created xsi:type="dcterms:W3CDTF">1601-01-01T00:00:00Z</dcterms:created>
  <dcterms:modified xsi:type="dcterms:W3CDTF">2017-04-26T20:33:12Z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