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5"/>
  </p:notesMasterIdLst>
  <p:sldIdLst>
    <p:sldId id="257" r:id="rId2"/>
    <p:sldId id="258" r:id="rId3"/>
    <p:sldId id="259" r:id="rId4"/>
    <p:sldId id="263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33"/>
    <a:srgbClr val="CCFFFF"/>
    <a:srgbClr val="FF9900"/>
    <a:srgbClr val="675F66"/>
    <a:srgbClr val="FF00FF"/>
    <a:srgbClr val="FFCC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8" autoAdjust="0"/>
  </p:normalViewPr>
  <p:slideViewPr>
    <p:cSldViewPr>
      <p:cViewPr varScale="1">
        <p:scale>
          <a:sx n="100" d="100"/>
          <a:sy n="100" d="100"/>
        </p:scale>
        <p:origin x="-568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F3628-65F8-49DD-82E0-C7D14D194747}" type="datetimeFigureOut">
              <a:rPr lang="en-CA" smtClean="0"/>
              <a:t>17-04-28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25F6E-0572-41D3-8D1B-7F3E5E7F27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92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7926"/>
            <a:ext cx="3505200" cy="1927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257063"/>
            <a:ext cx="3313355" cy="141846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684234"/>
            <a:ext cx="3309803" cy="10505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264024"/>
            <a:ext cx="2133600" cy="625818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766639"/>
            <a:ext cx="2831592" cy="304271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766639"/>
            <a:ext cx="643666" cy="3042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2691622-2EFB-4298-8D1D-2F5B52970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0662-73C6-443D-9724-9FEF764B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858456"/>
            <a:ext cx="1484453" cy="3983620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858456"/>
            <a:ext cx="5423704" cy="39836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AA21-9260-4904-8B46-EB02660AA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7696200" cy="9525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7696200" cy="3581400"/>
          </a:xfrm>
        </p:spPr>
        <p:txBody>
          <a:bodyPr/>
          <a:lstStyle>
            <a:lvl2pPr marL="640080" indent="-274320">
              <a:buFont typeface="Wingdings 2" pitchFamily="18" charset="2"/>
              <a:buChar char=""/>
              <a:defRPr/>
            </a:lvl2pPr>
            <a:lvl3pPr marL="914400" indent="-228600">
              <a:buFont typeface="Courier New" pitchFamily="49" charset="0"/>
              <a:buChar char="o"/>
              <a:defRPr sz="2000"/>
            </a:lvl3pPr>
            <a:lvl4pPr marL="1124712" indent="-228600">
              <a:buFont typeface="Wingdings" pitchFamily="2" charset="2"/>
              <a:buChar char="§"/>
              <a:defRPr sz="2000"/>
            </a:lvl4pPr>
            <a:lvl5pPr marL="1325880" indent="-228600"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5410729"/>
            <a:ext cx="3502152" cy="3042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417358"/>
            <a:ext cx="6637468" cy="1135063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556000"/>
            <a:ext cx="6637467" cy="126701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5E2-E3B7-4427-9E0D-5C7C9108B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D617-B994-468D-AD60-FB7C5D40D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927860"/>
            <a:ext cx="3419856" cy="2910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927859"/>
            <a:ext cx="3419856" cy="2910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930008"/>
            <a:ext cx="3057148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478912"/>
            <a:ext cx="3419856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930008"/>
            <a:ext cx="3055717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478912"/>
            <a:ext cx="3419856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1309-C8B6-4DAA-AD8D-3AB14587E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5C9D-496E-48A5-99B6-57F1314F4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B052-4801-41F0-9E3E-90B5FA99C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EB6D-9E0E-4705-92EC-603AB2B9C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2" y="501569"/>
            <a:ext cx="3562257" cy="470703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713773"/>
            <a:ext cx="3090440" cy="429227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770696"/>
            <a:ext cx="3493664" cy="30427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214529"/>
            <a:ext cx="3304572" cy="121929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447495"/>
            <a:ext cx="3298784" cy="126492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501569"/>
            <a:ext cx="3562257" cy="470703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217420"/>
            <a:ext cx="3300984" cy="12192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78163"/>
            <a:ext cx="3359623" cy="455676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444240"/>
            <a:ext cx="3300573" cy="12663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770696"/>
            <a:ext cx="3493664" cy="30427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5515-4FFA-48C1-A9D4-E7AD6ED59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715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77906"/>
            <a:ext cx="8229600" cy="51547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7926"/>
            <a:ext cx="3679116" cy="58270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856387"/>
            <a:ext cx="7024744" cy="952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936377"/>
            <a:ext cx="6777317" cy="2924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8707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876800"/>
            <a:ext cx="350215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87076"/>
            <a:ext cx="133215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247F19-A04B-4F05-97E4-6883ED4C8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en/thumb/1/15/Elephanti.jpg/220px-thumb.jpg" TargetMode="External"/><Relationship Id="rId4" Type="http://schemas.openxmlformats.org/officeDocument/2006/relationships/image" Target="../media/image20.jpeg"/><Relationship Id="rId5" Type="http://schemas.openxmlformats.org/officeDocument/2006/relationships/image" Target="http://www.greatlakesbcrescue.org/HealthNTraining/heartworms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hack.us/" TargetMode="External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52400" y="266700"/>
            <a:ext cx="3352800" cy="130757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Phylum </a:t>
            </a:r>
            <a:r>
              <a:rPr lang="en-US" dirty="0" err="1" smtClean="0">
                <a:solidFill>
                  <a:srgbClr val="0070C0"/>
                </a:solidFill>
              </a:rPr>
              <a:t>Nematoda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622-2EFB-4298-8D1D-2F5B52970D5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292" name="Picture 4" descr="http://0801.nccdn.net/1_5/391/0df/337/roundworm-in-e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76500"/>
            <a:ext cx="4433523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t2.gstatic.com/images?q=tbn:ANd9GcTkRIvsiXo82xsW1B5giZ0cQxKwOVL1bd15y0pNEtBiCVFbddCHe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7" r="15009"/>
          <a:stretch/>
        </p:blipFill>
        <p:spPr bwMode="auto">
          <a:xfrm>
            <a:off x="3377608" y="4649"/>
            <a:ext cx="2111828" cy="24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t3.gstatic.com/images?q=tbn:ANd9GcQQNSLgviARyHtgKYPDN9WapgA5Ligcjjm965_DBqW1lOU7J1F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23" y="2471851"/>
            <a:ext cx="4710477" cy="32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t3.gstatic.com/images?q=tbn:ANd9GcSqJCt6YEptMGeNEB8JxAyXS4aDCLB8EEfrS8oA-WGroifAnaH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37" y="-1"/>
            <a:ext cx="3654564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</a:t>
            </a:r>
            <a:r>
              <a:rPr lang="en-US" dirty="0"/>
              <a:t>are inoffensive, </a:t>
            </a:r>
            <a:r>
              <a:rPr lang="en-US" dirty="0" smtClean="0"/>
              <a:t>eating small </a:t>
            </a:r>
            <a:r>
              <a:rPr lang="en-US" dirty="0"/>
              <a:t>organisms; </a:t>
            </a:r>
            <a:r>
              <a:rPr lang="en-US" dirty="0" smtClean="0"/>
              <a:t>some aerate the </a:t>
            </a:r>
            <a:r>
              <a:rPr lang="en-US" dirty="0"/>
              <a:t>soil with their </a:t>
            </a:r>
            <a:r>
              <a:rPr lang="en-US" dirty="0" smtClean="0"/>
              <a:t>burrows.</a:t>
            </a:r>
          </a:p>
          <a:p>
            <a:r>
              <a:rPr lang="en-US" dirty="0"/>
              <a:t>Most well-known </a:t>
            </a:r>
            <a:r>
              <a:rPr lang="en-US" dirty="0" smtClean="0"/>
              <a:t>nematodes </a:t>
            </a:r>
            <a:r>
              <a:rPr lang="en-US" dirty="0"/>
              <a:t>are </a:t>
            </a:r>
            <a:r>
              <a:rPr lang="en-US" dirty="0" smtClean="0"/>
              <a:t>parasitic</a:t>
            </a:r>
          </a:p>
          <a:p>
            <a:pPr lvl="1"/>
            <a:r>
              <a:rPr lang="en-US" dirty="0" smtClean="0"/>
              <a:t>responsible </a:t>
            </a:r>
            <a:r>
              <a:rPr lang="en-US" dirty="0"/>
              <a:t>for a variety </a:t>
            </a:r>
            <a:r>
              <a:rPr lang="en-US" dirty="0" smtClean="0"/>
              <a:t>of diseases </a:t>
            </a:r>
            <a:r>
              <a:rPr lang="en-US" dirty="0"/>
              <a:t>and disorders</a:t>
            </a:r>
          </a:p>
          <a:p>
            <a:pPr lvl="1"/>
            <a:r>
              <a:rPr lang="en-US" dirty="0" smtClean="0"/>
              <a:t>Ex: </a:t>
            </a:r>
            <a:r>
              <a:rPr lang="en-US" dirty="0" err="1" smtClean="0"/>
              <a:t>Ascaris</a:t>
            </a:r>
            <a:endParaRPr lang="en-US" dirty="0" smtClean="0"/>
          </a:p>
          <a:p>
            <a:pPr lvl="2"/>
            <a:r>
              <a:rPr lang="en-US" dirty="0" smtClean="0"/>
              <a:t>Common intestinal parasite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48100"/>
            <a:ext cx="3505200" cy="139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41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Hookworm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3048000" cy="3581400"/>
          </a:xfrm>
        </p:spPr>
        <p:txBody>
          <a:bodyPr/>
          <a:lstStyle/>
          <a:p>
            <a:r>
              <a:rPr lang="en-US" dirty="0" smtClean="0"/>
              <a:t>Burrows into body via feet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9458" name="Picture 2" descr="http://t2.gstatic.com/images?q=tbn:ANd9GcS0HQegNcdRzgvinkTY6peLW2HEA8BjCaknFA62G_dPw_HTKIL2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96847"/>
            <a:ext cx="4804922" cy="359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t2.gstatic.com/images?q=tbn:ANd9GcQU1j7wrCkwmcqsG1SWYUKcS6AuxDiI61pO8z39I1MUHZQBhdy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8" y="3314700"/>
            <a:ext cx="3034586" cy="19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8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505200" cy="952500"/>
          </a:xfrm>
        </p:spPr>
        <p:txBody>
          <a:bodyPr/>
          <a:lstStyle/>
          <a:p>
            <a:r>
              <a:rPr lang="en-US" dirty="0" err="1" smtClean="0"/>
              <a:t>Filaria</a:t>
            </a:r>
            <a:r>
              <a:rPr lang="en-US" dirty="0" smtClean="0"/>
              <a:t> worm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4572000" cy="3581400"/>
          </a:xfrm>
        </p:spPr>
        <p:txBody>
          <a:bodyPr/>
          <a:lstStyle/>
          <a:p>
            <a:r>
              <a:rPr lang="en-US" dirty="0" smtClean="0"/>
              <a:t>Blocks lymph vessels</a:t>
            </a:r>
          </a:p>
          <a:p>
            <a:r>
              <a:rPr lang="en-US" dirty="0" smtClean="0"/>
              <a:t>Causes elephantiasis and heartworm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5" descr="http://upload.wikimedia.org/wikipedia/en/thumb/1/15/Elephanti.jpg/220px-thumb.jpg"/>
          <p:cNvPicPr>
            <a:picLocks noChangeAspect="1" noChangeArrowheads="1"/>
          </p:cNvPicPr>
          <p:nvPr/>
        </p:nvPicPr>
        <p:blipFill>
          <a:blip r:embed="rId2" r:link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7637" r="10210" b="8359"/>
          <a:stretch>
            <a:fillRect/>
          </a:stretch>
        </p:blipFill>
        <p:spPr bwMode="auto">
          <a:xfrm>
            <a:off x="5486400" y="604378"/>
            <a:ext cx="3124200" cy="47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greatlakesbcrescue.org/HealthNTraining/heartworms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" r="11314"/>
          <a:stretch>
            <a:fillRect/>
          </a:stretch>
        </p:blipFill>
        <p:spPr bwMode="auto">
          <a:xfrm>
            <a:off x="1752600" y="2962824"/>
            <a:ext cx="2819400" cy="23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5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581400" cy="952500"/>
          </a:xfrm>
        </p:spPr>
        <p:txBody>
          <a:bodyPr/>
          <a:lstStyle/>
          <a:p>
            <a:r>
              <a:rPr lang="en-US" dirty="0" err="1" smtClean="0"/>
              <a:t>Trichinella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3581400" cy="3581400"/>
          </a:xfrm>
        </p:spPr>
        <p:txBody>
          <a:bodyPr/>
          <a:lstStyle/>
          <a:p>
            <a:r>
              <a:rPr lang="en-US" dirty="0"/>
              <a:t>Adults live embedded in walls of host’s intestine, produce larvae that travel through bloodstream to the muscles where they form cysts.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Trichinella_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6943"/>
            <a:ext cx="41433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1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886200" cy="952500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Roundworms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5029200" cy="3581400"/>
          </a:xfrm>
        </p:spPr>
        <p:txBody>
          <a:bodyPr>
            <a:normAutofit/>
          </a:bodyPr>
          <a:lstStyle/>
          <a:p>
            <a:r>
              <a:rPr lang="en-CA" dirty="0" smtClean="0"/>
              <a:t>Extremely common </a:t>
            </a:r>
            <a:r>
              <a:rPr lang="en-CA" dirty="0" smtClean="0">
                <a:solidFill>
                  <a:srgbClr val="C00000"/>
                </a:solidFill>
              </a:rPr>
              <a:t>cylindrical</a:t>
            </a:r>
            <a:r>
              <a:rPr lang="en-CA" dirty="0" smtClean="0"/>
              <a:t> animals.</a:t>
            </a:r>
          </a:p>
          <a:p>
            <a:pPr lvl="1"/>
            <a:r>
              <a:rPr lang="en-CA" dirty="0"/>
              <a:t>90,000 </a:t>
            </a:r>
            <a:r>
              <a:rPr lang="en-CA" dirty="0" smtClean="0"/>
              <a:t>nematodes </a:t>
            </a:r>
            <a:r>
              <a:rPr lang="en-CA" dirty="0"/>
              <a:t>in a single rotting apple</a:t>
            </a:r>
            <a:r>
              <a:rPr lang="en-CA" dirty="0" smtClean="0"/>
              <a:t>.</a:t>
            </a:r>
          </a:p>
          <a:p>
            <a:r>
              <a:rPr lang="en-US" dirty="0" smtClean="0"/>
              <a:t>Mostly aquatic</a:t>
            </a:r>
            <a:r>
              <a:rPr lang="en-US" dirty="0"/>
              <a:t> </a:t>
            </a:r>
            <a:r>
              <a:rPr lang="en-US" dirty="0" smtClean="0"/>
              <a:t>and damp environments</a:t>
            </a:r>
          </a:p>
          <a:p>
            <a:r>
              <a:rPr lang="en-US" dirty="0" smtClean="0"/>
              <a:t>Mostly free-living</a:t>
            </a:r>
          </a:p>
          <a:p>
            <a:pPr marL="342900" lvl="1">
              <a:buFont typeface="Wingdings 2" pitchFamily="18" charset="2"/>
              <a:buChar char=""/>
            </a:pPr>
            <a:r>
              <a:rPr lang="en-US" dirty="0" smtClean="0"/>
              <a:t>Some parasitic</a:t>
            </a:r>
          </a:p>
          <a:p>
            <a:pPr marL="617220" lvl="2">
              <a:buFont typeface="Wingdings 2" pitchFamily="18" charset="2"/>
              <a:buChar char=""/>
            </a:pPr>
            <a:r>
              <a:rPr lang="en-CA" dirty="0" smtClean="0"/>
              <a:t>Ex</a:t>
            </a:r>
            <a:r>
              <a:rPr lang="en-CA" dirty="0"/>
              <a:t>: </a:t>
            </a:r>
            <a:r>
              <a:rPr lang="en-CA" dirty="0" err="1"/>
              <a:t>Ascaris</a:t>
            </a:r>
            <a:r>
              <a:rPr lang="en-CA" dirty="0"/>
              <a:t>, hookworm, etc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331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08" y="876300"/>
            <a:ext cx="2887523" cy="271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3.gstatic.com/images?q=tbn:ANd9GcSv8rL4vHoltyv_jQqzkwRpYpnpeZ4mnDMUAm6cssUnXoSG0MNS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657" y="3771900"/>
            <a:ext cx="1508448" cy="158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heartwor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711347"/>
            <a:ext cx="1962944" cy="17049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1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Evolutionary Advances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5943600" cy="3657600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Pseudocoelomate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I</a:t>
            </a:r>
            <a:r>
              <a:rPr lang="en-US" dirty="0" smtClean="0"/>
              <a:t>nternal fluid-filled body </a:t>
            </a:r>
            <a:r>
              <a:rPr lang="en-US" dirty="0"/>
              <a:t>cavity </a:t>
            </a:r>
            <a:r>
              <a:rPr lang="en-US" dirty="0" smtClean="0"/>
              <a:t>located between the endoderm and mesoderm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Complete</a:t>
            </a:r>
            <a:r>
              <a:rPr lang="en-US" dirty="0"/>
              <a:t> Digestive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 smtClean="0"/>
              <a:t>3 cell layers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Mesoderm</a:t>
            </a:r>
            <a:r>
              <a:rPr lang="en-US" dirty="0" smtClean="0"/>
              <a:t>, endoderm and ectoderm</a:t>
            </a:r>
          </a:p>
          <a:p>
            <a:r>
              <a:rPr lang="en-US" dirty="0" smtClean="0"/>
              <a:t>Covered by a protective </a:t>
            </a:r>
            <a:r>
              <a:rPr lang="en-US" dirty="0" smtClean="0">
                <a:solidFill>
                  <a:srgbClr val="C00000"/>
                </a:solidFill>
              </a:rPr>
              <a:t>cuticle</a:t>
            </a:r>
          </a:p>
          <a:p>
            <a:r>
              <a:rPr lang="en-US" dirty="0" smtClean="0"/>
              <a:t>Bilateral symmetry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AutoShape 2" descr="data:image/jpeg;base64,/9j/4AAQSkZJRgABAQAAAQABAAD/2wBDAAkGBwgHBgkIBwgKCgkLDRYPDQwMDRsUFRAWIB0iIiAdHx8kKDQsJCYxJx8fLT0tMTU3Ojo6Iys/RD84QzQ5Ojf/2wBDAQoKCg0MDRoPDxo3JR8lNzc3Nzc3Nzc3Nzc3Nzc3Nzc3Nzc3Nzc3Nzc3Nzc3Nzc3Nzc3Nzc3Nzc3Nzc3Nzc3Nzf/wAARCACaAKgDASIAAhEBAxEB/8QAGwAAAgMBAQEAAAAAAAAAAAAAAAEDBAUCBgf/xAA7EAACAQMDAgQEAwYGAQUAAAABAgMABBESITEFQRMiUWEGFDJxQoGRI1JyobHBFSQzYpKigiWEstHw/8QAGAEBAAMBAAAAAAAAAAAAAAAAAAECAwT/xAAkEQADAAICAgEEAwAAAAAAAAAAAQIDESExEkEyBCJCURMUYf/aAAwDAQACEQMRAD8A+2CnijaigCiikTigGaWR6isTqXxLaW12bG0Au74KWaNDhIwMZ1vwORtud+Kx7mfqN6T83fvFERvBafs1/N/rP6j7VecdV0Vdpdnr57mC3TXcTRxL+9I4Ufzqg/xF0VDhusdPH/uU/wDuvG2PTbGMmQ2kLXKM0bTSDxJCATjLtljsQdz3qe9VBHANC4+Yi2xt9QrX+v8AtlHlX6PZ23UrG8OLS9tpzjP7KZW/oatE7V4Oa0tLhdNxawSg9niVs/rUUS3MF7/6df3dokaAuqOHQsx2GlwQMAcAD6xR4GumP5EfQAa65rzFp8RXNvgdUtxLHx8xaISR/FHuR91J+wr0NndW95bx3FpNHNDKA0ckbBlYeoIrFy12XTT6JhRijFFQSMGuq4B3roUA6DRRQBRRSBoAooNFAKilmmTUARYYNeU6h1k9W1x9PnK2KsyPNG3mnIOCFYcKCCMjc9sDcz/EN811O3ToCBAg/wA0wP1HGRGPy3b2wPxHGU0ZibxIFBz9cSgAN7j0b+vB7Eb4sW/uopd+kJ4QkKLbRqjQnVGijAHqv5jI/PNI3cBCiJjMzgMscalnIPfSOB7nAqNJX6jCX6fN4duDpe404YZ/dU+hI3Pbj1oiiS2Hg2cAs28Xw2jVTolJ8zM0mM5OTvnVnPc1a83jxIjC67Ile6HzFxHHBDGzqGWeTMisDpOVXbgAgat8e9EsF1NOI26laiOMiTWlodOpT9OrXjPfGc1ZaJZ5ZXjtY1aHSFAfBKrkFQQN1JLA7jcb8UgJBJDOipHA2biNdR0BQqjGgDGrLhtid9hvvWDzW/ZusMIrvJe29rHPI9ncJJEZMeaI405wDlgTihLg2uV6lD8rI7GRnLao/T6xsMDA82kn0qYArOrzQBbjU3i+KhMUAYZAB4GTg/mc4yBSilTMIFw6SszQykKcRphtIGdgM40k8g/pac9LsrWGX0dTuWZYIWKySAnWBnQvdvvvge/sDUliG6W/i9LCQjYvAf8ATl+/o231jf1zxVC0ijgUnpvgLISIxZxnyOFzggkAKSPN6Adt9RtJcG5DJbOysh0ysy4aI84wfxfyGQd810Tc5Fyc9RUM9l0rqUHU7cyQlgyNoljfZo3HKt/+3BBFXTtXhrYnpk63dhGPEG0kYP8Arr3BPduSGPfvgmvUDq9rJDG9qz3LyorpFEMsQRtkH6f/ACxXNkhw9Gs0qL55roHtWFfWPUuo+EZJLaFFkLeHhn0jQ4yTkajkqcbAYzvRP0KedpdN+yq7q+nBOcBhvv8A7gfuoqhJus6qCWIAAySTwKYIIBByDuMd68/e9AurqGeFr8MkgKgOrHYhwdWG3+sEfwj8ph0acawLoMDjCsGw+/Db9uBjHFAbWaWoHOkg4ODg8ViXXRLmYzab5kV2BIUkaxqBw2SdhjAx2O9A6JchUC3z6gBmTJ1ZAAJ53Jxg59aA3M0Vm9L6a9g5LXDy6lAOpmOT67k+/wCtFAX6pdZvfkOnyXCqHkGFiQnGqRiAoz23I3q3Xmfie9A6rZWh1lEjaZtCM2GJ0rnA2218/wBqtM7eiG9IybeGeziKPM94pdnMjACQszFidtmG+w2OB3pCb52X5e1bxVTDXIRtLhd8IM8Ekb5xgZ4JFTi5h8CSdJFeKMFmKHOAOeKrLEyWiJJFOt0X8S4MbY3lDKAGB3AOkDnGhcjaujNfjOkUxT5VskuY4nij020UlrFKsY8YlAq4KlCCN1DEAds9sDNSCIaktCjTTiVnWyyGBBJ33A8oznU22RjmoXhNs7TNbM8sRSGKK3LeA7vjH7POxZifNg6R3xnPrei9LTpsB4a4l3lcfyVfRB2H9ya40dVVoz7P4dcpH87dPGsalUhtSUCqfw69mOPbTwD71aHw30cAaunxORwZCWI47k+w/StSWWOGNnldURRqZmOAB6ms49esvIUM8iuQFZIHKnYkEHG4wORR1M9lNVRDL8N9PZGSHx7cMDkRTNpPH4TlTx6Vj9W6de2xaWdxLEwRROikLHhi2qVM7jjcf9RvXprTqVpdyNHFLmZd2jZSrgfwkZxU08giiaTw5JNPCxjLE+wqdprghNyeJBDSMpnuJZvmgymMZGnSoJG2njI3zzVO7vUsSlwY2W4kP7SHSGluQc6SFXhlA79hp9DV/qPTuow3UEaTx9P6fK5MMarrkjkAz4erICoRq2AyMEBhtivbIllAksAigQQl2llkLq7MVGvbcscEZO/m77iibl7NeKRws8t2uVmCxkeWO0fUxH+6TYL+WD6Ma2vhJ/kLmfp3hRRwTkz24jOcNt4gJwNyTq98t6Vk9OIiaWz06BEwkjQursI5MkZ07fUHH2Aqe5uRYxpfMyoLVxLrbjSNn/VS3612tK42cXMXpnuq6Wo1IIGDmpBXIbDopE0ZoBmgHelmjIqAGaKM0UJODXkb+RputdRLgYjkSNCPQRqf/kzV6414aYXP+LdUCmEJ84cBlbVjQnO+K2w/MpfRB1S3iufAEkWuV541DKAHKg6mwTjsp71M+n9pNNFNJGpAEs7jMBGxJxwoIzqG/PaoJzMt3ZPNNDGiynzovH7N+dRIxViJ0lEszXquIyZAFUGFgO451EYwfMcHPtUZ/kaYEvHZY6Fb29x1yFlkguPlYDMZkOWZmyiljk9hJ/LYV7E8cV574eDr1O88d42ma2gbKLgAapOOe+e9b8oJicL9Wk4rFE12eXluper36SWskT6ZSkEEh8qAcysB32yPYqAQSTWlH8P2vhIs8tzKUYsreOyaSc8BSAOSO+3eqHwuw8e3EpiLt09PBCqQwUEaufulenzWOOZteVcsm209I8x1jpz2UesTk2rTBnmc/tLYnYOrY3/CMnjOSSNq1eiXpvbV9Z1Swv4bsBp17AhgPcEH0ByN66+IGROiXxcgZhZRk48zDAH3yRVToni/4nftIUbEUIJQHGrL+vsRTXhk0vY7nktdfs/nej3MIVWlCeJFrXIEiEOhx7MorykMjTzx3dpCRMFJFu7DTDE4GCD3J05G+PqG1e6dgqkngDJ+1fOenKf8KtGV4pyLaIyyy3HhiM6RhAyDvncdue4rZkwdPAVvLZyHSGTx11pmLxSxEg8oORgh+atrZWhJ128RZxpZnUMSPud6o3QYv00WTaVa6aV4ngKKg8KQHTt+8R3PJNXALzUBqtzuNijD+5rs+n5k5s/zPW/D8zXPQ7CaRtTtbJrPqwUA/wAwa0Qax/hLUPhvp/iY1GEE445PHtWwK5X2aHVcmnQRQCoxRTFQAFFMUUBwdxXjeq+DZda6g0s6oJjHPmUhVUFBHjJ948/nXs6818VWyLd2PUGVSRm2YtjbWQVOf4lC/dxWmJ6pFa6MG7vYvCjuLdy5hmRy8aFlVc4bJG2NJPftViQ6pViVzMnzIMWQvhtIMs4JA7AN7ZOOdqllCuhSQakIIKnfIPNUrVvDhlNwYC0ei0bDBWLA+SQnbBYMpIHB9cYF/qZ5TLfT1+Jq9GZrTqqubdY1kLQSyLgjUSHjAI30jJA2G7e9etxnP9a8I6eEGNzbsY7dM3MiynztpyHAyPOCAcnBGds9vU9J6g04+Wuwq3iLlscSD95f7jsfYgnmTNLXJkX1k3S7gG3VYYnmMqXeMiEnco2+4OSBnAwcbELm1D16cJF4tg0hlkMaPDKNL6c74bBAOknvW6wDAgjIPIrPfo3TmYEWwTByBG7IAcEZwpA4JrJ46T3DCtPtGPdXdzfTqZI1LQykL0+M6i52wzMR6EMNtIzvk4I2uj2C9PtWQhBLLIZJdAwoY7YHsAAB7DPep7azt7VSLeFI9RyxUbsfc9/zru4nit4ZJp5FjjjXUzucBQPWrRjc/dT2xVJ8IzviW5aHpMsUJxcXX+Xh/ibIJ/Iam+wrzM6lQ8sXTVKyIY40aXh01A9uSF2I3Omp7+8k6jO94fEtWQqlnHIMEKzAeIVPds4wdwBg4JIqv8uJp5XdbL/KyZkL5k8TKA5Yn6cA84PHpmr72Wla7I7qcr1O2Wa7aWNLZpDKY8LlyACSNhkKx7VYnmWG3e55SOMvkb5AGdvWoOnrmN7kR+Gbl/F0A/SuAFHA/CATtyTUqWEd1f2luilHmmDymNtOpEwzagD5s4C9/qFd0LwxnHkflZ7HpNsbPpdnakkmGBIyT3IUD+1XBxXNMc1yGx0KCKBTFCBCniikDQkYop0UByeKqdSs0v7Ga0lJCyqV1Kd1PZh7g7j3q3mkRUA8BGt3J4qXzLHNFIYpI4iRkjgk84YFWAGMA4ya5kgFs63FnbQmVRoZNONaE7/mORnk7ZGcj0XxD02R5F6hZKGnjXTPEBvNGMkY/wBynJHqCw75GCtylyCLORHP4nG6x/f39u3fHfrmlknTMdOHtEMUMLWNvIYybd1I3d43uB9IZxtgY3IbjbjGKnlYyTmGRkMzMJIpvmN4wNIIDAbMScj1B74xRDFJZa36ciGVz545WIEh5zq5ByT7HPbkR9OuoriSBLbXPDFrd43gEbZOQWCkjUMk7gEehNct43L/AMOqMipGp07r96kaJNGt62PPoxFIpJwAc+Vtw2GGAQM1pL8Q2oEpkgvI2jPnBgL42z+HI4IrygmWKIeIwWdYQYMSY8IIACSjYw3mOwByDirDywrqnM1ykE2QkgOSzqCGypGF2CgbAZ9MjNC3gmbk/wAR+Rjb2MxQMqmSdljQE4xnctjzL271i39zcX0y/MyPK2s4iWGTwohvpkXAJYghd88ntVeMLFEFnCSCJliuVzn5h8DfB2IH2x5T2WpLuQ2iia+uGtoYZQksvzGAqt9KDI4yVBJ39KdhSkRh452MjTwXLySrFF48KspTAOoAYPJbcHHH3rmSBJnNgET5a38s0kahRLnJ8EqOw2LdjsOS2CKR+oQRRW2YrOIlFmIxJImNJUA/T3BJGdtgORYWBbfe2TC/ijUfV7j/AHf14PaujDh53XRjly+kMQPFgW2nQNvCOw/8T2+3H25ra+FYDOjdTdGVZlCW6sR/p8ltv3j7nYKe9Zthbf4vKYYJP8urYuJkPbuin949+4HvivZxoqqqoAqqMADgCr5r/FGWOfYYpgb0+KYFc5oIDFOg0UAxQRRRQkBRTooCMc0zSoxQHJG1YPV+iv4sl70uOPxpGDzQMdKzHYFgcHD4HPBwAfUegpYycmpTae0Q1s8BJOlzO9gviRzhdU6MCrxJuOPc5AI25IO1WJYYpURJYkKoQVUjZSOCPQ/avV9Q6Za9RRVuoslT5HRijpvnZhgisG+6F1aCKQ9OuLe6bSdC3X7Ng2+MsoIPb8I9ya6JzJ/IycNPgx4LWZZWnhvJFzOXVZFVxgDQDkjVwCee4rotfJ1FmR7PXcRHL/LNsExgHz751/yqy0dzZwIk3Tb5QgCDw4TNwMZ8mo/riq5uU+cjzHcqBC+7WsgwSyHG687VbWJjzyT7IXs7yO1URXaRmG2MMQht1XybeXzascAVPBZWokS6UGabAKXEx1vpIHBPGQBxiplmZ3CxWd/ITwVs5dP/ACKgfzqXp3SusS2sSfJpaYBXVdSBii5OnypnJxj8QqU8c8kN3fZCpWKZwW0rJmQFjgA4838sH/lVqwsp+pMDblorU/Vc8Fh6IDz/ABHb0z207f4Zs/Fin6ji+mibXGJVAjjb1VOM8+Y5IzzW6B61neZvhFpx/sgs7SCyt0t7aMRxINlH6n7nPerKiljamOK5zUeKMU6KECoIp0UAqKNqKAfaigUUJI6YpUxtQBikaZNcO2lSx7AmgOxXOKyrHr9rcxxSOrxiYoI9tYYsucZX0HNWIes9Pl/07pW82kYB3Pttv9+KAuge1G+eTWenWrBi+JSFUga/DbByM54+kD8XHvUrdUsVVmabCq2knQ3O/G242O422oC4BnmniqB6z0/xTGtyjMrlHx+AgMST7eVhn1GKH6z02MoJLtFLDIDAjHPO230tz6H0qAXq6FUW6rZJMImuFDNL4WMHZtLNv6DCtvxsas29xFcxCS3kWRM4ytSCWn2pCnQDFFKihA6KWaBQBTxRRQBRRRQHGKKdFCTkiuX06G1404OrPpUmK4lKrGxceUAkj2oDHW56VdWlsJMxxpEssUTMV0pjK5x7AHB9OKjnPQoYi5IxEPmVVGbK4zwM8bN5fY7bV1bQ9JKQxpcfXECiPNpLKBs2nIyQMb87e1cPZ9CZoSWhZ7lTHGVky0udWTzk/U2/uagHTRdCtkdTKiKH0kGcjgHyDf6cKdhtsfSpp4elC28SSUi3lYtq8dgoG+RzsDkggVxHadJuZ7iJX1yxsUkQynKZztjsPO361NPB0yK3hinmjiiVzLHqmC6iTqJ99z/OhJF8v0TXI+qEa1Mx/abYYHJG/B1sfzrkr0N2SFrmF5JVBXVPlnDBgDnOTnxG/Wu/kOnQpIq3HhoqoXUTABSMaWOeD5RufSu06d06MtmXJQh3LS7748zffFCCskHQpHeRJEk8RmkJEmVyA2c9uJW55zVywm6XZQtBbTxKiMobzjYsAV39xis+y6R0xumQBrx7gCBGWV5ADpGnSwGNhlQRmurvpXShasJpmEcIBYq6kqApQ5GOCG32252psk24LqKZdUbg+cp6bgkEfqDU2azbXpMVvfi5VshUZVX3ZixJPfnA9ia0qkgM0E0YpAUA6dLFABoB06WKdAFFKigOQaY965p0B1XEiB0ZW4YEGuqZoDHb4csGTw2EhTw1jI148oDAD/u1OLoMEUkMizzZjfWw8oEhBLDPl2wWPGPzrYHFc0BiXXw/HMblkuZVadiRnGIiSpYrgA58gxknFWrvpFtdvC0mVEIARVxgAEEf0FXzzTqAYbfDNrolUSyecDGcHSRp3H/BftUh6BFkETuSunRqRTggqSTtvkoOeO1bFFSDAtvhS0gKEyySBVjGGwcldA+2CI12+9TT/D8LxSCFxG7o6atA/ECGP/Yn74rbPFIUAkUIiqvCgAU8U6KAKdKnQBRRRQBRRRQAaKVFQD//2Q=="/>
          <p:cNvSpPr>
            <a:spLocks noChangeAspect="1" noChangeArrowheads="1"/>
          </p:cNvSpPr>
          <p:nvPr/>
        </p:nvSpPr>
        <p:spPr bwMode="auto">
          <a:xfrm>
            <a:off x="63500" y="-612775"/>
            <a:ext cx="13811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ata:image/jpeg;base64,/9j/4AAQSkZJRgABAQAAAQABAAD/2wBDAAkGBwgHBgkIBwgKCgkLDRYPDQwMDRsUFRAWIB0iIiAdHx8kKDQsJCYxJx8fLT0tMTU3Ojo6Iys/RD84QzQ5Ojf/2wBDAQoKCg0MDRoPDxo3JR8lNzc3Nzc3Nzc3Nzc3Nzc3Nzc3Nzc3Nzc3Nzc3Nzc3Nzc3Nzc3Nzc3Nzc3Nzc3Nzc3Nzf/wAARCACaAKgDASIAAhEBAxEB/8QAGwAAAgMBAQEAAAAAAAAAAAAAAAEDBAUCBgf/xAA7EAACAQMDAgQEAwYGAQUAAAABAgMABBESITEFQRMiUWEGFDJxQoGRI1JyobHBFSQzYpKigiWEstHw/8QAGAEBAAMBAAAAAAAAAAAAAAAAAAECAwT/xAAkEQADAAICAgEEAwAAAAAAAAAAAQIDESExEkEyBCJCURMUYf/aAAwDAQACEQMRAD8A+2CnijaigCiikTigGaWR6isTqXxLaW12bG0Au74KWaNDhIwMZ1vwORtud+Kx7mfqN6T83fvFERvBafs1/N/rP6j7VecdV0Vdpdnr57mC3TXcTRxL+9I4Ufzqg/xF0VDhusdPH/uU/wDuvG2PTbGMmQ2kLXKM0bTSDxJCATjLtljsQdz3qe9VBHANC4+Yi2xt9QrX+v8AtlHlX6PZ23UrG8OLS9tpzjP7KZW/oatE7V4Oa0tLhdNxawSg9niVs/rUUS3MF7/6df3dokaAuqOHQsx2GlwQMAcAD6xR4GumP5EfQAa65rzFp8RXNvgdUtxLHx8xaISR/FHuR91J+wr0NndW95bx3FpNHNDKA0ckbBlYeoIrFy12XTT6JhRijFFQSMGuq4B3roUA6DRRQBRRSBoAooNFAKilmmTUARYYNeU6h1k9W1x9PnK2KsyPNG3mnIOCFYcKCCMjc9sDcz/EN811O3ToCBAg/wA0wP1HGRGPy3b2wPxHGU0ZibxIFBz9cSgAN7j0b+vB7Eb4sW/uopd+kJ4QkKLbRqjQnVGijAHqv5jI/PNI3cBCiJjMzgMscalnIPfSOB7nAqNJX6jCX6fN4duDpe404YZ/dU+hI3Pbj1oiiS2Hg2cAs28Xw2jVTolJ8zM0mM5OTvnVnPc1a83jxIjC67Ile6HzFxHHBDGzqGWeTMisDpOVXbgAgat8e9EsF1NOI26laiOMiTWlodOpT9OrXjPfGc1ZaJZ5ZXjtY1aHSFAfBKrkFQQN1JLA7jcb8UgJBJDOipHA2biNdR0BQqjGgDGrLhtid9hvvWDzW/ZusMIrvJe29rHPI9ncJJEZMeaI405wDlgTihLg2uV6lD8rI7GRnLao/T6xsMDA82kn0qYArOrzQBbjU3i+KhMUAYZAB4GTg/mc4yBSilTMIFw6SszQykKcRphtIGdgM40k8g/pac9LsrWGX0dTuWZYIWKySAnWBnQvdvvvge/sDUliG6W/i9LCQjYvAf8ATl+/o231jf1zxVC0ijgUnpvgLISIxZxnyOFzggkAKSPN6Adt9RtJcG5DJbOysh0ysy4aI84wfxfyGQd810Tc5Fyc9RUM9l0rqUHU7cyQlgyNoljfZo3HKt/+3BBFXTtXhrYnpk63dhGPEG0kYP8Arr3BPduSGPfvgmvUDq9rJDG9qz3LyorpFEMsQRtkH6f/ACxXNkhw9Gs0qL55roHtWFfWPUuo+EZJLaFFkLeHhn0jQ4yTkajkqcbAYzvRP0KedpdN+yq7q+nBOcBhvv8A7gfuoqhJus6qCWIAAySTwKYIIBByDuMd68/e9AurqGeFr8MkgKgOrHYhwdWG3+sEfwj8ph0acawLoMDjCsGw+/Db9uBjHFAbWaWoHOkg4ODg8ViXXRLmYzab5kV2BIUkaxqBw2SdhjAx2O9A6JchUC3z6gBmTJ1ZAAJ53Jxg59aA3M0Vm9L6a9g5LXDy6lAOpmOT67k+/wCtFAX6pdZvfkOnyXCqHkGFiQnGqRiAoz23I3q3Xmfie9A6rZWh1lEjaZtCM2GJ0rnA2218/wBqtM7eiG9IybeGeziKPM94pdnMjACQszFidtmG+w2OB3pCb52X5e1bxVTDXIRtLhd8IM8Ekb5xgZ4JFTi5h8CSdJFeKMFmKHOAOeKrLEyWiJJFOt0X8S4MbY3lDKAGB3AOkDnGhcjaujNfjOkUxT5VskuY4nij020UlrFKsY8YlAq4KlCCN1DEAds9sDNSCIaktCjTTiVnWyyGBBJ33A8oznU22RjmoXhNs7TNbM8sRSGKK3LeA7vjH7POxZifNg6R3xnPrei9LTpsB4a4l3lcfyVfRB2H9ya40dVVoz7P4dcpH87dPGsalUhtSUCqfw69mOPbTwD71aHw30cAaunxORwZCWI47k+w/StSWWOGNnldURRqZmOAB6ms49esvIUM8iuQFZIHKnYkEHG4wORR1M9lNVRDL8N9PZGSHx7cMDkRTNpPH4TlTx6Vj9W6de2xaWdxLEwRROikLHhi2qVM7jjcf9RvXprTqVpdyNHFLmZd2jZSrgfwkZxU08giiaTw5JNPCxjLE+wqdprghNyeJBDSMpnuJZvmgymMZGnSoJG2njI3zzVO7vUsSlwY2W4kP7SHSGluQc6SFXhlA79hp9DV/qPTuow3UEaTx9P6fK5MMarrkjkAz4erICoRq2AyMEBhtivbIllAksAigQQl2llkLq7MVGvbcscEZO/m77iibl7NeKRws8t2uVmCxkeWO0fUxH+6TYL+WD6Ma2vhJ/kLmfp3hRRwTkz24jOcNt4gJwNyTq98t6Vk9OIiaWz06BEwkjQursI5MkZ07fUHH2Aqe5uRYxpfMyoLVxLrbjSNn/VS3612tK42cXMXpnuq6Wo1IIGDmpBXIbDopE0ZoBmgHelmjIqAGaKM0UJODXkb+RputdRLgYjkSNCPQRqf/kzV6414aYXP+LdUCmEJ84cBlbVjQnO+K2w/MpfRB1S3iufAEkWuV541DKAHKg6mwTjsp71M+n9pNNFNJGpAEs7jMBGxJxwoIzqG/PaoJzMt3ZPNNDGiynzovH7N+dRIxViJ0lEszXquIyZAFUGFgO451EYwfMcHPtUZ/kaYEvHZY6Fb29x1yFlkguPlYDMZkOWZmyiljk9hJ/LYV7E8cV574eDr1O88d42ma2gbKLgAapOOe+e9b8oJicL9Wk4rFE12eXluper36SWskT6ZSkEEh8qAcysB32yPYqAQSTWlH8P2vhIs8tzKUYsreOyaSc8BSAOSO+3eqHwuw8e3EpiLt09PBCqQwUEaufulenzWOOZteVcsm209I8x1jpz2UesTk2rTBnmc/tLYnYOrY3/CMnjOSSNq1eiXpvbV9Z1Swv4bsBp17AhgPcEH0ByN66+IGROiXxcgZhZRk48zDAH3yRVToni/4nftIUbEUIJQHGrL+vsRTXhk0vY7nktdfs/nej3MIVWlCeJFrXIEiEOhx7MorykMjTzx3dpCRMFJFu7DTDE4GCD3J05G+PqG1e6dgqkngDJ+1fOenKf8KtGV4pyLaIyyy3HhiM6RhAyDvncdue4rZkwdPAVvLZyHSGTx11pmLxSxEg8oORgh+atrZWhJ128RZxpZnUMSPud6o3QYv00WTaVa6aV4ngKKg8KQHTt+8R3PJNXALzUBqtzuNijD+5rs+n5k5s/zPW/D8zXPQ7CaRtTtbJrPqwUA/wAwa0Qax/hLUPhvp/iY1GEE445PHtWwK5X2aHVcmnQRQCoxRTFQAFFMUUBwdxXjeq+DZda6g0s6oJjHPmUhVUFBHjJ948/nXs6818VWyLd2PUGVSRm2YtjbWQVOf4lC/dxWmJ6pFa6MG7vYvCjuLdy5hmRy8aFlVc4bJG2NJPftViQ6pViVzMnzIMWQvhtIMs4JA7AN7ZOOdqllCuhSQakIIKnfIPNUrVvDhlNwYC0ei0bDBWLA+SQnbBYMpIHB9cYF/qZ5TLfT1+Jq9GZrTqqubdY1kLQSyLgjUSHjAI30jJA2G7e9etxnP9a8I6eEGNzbsY7dM3MiynztpyHAyPOCAcnBGds9vU9J6g04+Wuwq3iLlscSD95f7jsfYgnmTNLXJkX1k3S7gG3VYYnmMqXeMiEnco2+4OSBnAwcbELm1D16cJF4tg0hlkMaPDKNL6c74bBAOknvW6wDAgjIPIrPfo3TmYEWwTByBG7IAcEZwpA4JrJ46T3DCtPtGPdXdzfTqZI1LQykL0+M6i52wzMR6EMNtIzvk4I2uj2C9PtWQhBLLIZJdAwoY7YHsAAB7DPep7azt7VSLeFI9RyxUbsfc9/zru4nit4ZJp5FjjjXUzucBQPWrRjc/dT2xVJ8IzviW5aHpMsUJxcXX+Xh/ibIJ/Iam+wrzM6lQ8sXTVKyIY40aXh01A9uSF2I3Omp7+8k6jO94fEtWQqlnHIMEKzAeIVPds4wdwBg4JIqv8uJp5XdbL/KyZkL5k8TKA5Yn6cA84PHpmr72Wla7I7qcr1O2Wa7aWNLZpDKY8LlyACSNhkKx7VYnmWG3e55SOMvkb5AGdvWoOnrmN7kR+Gbl/F0A/SuAFHA/CATtyTUqWEd1f2luilHmmDymNtOpEwzagD5s4C9/qFd0LwxnHkflZ7HpNsbPpdnakkmGBIyT3IUD+1XBxXNMc1yGx0KCKBTFCBCniikDQkYop0UByeKqdSs0v7Ga0lJCyqV1Kd1PZh7g7j3q3mkRUA8BGt3J4qXzLHNFIYpI4iRkjgk84YFWAGMA4ya5kgFs63FnbQmVRoZNONaE7/mORnk7ZGcj0XxD02R5F6hZKGnjXTPEBvNGMkY/wBynJHqCw75GCtylyCLORHP4nG6x/f39u3fHfrmlknTMdOHtEMUMLWNvIYybd1I3d43uB9IZxtgY3IbjbjGKnlYyTmGRkMzMJIpvmN4wNIIDAbMScj1B74xRDFJZa36ciGVz545WIEh5zq5ByT7HPbkR9OuoriSBLbXPDFrd43gEbZOQWCkjUMk7gEehNct43L/AMOqMipGp07r96kaJNGt62PPoxFIpJwAc+Vtw2GGAQM1pL8Q2oEpkgvI2jPnBgL42z+HI4IrygmWKIeIwWdYQYMSY8IIACSjYw3mOwByDirDywrqnM1ykE2QkgOSzqCGypGF2CgbAZ9MjNC3gmbk/wAR+Rjb2MxQMqmSdljQE4xnctjzL271i39zcX0y/MyPK2s4iWGTwohvpkXAJYghd88ntVeMLFEFnCSCJliuVzn5h8DfB2IH2x5T2WpLuQ2iia+uGtoYZQksvzGAqt9KDI4yVBJ39KdhSkRh452MjTwXLySrFF48KspTAOoAYPJbcHHH3rmSBJnNgET5a38s0kahRLnJ8EqOw2LdjsOS2CKR+oQRRW2YrOIlFmIxJImNJUA/T3BJGdtgORYWBbfe2TC/ijUfV7j/AHf14PaujDh53XRjly+kMQPFgW2nQNvCOw/8T2+3H25ra+FYDOjdTdGVZlCW6sR/p8ltv3j7nYKe9Zthbf4vKYYJP8urYuJkPbuin949+4HvivZxoqqqoAqqMADgCr5r/FGWOfYYpgb0+KYFc5oIDFOg0UAxQRRRQkBRTooCMc0zSoxQHJG1YPV+iv4sl70uOPxpGDzQMdKzHYFgcHD4HPBwAfUegpYycmpTae0Q1s8BJOlzO9gviRzhdU6MCrxJuOPc5AI25IO1WJYYpURJYkKoQVUjZSOCPQ/avV9Q6Za9RRVuoslT5HRijpvnZhgisG+6F1aCKQ9OuLe6bSdC3X7Ng2+MsoIPb8I9ya6JzJ/IycNPgx4LWZZWnhvJFzOXVZFVxgDQDkjVwCee4rotfJ1FmR7PXcRHL/LNsExgHz751/yqy0dzZwIk3Tb5QgCDw4TNwMZ8mo/riq5uU+cjzHcqBC+7WsgwSyHG687VbWJjzyT7IXs7yO1URXaRmG2MMQht1XybeXzascAVPBZWokS6UGabAKXEx1vpIHBPGQBxiplmZ3CxWd/ITwVs5dP/ACKgfzqXp3SusS2sSfJpaYBXVdSBii5OnypnJxj8QqU8c8kN3fZCpWKZwW0rJmQFjgA4838sH/lVqwsp+pMDblorU/Vc8Fh6IDz/ABHb0z207f4Zs/Fin6ji+mibXGJVAjjb1VOM8+Y5IzzW6B61neZvhFpx/sgs7SCyt0t7aMRxINlH6n7nPerKiljamOK5zUeKMU6KECoIp0UAqKNqKAfaigUUJI6YpUxtQBikaZNcO2lSx7AmgOxXOKyrHr9rcxxSOrxiYoI9tYYsucZX0HNWIes9Pl/07pW82kYB3Pttv9+KAuge1G+eTWenWrBi+JSFUga/DbByM54+kD8XHvUrdUsVVmabCq2knQ3O/G242O422oC4BnmniqB6z0/xTGtyjMrlHx+AgMST7eVhn1GKH6z02MoJLtFLDIDAjHPO230tz6H0qAXq6FUW6rZJMImuFDNL4WMHZtLNv6DCtvxsas29xFcxCS3kWRM4ytSCWn2pCnQDFFKihA6KWaBQBTxRRQBRRRQHGKKdFCTkiuX06G1404OrPpUmK4lKrGxceUAkj2oDHW56VdWlsJMxxpEssUTMV0pjK5x7AHB9OKjnPQoYi5IxEPmVVGbK4zwM8bN5fY7bV1bQ9JKQxpcfXECiPNpLKBs2nIyQMb87e1cPZ9CZoSWhZ7lTHGVky0udWTzk/U2/uagHTRdCtkdTKiKH0kGcjgHyDf6cKdhtsfSpp4elC28SSUi3lYtq8dgoG+RzsDkggVxHadJuZ7iJX1yxsUkQynKZztjsPO361NPB0yK3hinmjiiVzLHqmC6iTqJ99z/OhJF8v0TXI+qEa1Mx/abYYHJG/B1sfzrkr0N2SFrmF5JVBXVPlnDBgDnOTnxG/Wu/kOnQpIq3HhoqoXUTABSMaWOeD5RufSu06d06MtmXJQh3LS7748zffFCCskHQpHeRJEk8RmkJEmVyA2c9uJW55zVywm6XZQtBbTxKiMobzjYsAV39xis+y6R0xumQBrx7gCBGWV5ADpGnSwGNhlQRmurvpXShasJpmEcIBYq6kqApQ5GOCG32252psk24LqKZdUbg+cp6bgkEfqDU2azbXpMVvfi5VshUZVX3ZixJPfnA9ia0qkgM0E0YpAUA6dLFABoB06WKdAFFKigOQaY965p0B1XEiB0ZW4YEGuqZoDHb4csGTw2EhTw1jI148oDAD/u1OLoMEUkMizzZjfWw8oEhBLDPl2wWPGPzrYHFc0BiXXw/HMblkuZVadiRnGIiSpYrgA58gxknFWrvpFtdvC0mVEIARVxgAEEf0FXzzTqAYbfDNrolUSyecDGcHSRp3H/BftUh6BFkETuSunRqRTggqSTtvkoOeO1bFFSDAtvhS0gKEyySBVjGGwcldA+2CI12+9TT/D8LxSCFxG7o6atA/ECGP/Yn74rbPFIUAkUIiqvCgAU8U6KAKdKnQBRRRQBRRRQAaKVFQD//2Q=="/>
          <p:cNvSpPr>
            <a:spLocks noChangeAspect="1" noChangeArrowheads="1"/>
          </p:cNvSpPr>
          <p:nvPr/>
        </p:nvSpPr>
        <p:spPr bwMode="auto">
          <a:xfrm>
            <a:off x="215900" y="-460375"/>
            <a:ext cx="13811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data:image/jpeg;base64,/9j/4AAQSkZJRgABAQAAAQABAAD/2wBDAAkGBwgHBgkIBwgKCgkLDRYPDQwMDRsUFRAWIB0iIiAdHx8kKDQsJCYxJx8fLT0tMTU3Ojo6Iys/RD84QzQ5Ojf/2wBDAQoKCg0MDRoPDxo3JR8lNzc3Nzc3Nzc3Nzc3Nzc3Nzc3Nzc3Nzc3Nzc3Nzc3Nzc3Nzc3Nzc3Nzc3Nzc3Nzc3Nzf/wAARCACaAKgDASIAAhEBAxEB/8QAGwAAAgMBAQEAAAAAAAAAAAAAAAEDBAUCBgf/xAA7EAACAQMDAgQEAwYGAQUAAAABAgMABBESITEFQRMiUWEGFDJxQoGRI1JyobHBFSQzYpKigiWEstHw/8QAGAEBAAMBAAAAAAAAAAAAAAAAAAECAwT/xAAkEQADAAICAgEEAwAAAAAAAAAAAQIDESExEkEyBCJCURMUYf/aAAwDAQACEQMRAD8A+2CnijaigCiikTigGaWR6isTqXxLaW12bG0Au74KWaNDhIwMZ1vwORtud+Kx7mfqN6T83fvFERvBafs1/N/rP6j7VecdV0Vdpdnr57mC3TXcTRxL+9I4Ufzqg/xF0VDhusdPH/uU/wDuvG2PTbGMmQ2kLXKM0bTSDxJCATjLtljsQdz3qe9VBHANC4+Yi2xt9QrX+v8AtlHlX6PZ23UrG8OLS9tpzjP7KZW/oatE7V4Oa0tLhdNxawSg9niVs/rUUS3MF7/6df3dokaAuqOHQsx2GlwQMAcAD6xR4GumP5EfQAa65rzFp8RXNvgdUtxLHx8xaISR/FHuR91J+wr0NndW95bx3FpNHNDKA0ckbBlYeoIrFy12XTT6JhRijFFQSMGuq4B3roUA6DRRQBRRSBoAooNFAKilmmTUARYYNeU6h1k9W1x9PnK2KsyPNG3mnIOCFYcKCCMjc9sDcz/EN811O3ToCBAg/wA0wP1HGRGPy3b2wPxHGU0ZibxIFBz9cSgAN7j0b+vB7Eb4sW/uopd+kJ4QkKLbRqjQnVGijAHqv5jI/PNI3cBCiJjMzgMscalnIPfSOB7nAqNJX6jCX6fN4duDpe404YZ/dU+hI3Pbj1oiiS2Hg2cAs28Xw2jVTolJ8zM0mM5OTvnVnPc1a83jxIjC67Ile6HzFxHHBDGzqGWeTMisDpOVXbgAgat8e9EsF1NOI26laiOMiTWlodOpT9OrXjPfGc1ZaJZ5ZXjtY1aHSFAfBKrkFQQN1JLA7jcb8UgJBJDOipHA2biNdR0BQqjGgDGrLhtid9hvvWDzW/ZusMIrvJe29rHPI9ncJJEZMeaI405wDlgTihLg2uV6lD8rI7GRnLao/T6xsMDA82kn0qYArOrzQBbjU3i+KhMUAYZAB4GTg/mc4yBSilTMIFw6SszQykKcRphtIGdgM40k8g/pac9LsrWGX0dTuWZYIWKySAnWBnQvdvvvge/sDUliG6W/i9LCQjYvAf8ATl+/o231jf1zxVC0ijgUnpvgLISIxZxnyOFzggkAKSPN6Adt9RtJcG5DJbOysh0ysy4aI84wfxfyGQd810Tc5Fyc9RUM9l0rqUHU7cyQlgyNoljfZo3HKt/+3BBFXTtXhrYnpk63dhGPEG0kYP8Arr3BPduSGPfvgmvUDq9rJDG9qz3LyorpFEMsQRtkH6f/ACxXNkhw9Gs0qL55roHtWFfWPUuo+EZJLaFFkLeHhn0jQ4yTkajkqcbAYzvRP0KedpdN+yq7q+nBOcBhvv8A7gfuoqhJus6qCWIAAySTwKYIIBByDuMd68/e9AurqGeFr8MkgKgOrHYhwdWG3+sEfwj8ph0acawLoMDjCsGw+/Db9uBjHFAbWaWoHOkg4ODg8ViXXRLmYzab5kV2BIUkaxqBw2SdhjAx2O9A6JchUC3z6gBmTJ1ZAAJ53Jxg59aA3M0Vm9L6a9g5LXDy6lAOpmOT67k+/wCtFAX6pdZvfkOnyXCqHkGFiQnGqRiAoz23I3q3Xmfie9A6rZWh1lEjaZtCM2GJ0rnA2218/wBqtM7eiG9IybeGeziKPM94pdnMjACQszFidtmG+w2OB3pCb52X5e1bxVTDXIRtLhd8IM8Ekb5xgZ4JFTi5h8CSdJFeKMFmKHOAOeKrLEyWiJJFOt0X8S4MbY3lDKAGB3AOkDnGhcjaujNfjOkUxT5VskuY4nij020UlrFKsY8YlAq4KlCCN1DEAds9sDNSCIaktCjTTiVnWyyGBBJ33A8oznU22RjmoXhNs7TNbM8sRSGKK3LeA7vjH7POxZifNg6R3xnPrei9LTpsB4a4l3lcfyVfRB2H9ya40dVVoz7P4dcpH87dPGsalUhtSUCqfw69mOPbTwD71aHw30cAaunxORwZCWI47k+w/StSWWOGNnldURRqZmOAB6ms49esvIUM8iuQFZIHKnYkEHG4wORR1M9lNVRDL8N9PZGSHx7cMDkRTNpPH4TlTx6Vj9W6de2xaWdxLEwRROikLHhi2qVM7jjcf9RvXprTqVpdyNHFLmZd2jZSrgfwkZxU08giiaTw5JNPCxjLE+wqdprghNyeJBDSMpnuJZvmgymMZGnSoJG2njI3zzVO7vUsSlwY2W4kP7SHSGluQc6SFXhlA79hp9DV/qPTuow3UEaTx9P6fK5MMarrkjkAz4erICoRq2AyMEBhtivbIllAksAigQQl2llkLq7MVGvbcscEZO/m77iibl7NeKRws8t2uVmCxkeWO0fUxH+6TYL+WD6Ma2vhJ/kLmfp3hRRwTkz24jOcNt4gJwNyTq98t6Vk9OIiaWz06BEwkjQursI5MkZ07fUHH2Aqe5uRYxpfMyoLVxLrbjSNn/VS3612tK42cXMXpnuq6Wo1IIGDmpBXIbDopE0ZoBmgHelmjIqAGaKM0UJODXkb+RputdRLgYjkSNCPQRqf/kzV6414aYXP+LdUCmEJ84cBlbVjQnO+K2w/MpfRB1S3iufAEkWuV541DKAHKg6mwTjsp71M+n9pNNFNJGpAEs7jMBGxJxwoIzqG/PaoJzMt3ZPNNDGiynzovH7N+dRIxViJ0lEszXquIyZAFUGFgO451EYwfMcHPtUZ/kaYEvHZY6Fb29x1yFlkguPlYDMZkOWZmyiljk9hJ/LYV7E8cV574eDr1O88d42ma2gbKLgAapOOe+e9b8oJicL9Wk4rFE12eXluper36SWskT6ZSkEEh8qAcysB32yPYqAQSTWlH8P2vhIs8tzKUYsreOyaSc8BSAOSO+3eqHwuw8e3EpiLt09PBCqQwUEaufulenzWOOZteVcsm209I8x1jpz2UesTk2rTBnmc/tLYnYOrY3/CMnjOSSNq1eiXpvbV9Z1Swv4bsBp17AhgPcEH0ByN66+IGROiXxcgZhZRk48zDAH3yRVToni/4nftIUbEUIJQHGrL+vsRTXhk0vY7nktdfs/nej3MIVWlCeJFrXIEiEOhx7MorykMjTzx3dpCRMFJFu7DTDE4GCD3J05G+PqG1e6dgqkngDJ+1fOenKf8KtGV4pyLaIyyy3HhiM6RhAyDvncdue4rZkwdPAVvLZyHSGTx11pmLxSxEg8oORgh+atrZWhJ128RZxpZnUMSPud6o3QYv00WTaVa6aV4ngKKg8KQHTt+8R3PJNXALzUBqtzuNijD+5rs+n5k5s/zPW/D8zXPQ7CaRtTtbJrPqwUA/wAwa0Qax/hLUPhvp/iY1GEE445PHtWwK5X2aHVcmnQRQCoxRTFQAFFMUUBwdxXjeq+DZda6g0s6oJjHPmUhVUFBHjJ948/nXs6818VWyLd2PUGVSRm2YtjbWQVOf4lC/dxWmJ6pFa6MG7vYvCjuLdy5hmRy8aFlVc4bJG2NJPftViQ6pViVzMnzIMWQvhtIMs4JA7AN7ZOOdqllCuhSQakIIKnfIPNUrVvDhlNwYC0ei0bDBWLA+SQnbBYMpIHB9cYF/qZ5TLfT1+Jq9GZrTqqubdY1kLQSyLgjUSHjAI30jJA2G7e9etxnP9a8I6eEGNzbsY7dM3MiynztpyHAyPOCAcnBGds9vU9J6g04+Wuwq3iLlscSD95f7jsfYgnmTNLXJkX1k3S7gG3VYYnmMqXeMiEnco2+4OSBnAwcbELm1D16cJF4tg0hlkMaPDKNL6c74bBAOknvW6wDAgjIPIrPfo3TmYEWwTByBG7IAcEZwpA4JrJ46T3DCtPtGPdXdzfTqZI1LQykL0+M6i52wzMR6EMNtIzvk4I2uj2C9PtWQhBLLIZJdAwoY7YHsAAB7DPep7azt7VSLeFI9RyxUbsfc9/zru4nit4ZJp5FjjjXUzucBQPWrRjc/dT2xVJ8IzviW5aHpMsUJxcXX+Xh/ibIJ/Iam+wrzM6lQ8sXTVKyIY40aXh01A9uSF2I3Omp7+8k6jO94fEtWQqlnHIMEKzAeIVPds4wdwBg4JIqv8uJp5XdbL/KyZkL5k8TKA5Yn6cA84PHpmr72Wla7I7qcr1O2Wa7aWNLZpDKY8LlyACSNhkKx7VYnmWG3e55SOMvkb5AGdvWoOnrmN7kR+Gbl/F0A/SuAFHA/CATtyTUqWEd1f2luilHmmDymNtOpEwzagD5s4C9/qFd0LwxnHkflZ7HpNsbPpdnakkmGBIyT3IUD+1XBxXNMc1yGx0KCKBTFCBCniikDQkYop0UByeKqdSs0v7Ga0lJCyqV1Kd1PZh7g7j3q3mkRUA8BGt3J4qXzLHNFIYpI4iRkjgk84YFWAGMA4ya5kgFs63FnbQmVRoZNONaE7/mORnk7ZGcj0XxD02R5F6hZKGnjXTPEBvNGMkY/wBynJHqCw75GCtylyCLORHP4nG6x/f39u3fHfrmlknTMdOHtEMUMLWNvIYybd1I3d43uB9IZxtgY3IbjbjGKnlYyTmGRkMzMJIpvmN4wNIIDAbMScj1B74xRDFJZa36ciGVz545WIEh5zq5ByT7HPbkR9OuoriSBLbXPDFrd43gEbZOQWCkjUMk7gEehNct43L/AMOqMipGp07r96kaJNGt62PPoxFIpJwAc+Vtw2GGAQM1pL8Q2oEpkgvI2jPnBgL42z+HI4IrygmWKIeIwWdYQYMSY8IIACSjYw3mOwByDirDywrqnM1ykE2QkgOSzqCGypGF2CgbAZ9MjNC3gmbk/wAR+Rjb2MxQMqmSdljQE4xnctjzL271i39zcX0y/MyPK2s4iWGTwohvpkXAJYghd88ntVeMLFEFnCSCJliuVzn5h8DfB2IH2x5T2WpLuQ2iia+uGtoYZQksvzGAqt9KDI4yVBJ39KdhSkRh452MjTwXLySrFF48KspTAOoAYPJbcHHH3rmSBJnNgET5a38s0kahRLnJ8EqOw2LdjsOS2CKR+oQRRW2YrOIlFmIxJImNJUA/T3BJGdtgORYWBbfe2TC/ijUfV7j/AHf14PaujDh53XRjly+kMQPFgW2nQNvCOw/8T2+3H25ra+FYDOjdTdGVZlCW6sR/p8ltv3j7nYKe9Zthbf4vKYYJP8urYuJkPbuin949+4HvivZxoqqqoAqqMADgCr5r/FGWOfYYpgb0+KYFc5oIDFOg0UAxQRRRQkBRTooCMc0zSoxQHJG1YPV+iv4sl70uOPxpGDzQMdKzHYFgcHD4HPBwAfUegpYycmpTae0Q1s8BJOlzO9gviRzhdU6MCrxJuOPc5AI25IO1WJYYpURJYkKoQVUjZSOCPQ/avV9Q6Za9RRVuoslT5HRijpvnZhgisG+6F1aCKQ9OuLe6bSdC3X7Ng2+MsoIPb8I9ya6JzJ/IycNPgx4LWZZWnhvJFzOXVZFVxgDQDkjVwCee4rotfJ1FmR7PXcRHL/LNsExgHz751/yqy0dzZwIk3Tb5QgCDw4TNwMZ8mo/riq5uU+cjzHcqBC+7WsgwSyHG687VbWJjzyT7IXs7yO1URXaRmG2MMQht1XybeXzascAVPBZWokS6UGabAKXEx1vpIHBPGQBxiplmZ3CxWd/ITwVs5dP/ACKgfzqXp3SusS2sSfJpaYBXVdSBii5OnypnJxj8QqU8c8kN3fZCpWKZwW0rJmQFjgA4838sH/lVqwsp+pMDblorU/Vc8Fh6IDz/ABHb0z207f4Zs/Fin6ji+mibXGJVAjjb1VOM8+Y5IzzW6B61neZvhFpx/sgs7SCyt0t7aMRxINlH6n7nPerKiljamOK5zUeKMU6KECoIp0UAqKNqKAfaigUUJI6YpUxtQBikaZNcO2lSx7AmgOxXOKyrHr9rcxxSOrxiYoI9tYYsucZX0HNWIes9Pl/07pW82kYB3Pttv9+KAuge1G+eTWenWrBi+JSFUga/DbByM54+kD8XHvUrdUsVVmabCq2knQ3O/G242O422oC4BnmniqB6z0/xTGtyjMrlHx+AgMST7eVhn1GKH6z02MoJLtFLDIDAjHPO230tz6H0qAXq6FUW6rZJMImuFDNL4WMHZtLNv6DCtvxsas29xFcxCS3kWRM4ytSCWn2pCnQDFFKihA6KWaBQBTxRRQBRRRQHGKKdFCTkiuX06G1404OrPpUmK4lKrGxceUAkj2oDHW56VdWlsJMxxpEssUTMV0pjK5x7AHB9OKjnPQoYi5IxEPmVVGbK4zwM8bN5fY7bV1bQ9JKQxpcfXECiPNpLKBs2nIyQMb87e1cPZ9CZoSWhZ7lTHGVky0udWTzk/U2/uagHTRdCtkdTKiKH0kGcjgHyDf6cKdhtsfSpp4elC28SSUi3lYtq8dgoG+RzsDkggVxHadJuZ7iJX1yxsUkQynKZztjsPO361NPB0yK3hinmjiiVzLHqmC6iTqJ99z/OhJF8v0TXI+qEa1Mx/abYYHJG/B1sfzrkr0N2SFrmF5JVBXVPlnDBgDnOTnxG/Wu/kOnQpIq3HhoqoXUTABSMaWOeD5RufSu06d06MtmXJQh3LS7748zffFCCskHQpHeRJEk8RmkJEmVyA2c9uJW55zVywm6XZQtBbTxKiMobzjYsAV39xis+y6R0xumQBrx7gCBGWV5ADpGnSwGNhlQRmurvpXShasJpmEcIBYq6kqApQ5GOCG32252psk24LqKZdUbg+cp6bgkEfqDU2azbXpMVvfi5VshUZVX3ZixJPfnA9ia0qkgM0E0YpAUA6dLFABoB06WKdAFFKigOQaY965p0B1XEiB0ZW4YEGuqZoDHb4csGTw2EhTw1jI148oDAD/u1OLoMEUkMizzZjfWw8oEhBLDPl2wWPGPzrYHFc0BiXXw/HMblkuZVadiRnGIiSpYrgA58gxknFWrvpFtdvC0mVEIARVxgAEEf0FXzzTqAYbfDNrolUSyecDGcHSRp3H/BftUh6BFkETuSunRqRTggqSTtvkoOeO1bFFSDAtvhS0gKEyySBVjGGwcldA+2CI12+9TT/D8LxSCFxG7o6atA/ECGP/Yn74rbPFIUAkUIiqvCgAU8U6KAKdKnQBRRRQBRRRQAaKVFQD//2Q=="/>
          <p:cNvSpPr>
            <a:spLocks noChangeAspect="1" noChangeArrowheads="1"/>
          </p:cNvSpPr>
          <p:nvPr/>
        </p:nvSpPr>
        <p:spPr bwMode="auto">
          <a:xfrm>
            <a:off x="368300" y="-307975"/>
            <a:ext cx="13811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4344" name="Picture 8" descr="http://universe-review.ca/I10-82-cavity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0"/>
          <a:stretch/>
        </p:blipFill>
        <p:spPr bwMode="auto">
          <a:xfrm>
            <a:off x="6518337" y="1714500"/>
            <a:ext cx="211019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35814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7905750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Feeding</a:t>
            </a:r>
          </a:p>
          <a:p>
            <a:pPr lvl="1"/>
            <a:r>
              <a:rPr lang="en-US" sz="2400" dirty="0" smtClean="0"/>
              <a:t>One way digestive system</a:t>
            </a:r>
          </a:p>
          <a:p>
            <a:pPr lvl="2"/>
            <a:r>
              <a:rPr lang="en-US" dirty="0" smtClean="0"/>
              <a:t>Mouth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Pharynx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Intestine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Anus</a:t>
            </a:r>
          </a:p>
          <a:p>
            <a:pPr lvl="2"/>
            <a:endParaRPr lang="en-US" dirty="0" smtClean="0"/>
          </a:p>
          <a:p>
            <a:pPr lvl="2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290" name="Picture 2" descr="http://www.uic.edu/classes/bios/bios100/labs/roundw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7" y="2781300"/>
            <a:ext cx="765188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94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23622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14500"/>
            <a:ext cx="38100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Respiration</a:t>
            </a:r>
          </a:p>
          <a:p>
            <a:pPr lvl="1"/>
            <a:r>
              <a:rPr lang="en-US" sz="2400" dirty="0" smtClean="0"/>
              <a:t>By </a:t>
            </a:r>
            <a:r>
              <a:rPr lang="en-US" sz="2400" dirty="0" smtClean="0">
                <a:solidFill>
                  <a:srgbClr val="C00000"/>
                </a:solidFill>
              </a:rPr>
              <a:t>diffusion</a:t>
            </a:r>
          </a:p>
          <a:p>
            <a:pPr marL="365760" lvl="1" indent="0"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600" dirty="0" smtClean="0"/>
              <a:t> </a:t>
            </a:r>
            <a:r>
              <a:rPr lang="en-US" sz="2800" dirty="0"/>
              <a:t>Internal Transport</a:t>
            </a:r>
          </a:p>
          <a:p>
            <a:pPr lvl="1"/>
            <a:r>
              <a:rPr lang="en-US" sz="2400" dirty="0"/>
              <a:t>By </a:t>
            </a:r>
            <a:r>
              <a:rPr lang="en-US" sz="2400" dirty="0">
                <a:solidFill>
                  <a:srgbClr val="C00000"/>
                </a:solidFill>
              </a:rPr>
              <a:t>diffusion </a:t>
            </a:r>
            <a:r>
              <a:rPr lang="en-US" sz="2400" dirty="0" smtClean="0"/>
              <a:t>through the </a:t>
            </a:r>
            <a:r>
              <a:rPr lang="en-US" sz="2400" dirty="0" err="1" smtClean="0">
                <a:solidFill>
                  <a:srgbClr val="C00000"/>
                </a:solidFill>
              </a:rPr>
              <a:t>pseudocoelo</a:t>
            </a:r>
            <a:r>
              <a:rPr lang="en-US" sz="2400" dirty="0" err="1">
                <a:solidFill>
                  <a:srgbClr val="C00000"/>
                </a:solidFill>
              </a:rPr>
              <a:t>m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365760" lvl="1" indent="0">
              <a:buNone/>
            </a:pP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316" name="Picture 4" descr="http://www.southtexascollege.edu/nilsson/4_GB_Lecture_figs_f/4_GB_23_AnimaliaInvert_Fig_f/BodyCavity_Pseudocoelom_29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811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743325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85900"/>
            <a:ext cx="7924800" cy="3810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Excretion</a:t>
            </a:r>
          </a:p>
          <a:p>
            <a:pPr lvl="1"/>
            <a:r>
              <a:rPr lang="en-US" sz="2400" dirty="0" smtClean="0"/>
              <a:t>By </a:t>
            </a:r>
            <a:r>
              <a:rPr lang="en-US" sz="2400" dirty="0" smtClean="0">
                <a:solidFill>
                  <a:srgbClr val="C00000"/>
                </a:solidFill>
              </a:rPr>
              <a:t>diffusion </a:t>
            </a:r>
            <a:r>
              <a:rPr lang="en-US" sz="2400" dirty="0" smtClean="0"/>
              <a:t>into excretory canal.</a:t>
            </a:r>
          </a:p>
          <a:p>
            <a:pPr lvl="1"/>
            <a:r>
              <a:rPr lang="en-US" sz="2400" dirty="0" smtClean="0"/>
              <a:t>Exits via </a:t>
            </a:r>
            <a:r>
              <a:rPr lang="en-US" sz="2400" dirty="0" smtClean="0">
                <a:solidFill>
                  <a:srgbClr val="C00000"/>
                </a:solidFill>
              </a:rPr>
              <a:t>excretory pore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5362" name="Picture 2" descr="http://universe-review.ca/I10-82-roundw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57500"/>
            <a:ext cx="61150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6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7338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714499"/>
            <a:ext cx="2903833" cy="36480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Movement</a:t>
            </a:r>
          </a:p>
          <a:p>
            <a:pPr lvl="1"/>
            <a:r>
              <a:rPr lang="en-US" sz="2400" dirty="0"/>
              <a:t>Hydrostatic skeleton</a:t>
            </a:r>
            <a:endParaRPr lang="en-US" dirty="0"/>
          </a:p>
          <a:p>
            <a:pPr lvl="1"/>
            <a:r>
              <a:rPr lang="en-US" sz="2400" dirty="0" smtClean="0"/>
              <a:t>Longitudinal muscles only</a:t>
            </a:r>
          </a:p>
          <a:p>
            <a:pPr lvl="2"/>
            <a:r>
              <a:rPr lang="en-US" dirty="0" smtClean="0"/>
              <a:t>allow for thrashing motion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AutoShape 2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63500" y="-7874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215900" y="-6350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368300" y="-4826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7105" y="1714499"/>
            <a:ext cx="5304112" cy="36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7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365125"/>
            <a:ext cx="2362200" cy="95250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409701"/>
            <a:ext cx="3124201" cy="39528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Response</a:t>
            </a:r>
          </a:p>
          <a:p>
            <a:pPr lvl="1"/>
            <a:r>
              <a:rPr lang="en-US" sz="2400" dirty="0" smtClean="0"/>
              <a:t>Ring of ganglia around the pharynx</a:t>
            </a:r>
          </a:p>
          <a:p>
            <a:pPr lvl="1"/>
            <a:r>
              <a:rPr lang="en-US" sz="2400" dirty="0" smtClean="0"/>
              <a:t>Dorsal and  ventral nerve 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AutoShape 2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63500" y="-7874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215900" y="-6350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368300" y="-4826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4" y="3924299"/>
            <a:ext cx="1377498" cy="146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371" y="642418"/>
            <a:ext cx="49530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16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365125"/>
            <a:ext cx="2362200" cy="781050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257300"/>
            <a:ext cx="4038601" cy="4105275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Reproduction</a:t>
            </a:r>
          </a:p>
          <a:p>
            <a:pPr lvl="1"/>
            <a:r>
              <a:rPr lang="en-US" sz="2400" dirty="0" smtClean="0"/>
              <a:t>Sexual reproduction only</a:t>
            </a:r>
            <a:endParaRPr lang="en-US" sz="2400" dirty="0"/>
          </a:p>
          <a:p>
            <a:pPr lvl="3"/>
            <a:r>
              <a:rPr lang="en-US" sz="2200" dirty="0" smtClean="0"/>
              <a:t>Separate sexes</a:t>
            </a:r>
            <a:endParaRPr lang="en-US" sz="2200" dirty="0"/>
          </a:p>
          <a:p>
            <a:pPr lvl="3"/>
            <a:r>
              <a:rPr lang="en-US" sz="2200" dirty="0" smtClean="0"/>
              <a:t>Females</a:t>
            </a:r>
          </a:p>
          <a:p>
            <a:pPr lvl="4"/>
            <a:r>
              <a:rPr lang="en-US" sz="2200" dirty="0" smtClean="0"/>
              <a:t>Ovaries</a:t>
            </a:r>
          </a:p>
          <a:p>
            <a:pPr lvl="4"/>
            <a:r>
              <a:rPr lang="en-US" sz="2200" dirty="0" smtClean="0"/>
              <a:t>2 uteruses for egg storage join to form a single vagina</a:t>
            </a:r>
            <a:endParaRPr lang="en-US" sz="2200" dirty="0"/>
          </a:p>
          <a:p>
            <a:pPr lvl="3"/>
            <a:r>
              <a:rPr lang="en-US" sz="2200" dirty="0" smtClean="0"/>
              <a:t>Males</a:t>
            </a:r>
          </a:p>
          <a:p>
            <a:pPr lvl="4"/>
            <a:r>
              <a:rPr lang="en-US" sz="2200" dirty="0" smtClean="0"/>
              <a:t>Testes produce sperm which exit via sperm ducts</a:t>
            </a:r>
          </a:p>
          <a:p>
            <a:pPr lvl="2"/>
            <a:r>
              <a:rPr lang="en-US" sz="2200" dirty="0" smtClean="0"/>
              <a:t>Internal fertilization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AutoShape 2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63500" y="-7874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4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215900" y="-6350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CEAAkGBhQSERUUExMWFRUWGB0aGRgYGBgcGBwYGBoYGBcaGBobHyYgGBojGhoYHy8gIycpLCwsFR4xNTAqNSYrLCkBCQoKDgwOGg8PGiwkHyQpKSwsLCwpLCwqLC8sLCwsLCktLywsLCwsLCwsLCksLCwsLCksKSwsKSwsLCwsKSwpLP/AABEIAKsBJwMBIgACEQEDEQH/xAAcAAACAgMBAQAAAAAAAAAAAAADBAIFAAEGBwj/xABHEAABAwIEAwUDCAgFAwQDAAABAgMRACEEEjFBBVFhBhMicYEyQpEHFCOhscHR8BUzUmJyguHxFjRDkqJTg7IXc8LSJFRk/8QAGQEAAwEBAQAAAAAAAAAAAAAAAAECAwQF/8QALBEAAgIBBAIABgIBBQAAAAAAAAECESEDEjFBE1EEIjJhcbGRofEUQlKB0f/aAAwDAQACEQMRAD8A4V3DEzaev50oKFx4VCKsBmQnNlP3etKKXsQBzNezKKu0efCTl+ASsh0+NSawjRtMG/lRfmqkpNtd42oYZWJsL/GpcfaLtNYYJ3gScsiKC3wR3u1KhRbTBJAOUSYEnztTeRVwUmNKexvHXnWmmVuJDTSMiUhMSBcZv2jMVnLTj0ioyl2znDhIERfWlXMJm90g11HDVNkkOKOhiBvtNBL6TqJHSo8MX2X5GujkXcMRUFMkag117obiSnanBwJamEPrSENLEozESvxQQgak3FZP4euxrV9o4PujyrQRXYYjCxISmBoRSr3B0qAkR5UP4aXRS1Uc4lidKk5g1Dar5vgQBmbVt/AAiEzINT4JJZH5FeDnk4dR2phPCXCJA1qzTgFm2lEbW63zN9qnxtD3ejn1MEWIIprDsmI2NXr6g74ikJpZGEGadqpaLDcJI4PmFtaWXgFpOldPGVMJFzQ2cMsG9/StX8OsGa1PZyq0Gbg1pLBOgrq38FO2lFb4YMoIAk7b1P8ApndWV5YlJguFaZ9D1+2nsXhQ06EJMoIvyp1xvRPKhli/iFbeGlSM3K3ZQu4IFwgaU8zwQazVujDjlRSeSbVUPhlzIJa3oVwnDwD0q0bwydRSjq7aUNh1W1avTUXgxdyVj+IYGTrVf3ZBoySo3PwqSFk7WFaJKskJuIFt0zYUQuyIrboUNrUQEaU1G+CZe6E22/FemO6jQ0ZLKTN9K0GuRqowol6yZBCb1B0XqcEGpPSBNNq1RW7KApe3OgrKnhwmZKQq0XkRJmbb2j1NZSi3RGo4XkWONVGQqtPLlzrGcRcHKFAWIGpP41tJSVGxEi1wTOsnpRsNhDcpukDMq94FjrpJrDLN2oRXBBbwJ8WZIIvvBojWNOUpSkH7aG/h4UQD5g9BMek1D500kSoR1Ei+14PWq3Nck7YyWFY2XlrBKQOZH3+VKLTeDvt6bVmDxYVIbWIMZp8+e1TxYNjAMTcX00ob3KwitstvBDuUkTCgZi+kDWpN8OBvI0n47VFTRyeMgZlaTKrAGYGgkx6VjbykJssE2EAX10NStvo0lu6ZE4C95iprQ5lSSskJskEnwjU5QdL8qMht7MERrMeuvSpOoyqgqkkREfZT2xZLnJYYIvzMpMnedTzobTqgY1vMGmHVyExqelLLaUSCkWverlhijTVMOvEIyqkFK838sf3pMYkwSLc6YUAYBBnntWHBCITaZkdBzqWpdFxlFci6OIiI3O9MLxackRel/mwAJI0+2oqQByvtUqUksl7YvgcwWGS4pKSLRePtojGBQc6eQKgRyHOoMsNlsgZguNRoZNx8KGxhiQUtZswF4vM2ExU55YvwySmwADM00X4Gl4qvc4ctteVwHOBOUggg6i3lTDGLWkE5AbESa1jMznC83ZJLkXP11tTw2NzvQmiVnLE/VatLw6icqTMGaG8YEoq8mncORCjaptPjKQRJi1Q711ZlQAAt0HnWu8AXCTI8qSlRq1eCbSFKTKRUkpWmxtRMPOWUqgHapNgwSTPKqju7M5SVYARM0BkqE2pwtHTTehIBvQ0EZ4NtpULn0oa8Qo20phLhNjtWimTpTfFEqWfmRFGKOWOVDYdBN6O02NDahDCzMUU0kNShlEm0iSdBRHselI/P5mlXgRY0JWHzC9Jya+kfijLMiwbdCgCN6mu/l+GtKN4MgDKaOpxZEcvzYVom+zCUFfys2jDbispdx9QIBNZWb1IrBEtLUk7tEsRhUiwM6QQTcHU3AIm2txyoHzYhIuTJVIM6CCM3Qz9VCWokADMlIkBcannG0iNedPN4RRSfEAo2lSokRBA2PPXescS4Om3FZYkpuQCVmVEnLAgcoj86UXE6wCCBsDrFSdYJhSiM1oPOPui1aZdQhMKSoLKiMyfeSbwR0jaj7F3eUAThy2EqAjNNrSOeajDE2idDtdPUzvappdKQQHCRB102sNdTr5UB597wggFEkwEgWAiJFzoLaUr28D+p5DrgAnNM3A3Mzc8qlhcMo3kG0kCZP5+6o4dQMQkhRAEK8jBkfGiP4WICFwTMkbekfAVqleTHfXygG8QZuSYEb/Vypp3HKhEBIygiQAJE7xrRkKA1T3kpMSSm4EGyNQNSedJqQlQJSkyZsPqgfGkk1hDuMmmwqVE2keESCkG5Pu9LTRHsSAAIhPO8+VJ4RmDB2iSdPLztRnTn0EE7TYTzmtFJ19yHFbvsbwkGIPXkPj5UwtYk5SDB23m1jVXiStMBMDaPWi4bDurUhGSVuWSARAJO5JhI61PkSxRb0s22GQnJBUqRMxINYW84JsDNgI0itYrChtxIK0rUEpPhOZPiTJE2EjfqKgsDSUxa4iY68qE00VTX5NtNEH2JMbX+FTwXE3GQS2lKSo+9vBm/OtNhKU+AqBmYOmW0Eczr9VRfKyZseWkfGlOKlHJUZOw2Nxi8Q93pzE2JJ0iIgdBQi6tAMEmRHoa0y4tII0J1vt0FHdWUp0Azdbn8KIwSREpO6ZM8NfQ4hotnO6BkTuQoSLjY0qs/s2MXvBnfzvRnsSpSkqUFW/eNo5SdByqOdBAEEXuoimk+GxX3QRTySwlGRQcBkqJsRt4efWk7TMUZ1rNGVUiYk2FuXSohiFQJUOlG1ouMkkQAKk6xN6Oy6EoKYJUT7XQVtTqrAWkdJtrNRcUUpBi/lzq6XJN7sB8KkuqKAkk5SqdBCdaA2tsWM21oeDxeV1tSkhwIM5FSEnoqNqXxDiVOKSkwDdUbbhI6VDm0UtOsMeZx7c+FUDymjt4gDS871XlKUCxt1FaZwye8T4oGpj8OdVvksGctKLzbG1ux7vxprvkgCNdwKXQklY94c9fQ+lCxUocHdAqJiLXpuVKzPapOht7DlV8sedB+bA70zjsI8nK44SQuQJP7MSIpdnEIg2UpR0MwPhQpJ8hUl9IVplIVckjcClSCVKy6bDpUBjSnNaLa/hW2uJgoypQSrc9KlyjwV45p3Vi7jhCpIk1lOPpTkQU3WdQNE9J51lYuOeS076HmsW2oEAZCbKBTFlZbgCYgjWNAaXcYgxcqhJSICjBAzZr250spQBKkzlBIJAjQwJE2BMgDcJppZQpCMqlJXYCVTKDZRMJkCxOpsSIq0zLbtdkMXgQEtkpgOSUrJygpBAkCSSQc0+lMOqUklCoyhMpTlzFMpEKvuoEGZtIrSzku1C02hWogmMoKvOY630o68FlT4y419HBAuteY/RpknwptJI5Ren2TbpZLnsThsOfnT2JHfIYDbaEk2hWaYAsJi2tc9jWktrUAciQoZNbpM33vEH1pzhY7rDvg+LvHmwFaWQhRMcvaTSXGMSnM0hZ8LjaVRMCUlSdbkE5R9m9Zxw22dbhemmg/zNIJKjJlRkSbJg5hzmIHWkMFiQpRlBGcmI1MqGcAjQ7TQMRi+9SGz3hVmhCRlEEqgAq10URrA1M089wj5l3qFOpD7aggIEleXKVrcST7qVEo668qp6iUkjFaTcW3yO4ThgS0XrpCVuIVnAOXIpKm0pEXWoHQxMGl1oST4miFZgApJABAvlO03Tel+z/G3l95h2kLc74BWXusxJEQtJB8JjeTXTcL7HY3VeEcIJUrJISJUCEkqJ2t8KUNRVlinpu8HJuYlZkDN3YzQlR1CTO1jEmpISShTmUZbJNhIPuwBe5NvKu3R8muIUJxT7TDe4stW06W257VZcNb4TwyVI+neTfMYUqenup86mWt/wAcm0dJtcUcjgOwuMxDaFJw6kEiSt5SUJuVaD2jIykW51a/+lwAjEY1pJ/ZSmdeZJE/0onGu3eIf9j6ITfKbm9r1zJzKVKlTO5P1UKE2rkzpWg/wdD/AOjzZB7jGJKr2UmPrBMVx/FuzTmDdDb7aUmDJiZSdFIIMHTWunwGDeBzNhwciArar3jfD1cVwQTpi8Ocyea0+8kdbAxzHWsX8j9ouWk0uTzHDWF4k6CfgOlScSpKDBMzNwJ0/pRMJ2cxalFAwrxVp7ChB6zb+9dThPkxxihmfcZYSbQTmVFjHhtPrW61VRyyVMonVKawqFkS4slcEDKhuwSZ/aJzfCkk4hBIm0wZH3CN661fYLCzBxyABYhKPLSVm9NN9gcEuzWN8ZsM6UEExprOnKq8lc/ohQVfc5PChKyQBZU3IVMjYRSz+HM6nTcdKte03ZrE4KCpIMk5Vo9g+vunob1SvY8EAGT1iL7jz8q03xaM4wmnaGE4dIGxPrqa2tKU7nzvqNZroeC/J9icQ2HHMmFQb/SE5yPd8I0HnR3/AJP4SYxrKr+9mF/SaXlj0LbLm2cuOHpJJzQE6kEZjpIGsGiLlSitsHKbAKIVAM2vqYGsVd4vsBiwgrbS06ka92q5AGwNzVAGO6WAmXF5L5EKhKztcXImPOhTg3gbjKreQbpBJzC+k9fKlG8ElF1KAUpRseQ9n41fs9n8YoFQwrpCjJ+jIMjTrelsfw0jwvNKQpM+0gz5322oaU3a5DyOOOvsIrQsyo+ITeLX+4VFJUNrTofxorGGHuylKjqqwidTO280Rr2jlcSYMSfZ5yPM00hueKJcP4gGg5KASuwVPsjQ5Uxcnmak5xBIkpCxIife9D51H5xlWZyHLfTwk/fWKxWbWJ6J0pqK9mcve0XZwpCZKlmdATJ6+VCbQBfNlAvTTqgbEqE3tYSfyKA7gguQIAPr/ek41iKNI6mHuHMGwMgxD6itHutpFzY3J+FXOA7JzhHcStXd5mipCMwypSCBCzuSJpJlAWlKc5BCCkQkC51PnEiaDxR9xcNlAbaQAhCEGfZ1KifaJN/SuZR1LtlOem1SKrDgKURKsuogE1qj4QwJSIHUXMHbpWVvBYyc+pOW7A/kDQKQiyVQs3KFHKQJkRKcxOliqklYtqMoCgYsY3FxebJj7aJgHVOZ/CRlgwSMpJjXTUCYijJcbSgiFLCjl90ZTHtZbxc2UYm9T1gtKnTuwnDOIFAykBRIJRKsqRbLmCdPCOehM0XFPwkhHjWgC5MokqAUs80ysEE6npVOHFJWrKAuElMADNkCoAEyBe/ob1J3FNuN94ibIE5QRcQkhckmbTH40KXQPTyiyxSsiW2z7QBWpXMumZ/2hNHRwF/GIaLGHU9lSpC9AB4ypMqOmunSl+0bWXFKA9mEZfLu0RVrwrHuow5Q24pAzEkAxMwPqinP6VR60NPdpKJDCfJTxBSiV900DMZ3BAnomT5U+x8laEqBxfEkQB4sklahM+JSrnzINhSbyXiPEXCOZzRRsHwpxclLS1Ab5FEfGK53D3IXiS7OiT2jwXDmy1gGsy4guKGvmo3I6CBXPPdrsauZfUmdk+EdIi4qL3DiDdChf9k/hQlIjUEbaH8K1hCCE3GOEI4/GuOD6RxSv4lHrzNbwfC3VAKDZynRayEI88y4BHlNNtYd4kdy04o80tkn0MVL/DOPdXfDuyPed8AH8yzWjlFdoXkfRIYNlEZ3S4QLpZEJ8u8WJN+SfWmcPxEIMstIbP7R8a/965j+UCoJ4C01bFY5tGktsAur8sw8KaP+mMA3+qwi3THtPumLfuptUWn02Q22NYfiC1KzFairmVH6r2qzZxxKgSfENF3zc7ka+tVrPa5J0weGSJ/YM8qsUdomlDxYVq/7IKT9RtWMov0Up9DGK4ziiCBiEAc5E/WK5ziWEfd9t/vP+79xirtWMw22GUf4nVfVFQ+e4f8A/UR/vX+NEbjwgcjj19mHZ/VqPkAfsNZ+gnkn9U4Dr7CvwtXWqVhVasrR/A5I+ChWgxhkz9Lif+A/Ola+R+gWpQpwnjim21MYpBdYWIKVA5h/DO41G4pbh+E4fg19+FuYtxP6ltacqETudZPWrQMtGIxL6Y5pB9bKrS8AwZnEKJ6sJ/Gs8X2Q3F8o5jjvaDEYpWZxUJ2QmyRe3n5mqZTNd4rhLUWWyr+NlQ+OU0L9Am3dpwc88on/AJ10R1IpUS5L0c9wXiz7CgppajlNxcp8jV1iflHxRnIhtBI9oCTOh1OvWhDs3jU/qzEmfA8gX8goXqB7OOp9rBLURuHSQTMkwmpbg3bopSjWUIK7ZY3NPenrYbGrb9KDibAaxDyWHG3MyVqBylBEKTbS4BoX6AWoj/8AAfjl3ivvFac7IYg+zhlp/icR95FKW1/YPkfIZrs7wxqQvGOOqIuUxF7QBB/pSyexOFK8y+INJY2yiHSORGxo7XZR4C7LU/tLfT9gVUXOy5A+kewrfRKlLO37ANTfW4Xj0yCuzPCl+FGLdSR7yhY/8RFCHybZhmwuLbeEHwlWVXwuPjW3eAMgf5ps/wDbd5eVKq4SkElGIbJA2KkGfNQE/Gml6Y3GDwmyu4rwLFYcEOsrTayiJT/uFoqtbfMpsJ0EQdNbbf0rrsL2kxrAgO5kj3VFK0x9Zqb3GsE+QcVhA2sGe8YMX5lBsb7dardNGb+GxjJyPzlaIXGpypNxcambTyorXEyACUpzAESbbztvfXWugx/YdT2fEYJ9OJBlSkABLoMzGTTXlFcq08YWFIMhVyTASrQmIk6aURmpGD00llDD+IStwqUoHMgKIaTlShWbLkhW0XnespVbASQTKp1icunTe311lJY5IdPMbox3hQgZFgkc/ZknWx5Rc/ChhRGUKnMVRCVSokAXjziB5mpvQhtLjK0qTME+zlVBJSW1GVgW8UQSdTW8N3Kll3Ed4UNoUSEXUXSPBngghOaCSOlZOcauJuoyupAjxCMwuo8lQCCAYgbkC3rXccE+S4lHznFgwE5+4ZIzFNj4iSNuVcI+41iEoLbWRdw4mTksRkU2pZKgVC5mYI61YcG7VusPIYzqcaJjxmSkkXyqmYB1HnpWcpSkr6N4Qjuo6TtXim8S8HWxlQEpQE7gIECedR4YmN4/PKoPlKiFAQFajrQUOZVWvG3PzrpSxR6epFRVHXsoKf1eLjkk50kfCRUnvnRMh0rjTK7b0BIP1VX4DEoJCkPLZUNbJUnca+1voZ0q5weKfMgPIfAvYAk+ir1jJUcHLwAW5xACfp46En4wTSuI45jBq4+PMK+0irbDYgqMLwxQeacyPwq2aQQLBwf9xf41G9LlIlwZw7uJxrwjvcSR0LkctqW/wvinRGR9X8QXE8/Fb+1ehKXAuVj+ddAcbQu5z+qjTWtXCROxnCtfJ/iZ8TYSOaloT9ppxvsG6Ne79XUfjXRuYRkbqA6gH8LUJWEaOj3lKfwNX5pPv+h7WIN9jgkQXmQd/GT9iYNFb4A2NMQ0T/OP/jRv0ckn9eiPJVRb4ECYQ8FeSFH4xU733L+hUR/w+f8ArMD+f+lbPBG0+1im/JCFK/CmT2cVF1geYj7TRG+BJEErJ/hy/eaW77gJDAYYf6zyj0QkD6zWlYPC7l8+qB91WK+HtJ9pDh/iVA/4/jUQUbNtj0k/Xelu/ItoiBhE/wCk6rzd/AVvvMKf9FxNtQ5P2imVrQNUI+FabQFeywknWySfsp2vv/IOIorBYcizrqeikAj6jUP0UjbFt+qFirb5msD9QlPVQSPiVGtSR/qMJ8iD9gNG99MnayrRwxsa4tH8raz8SYrXzFESnEo6ZkrT/arNWI//AKG/+X/1qCnueIaHkFH/AONO2FFeOGOHXEMgf+4T9grSuCpHt4pP8iFrPTWBVkMc2NXlqP7qAB/yNYOMNDTvj/OkfYKLkAinhLIHsYlfoED7JoT2HYT7WFc/mW5HrAFNu8c/YaTPNUqV8VH7qAe2D6bApj+FP4U0pv8AyDaExi2DOTCNH0Wrz3qCuLgWDGHHTuk+utFxXax5QILmRJEECEgzrpSmD4I68nMkBtvd1zwtjym6q0pL6v2QawWIafxDTLmGaPeKCSW0lC0g6rGUxbW4qpXwkpxXcgzCnBJFsiEqJJ6EAfGrxziTWFbU3hFErX+sxJgKUBsge4iqrBuKDbmLdUYUhbDE3K1rAS45fVCUyJ5mhNrP8G2nOsFLhOJLwriXmyQUkEgHUWzA9Iq4+WPCFGKYebJSh9kqITABWlUlR6kFJmuexrvgKAAVK8I81GAK6T5YsYpteCwyRJaZBUqJMmLRuIR9dZ62JJm+sk3f2OF4khASlZUorUZjMYFokDe8iaypMhtSE5gtJWfHK0JnKFSBmExngjyrKmacnao4oyUVTtkeHcI7zMnNN5JXyEySeQgqJnQUXEcBy2U4QqQSU+IxMEkbGoMoUgEju1pIJCgZtEEge6obE38XWpYfir6cx8SUqOZV4J0nxXIPWZq1GKVMTc27i8Bm+GLUe6SlC3FBRsUghKE51LVeEJAGvWp9juE91j1pdyKIwry2zmStCj3agkoIkKuFafsnlVJxTjpMBs5PCQSmxOYeNMjVO19taFwHijuHfZxKCFqZNkKMjIJBSQfdIJ051z6klvx0dGkmo55Oq4fiTETVzgHyjMcgcbMBaVA5OYk+6rkoXqbGN4Q+vOnErwi1QS062pSEkiSErT7vnFdA3giwkPNFDzKrd6yc6D0UBb0Irr80HwdFOeLKn9FodvhVkK3YcIC/+2qwcHSx6GswmKU2opWChSdQoQZ6zTuL4ey9dBDS9hJDZPQ/6ZnnbypV/izzf0eISHgm2V5MqH8K7LA5EGKpPcjCXyumP4TtSps2XaedumtWzXbVPvR8Pvt+RXHLXhFk2fw5iPCQ6jW9jlUB/MawcAC57rGML3yrK2lf8xHpNJwg+URu9Hc/4tZjb66OjtQ0RoPjXni+zOLRfuVKTHtNkOCP5CaVTnTMoWOcpUPtFZ+GD4Yb2ejP8Zw51Bv+8I+y1JjHMLWEIbWtZ0SlQn/xtHOqLhPZfE4hIUR3LR/1HNSP3Uamr/59h8Agt4YFbivacVdSucnYdBUuMVhFwcpOkWLuEYaEuwP3M0+cqAE9QKqcb2sJ8LKcqRoAI+rf1qpU2t9QKiVfn6qs8DwWBpPTaopLk6VCMfqyxJeMdVBKiOlAU88k2UT610v6M5wKirhVvz1t9lPeh716KvA9onUwFCU7+R6V0GH4h3qAWFhJHukJv5GLetUGM4bGo8v7VWJUthQKdDrNVtUuCHBS4LzE9onUryq8JGuZCZ6bTST/AGlcUILp8s0D4Cm2+NM4gAYhAkSEqIBI5a2V5Gh8QwuIaGdlaVo5tttpWlPKAmY8jVKuKOWSlHkrRxEmwlR2iT5zU4eN0suEQT+rVHxIpAdoMWucqsQrUeEOc7eyK2OG45y6sPiVcsyVn/yrVJLlohsdW26mCpGWxnMttP2kfCgrdjVaOcBUn1gR9dbb7IYqJcDOGSby84lJ8sqZNSb4ThEfrMcpajqGGjHOApdG6PWfwiaYFOMqfz1OhNztv6U2j9HJ93FOxspaUif5b0VHasNWwuHZY/eCc646qVRbfEQ/LJ4ThGJcEpYUEn3lw2n/AJX+qpL4Oy3fEYlMjVDHiUehWbCqbHcZcdOZxxStPaNvQaChYFpx85WG1OkalPsp/iWfCKNj/wBzolyXRdK4401/lsM2g/8AUc+kX8VWBqn4jxhx9f0i1OK0CRJP8qRp6CnP0bh2Z+dPl5z/AKOHMIHRbx1/loKu1CkhSMK0jDp1UWwc8bZ3VX+sURSv5V/2wz2RPZzL4saruW9e5SQX3OhEw2DzN6r+N49WIXJAQhIyttp9lCBYJT9pO5pLEY43JM7kzqfOrjs92Rdxn0ild1hxJW4SBYaxNh5m1OTUPmkzr09JJbpcAuwnBPnXEG7fRsHvFmLSPYSfW/pVR2k4mvF8RxDzZXlUSlBA1QiEJI3AJ/8AKn+1Xb5ppH6P4SD3R/XPp9peykoPI7q3mBa55UvqTnjMMqSRdJCATvNjH21zwlvlvfBGu27+4hi2vFcSf2iog3E2F4/pWVcp4zgiQlkKSAtaip6FEgpSlIOwUClR/nrKqOnCau/0cuprSg6r9/8Ahz+VsAlClgkmySqNpym0mIsedNYx6cxQSEgAwSVJAFiIk3zT8ar1LFiDmE3EG23kdK06pxSZCU5YiBqBbrJrnU6VHXtzbFXkk2yjU6GL72ptKE93CoCuagQQNBBAuDSaFCZzEHyB15VZsYswRnSsRum9oACuQ/Cs412XIrm0Jmy8p3J0PrtXSdke3DvDVuKSgOBxITClHJGcFRKRZRKQUztNc08vWxE2Nrc/SgKcOl428qm6KPcsRiWsWwMXhCS1MON++ys+6sbpOytKTb4x4Qh1AebGgXIUkcm1jxJ8rjpXmfZPtg9w98OtQQRlcbPsOI3SofYdvt9MWy3imvnXD5cb1dZN3GSdUqT7yNYUK6tDVi/lkOa8nPJBWBw7o+he7pf/AE3zadsrqRl9FAUhjOFOsD6VpSUkWJEpM7hQkH41XvOJVp4Tym3x29azCdocThv1Tq0J5aoN90mUn4V6FNLDOFwd0EaxymzmbWUkbpUQbdRXoPZbEPpw/wA6xuIdUlY+iZUtUZdlLG87DSuf7K417iDnjw2FLI/WvlhIMXskiApZ8ra1Zce4p3zoQiyEQkAaQBEcq5dSW/FG2lpOUqGcdx5x9RCSQn7vuoOC7PKUq973Mz5+dF+d4fCt95iHENg6Zzc/wJEqX6Cub4t8sjaZThWi4dlueBPogSojzKa55SrCOu9uInf4fApRb1/GfztVVxTt5gsPIXiESPdR41fBEgHzIrx7jXa9/FNufOH1gmMjLYyNRupUHxbgA5jvNc0lgkf1rFysg+oMCtDqGz3jSFuoC0NLWkOlKhKZTOpG1KcN4vhVtoedxCGUOqUhtKlJSpRQsoVZR/aBt1HOvnZeMdUQoqOdISErJOcBACUgK1sAAOUChNqUBEjnc/dzNKxH0vi4SqAc6VAKSeaTvVfiOGpXdNfP7HE3UEFDqwoQJC1CBsNdANq6XhnymYtuM+V5PJQyqidlD7wa1U0TlZR3eLwCpIykR0qGE4q6wZkkcr0vw35T8K6AHQtlX74lMnkpP3gVdp7l9JLSkOfwKB9DlrdSTL8l4khtnjwxLYSMQ7hVjdtUJM806HzEVTcX4HxADO3inMSgXORxefpKJ+yo4rgCpsDPlWsG5iMOQUkj8mqVR4IekpfSzkRij75UVdTees1JXEUp1N7afm5r0BXCMHjlhx1JQ576QrIFkaFUCx6gedVXEeIu8PWUs8Pw7H7K8peUeocJgmto614SyczhTyVXD+D4x8At4V1QOiiMo+KotG9Wf+FHEf5nFYfDJ3GfvHOsJTvXP8R7RYrEqPeOurJ91ObLHRKRAHpSKME7NmyN5WQhMdSuLU6m+XX4FSOsVjeHsRkZcxi/231FKJ2hsajzFV/FO2b7wDeYJQbJZZTlSeQCU3V6zVWcK0gAuPKeV+wyClA19p1Yk/yJ9aEvjBRdvKwIj6MkE2gysnOom+9OMI8/2y1CT4GXklBh3wm30YPjH8RHseXtdBSz+NJhI1JshMmTtCdzTnBOx+MxcFpkpb3dc8KI53uasn+03D+DJUMOU47HEXdsWmzyBHI7J9SKjV14wXtmkYqPGWSwPZdrDNJxfFnO6a/08OJLjiuRGp8viRXI9t/lQfx4LDSRh8ILBpMDMBoXCNeeUWHXWljxprHLViOKYnEOLmAhlCZQgCc3ihCUZiEhIvMk7TW/4cPzhTHfMNgAHO66gJCVwUglJPihQkCYMzEV5upqPUyzRf2WjuAwLDVny8+sJhLRlDYyjPnUoAEqMwE3ERVHxN62VtThTAKgqReADadPOlcVhFtLLa0+LwxroQFJI5gpII6EVdcJxaGFKbfw6HiD77jiFAKBkAJIEj2vFOgoUm40TVZKzhoYKHEuBYdMd2sKAQIIzBQKZumbg6xasoLXElpJywJNzAzHkCeVZUrbWRuwb7mciIBFuU/d/ahtqUkyCQedbC0xpWBUaExU2WNjiC0yCAZ3KZJHma0gJMCcsgySDG2kUq4ud5rAv4fV8Ke4lIZU6UxaRsToY0Nt9qGvEGTt0+0xtQSsnepEHSOp3PX06UbhkkOJM5h8PzamuG8Sewzne4Z1bahopKoPkeY6G1V5NYKVjO+Y+U0Of53Asvndxsllw9Tk8JPpVpgu23BgcysFip/ZU7mR9REjzFeW1MOEVa1JJVZLimetcW+WBtaO7YaU22BAQgJQIvvsPJO9cZiu3eINmUoZA3EKX/uV9wFcypzStXvy0oeo+EXbSpBsS444sqcKlKNypRlR81GhKbI/GtCK2nytWYiaMURYG3oftrRXrWlEe7Om8a1HN0psAyMUo2EkaelaDqjoNPW9CLh0/PrWgeX1UWAfvFoJsQrXS/8ATWtsrnUxHLWaHnG0j1qKlgHwn407EGKrXMj1+E0VLqR7AyncyfOIpcYg8584qRxJIASADO03npTTEXvZvi4OIbDzroYGZS0pcWnNlSSEymTdUCw3NdrjflUS5hXEpw6MM83kLacylhwKVCkkKAIISQuZ2NeW4suJVC0lChsRlPTrQ0KG4n16U97BI7ln5TVKTDmGbJG6VqSfgQquv7NfKMhbBW+ttpkr7tKX1KWVKCQpUFCJQAFJuedq8WKxrF+f9K135EwbHlR5H2Oj3biTeHdcW1h8eGnkkpUw48oJkbIVMEfHWqlfyeY8mzAV+93iCPjNePqUNTeaN8/WBCXHAOWdUfbWsfiZxVCUUuD1l3sMWb47G4bCJ3GcKc8gn+9JOdteE4D/ACjC8a+NHX7Ng80pN4/lHnXleckySfPes13FRPXnLlhV8noXGMZxXijed19tDak528P3qGsyM2QFLcjMCqwzEk7TXEYDhzjqsiG1LUNQlJNpi8acqzCY4pUg6rQU5FEkkFPswDaAbxG3nVjheOPMOODv3QVqzlTS8hU4ZEqUm8QtdgdVVnV5ApUqKFmLGYv94qXiQu4vyInXXXnXR8Y4OovuOu2WT3i0kpBlcK0mZuCQNJNCdW0kkJGY+zJvpBJTrGkT51t4Wll0T5E+CTmHBClLRKz4iQSCPDASOQ/DpSi+GISslRJAVcgpUDy8U3vajfpEExKrj93bTUU09g8miwVhIURmCoSoyLgxYHnaa2qMvpM724YjiVpVZMyOQvpsU/Z0rdRcRlcjv+cx5DQ6HnWVm+cl36KKKytmtTXGakimLVk6W/rWgaynYG0eU/nat5yOflUQa1NFgSzUfvUEAFEEC5SoyTMyQZAtaBypcGsSKdgbI61qKkRvNYOtAGq3JNGeQE5Mqs2ZIJtcKuCn886il+NhbfeigIWETBrD0FG78kyTruRNbViCQLggToIp4ADkMxFYU+lSSonY+mt6k4vaCB+enOkANZN7/CsDhtfSittgkDKR0O/xi1YopTG53B0v606AGB1FRKtqivWrDCcIBCS4+2yVCUBYcuLgGUoISCQQCf60gK8pp7hfFvm5CkNpLiSSlw5sySUlIKQCBIJzAkageVLBpRUUxKpiPL869KZTgBlOV9sqgygFQJESYUUhJ00B8poEZxDiT+ICS6tbndjKFLJUrLMwVG5Am0m1JlkxJsKwO2jaZqQVoABPOjAzC4sgAmw0B+6tBJ5D8+taEb3qXdHUJ0p8gRB/O1RqYWOV+c0w26g6oH+7frQlYG8IjxJSUJVOnmRaSDpWOOgTKEGbW66kRy++ohIB99I52Plyp3EYpFgFF3XRARrBVmMSbgfDrWiVohvJX4RtBJzLyWkEgkaaW35aCrPGqw7jDRalDyCULQAfGgQoOlRJAUSSCkaZRSKMYEzlSlQIuFAEiJGu2s2pZSgm0JO83+EbVOEh9lng+HuSpICSSM13W0gASZJP4iaVbw7jh+jbWRBkoBM2kmdAPspAr6Cjo4i6E5A4sIv4cyst7G0xcGjcngKfQ4ngb+aC2qeQ19Job/DVNqCVTmNoSQTPKht4wAHxLB5hXw5b0tnPP6/jQ3FLH7Et15LLCYptMhaFKVMahMazWUi7iCsyQNIAAgDyArKparWFX8Cenebf8gprKysrA0MmsrK2TYetAGqysrDQBlZNZWUAZNbmtCsNAG6ytCi4dAKhPX7KAITWiaYxaRlbsPZP/kqgNmqA0npUlSDB1qRMX8q3FjQANZJ1vW8hPu1oVNSjpJoAilPl/batZ7aX/NqyK2BQBgcIMiQb6HnY+kbVEqvb7amoaVEikBoEbimRi0RBZRoBIKwZHve0RJ8o6Usa0KAJpXGw9RNRKq2tZMyZqNAEkIBIkwmYO5+G9qfwnFw2RGHYWLiFoUqZ3JzAyOkVXUXL4Ad80fUKa4EGxuNzE5RkSfcBJSOgzSY5AkxzoAxqxooi0enLyoRGlRNDbHRJcev5vUa2mnRxRwCxA3kJQDM84mmkmJuhVLJ1jmfhrVliMQFMJRDZIGZJbRCwSoJIdVlBXCUAi8fSTMyKQxLpMTsBsOQHraoMulJlJIPMGKMJhyRKSDEXo4MRnTItEyLDyoZcJ1O/260whkSkcwPvoS9DALeJ8ptWq28gBUCsqW2B/9k="/>
          <p:cNvSpPr>
            <a:spLocks noChangeAspect="1" noChangeArrowheads="1"/>
          </p:cNvSpPr>
          <p:nvPr/>
        </p:nvSpPr>
        <p:spPr bwMode="auto">
          <a:xfrm>
            <a:off x="368300" y="-4826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8436" name="Picture 4" descr="http://img444.imageshack.us/img444/1813/416789ww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09700"/>
            <a:ext cx="413766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2613</TotalTime>
  <Words>250</Words>
  <Application>Microsoft Macintosh PowerPoint</Application>
  <PresentationFormat>On-screen Show (16:10)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Phylum Nematoda</vt:lpstr>
      <vt:lpstr>Roundworms</vt:lpstr>
      <vt:lpstr>Evolutionary Advances</vt:lpstr>
      <vt:lpstr>Systems</vt:lpstr>
      <vt:lpstr>Systems</vt:lpstr>
      <vt:lpstr>Systems</vt:lpstr>
      <vt:lpstr>Systems</vt:lpstr>
      <vt:lpstr>Systems</vt:lpstr>
      <vt:lpstr>Systems</vt:lpstr>
      <vt:lpstr>Ecology</vt:lpstr>
      <vt:lpstr>Hookworm</vt:lpstr>
      <vt:lpstr>Filaria worm</vt:lpstr>
      <vt:lpstr>Trichinella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and Lina</dc:creator>
  <cp:lastModifiedBy>Moein Ferdosian</cp:lastModifiedBy>
  <cp:revision>286</cp:revision>
  <cp:lastPrinted>1601-01-01T00:00:00Z</cp:lastPrinted>
  <dcterms:created xsi:type="dcterms:W3CDTF">1601-01-01T00:00:00Z</dcterms:created>
  <dcterms:modified xsi:type="dcterms:W3CDTF">2017-04-28T18:05:33Z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