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18"/>
  </p:notesMasterIdLst>
  <p:sldIdLst>
    <p:sldId id="257" r:id="rId2"/>
    <p:sldId id="258" r:id="rId3"/>
    <p:sldId id="259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60" r:id="rId16"/>
    <p:sldId id="276" r:id="rId17"/>
  </p:sldIdLst>
  <p:sldSz cx="9144000" cy="5715000" type="screen16x1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FF0000"/>
    <a:srgbClr val="66FF33"/>
    <a:srgbClr val="CCFFFF"/>
    <a:srgbClr val="FF9900"/>
    <a:srgbClr val="675F66"/>
    <a:srgbClr val="FF00FF"/>
    <a:srgbClr val="FFCC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78" autoAdjust="0"/>
  </p:normalViewPr>
  <p:slideViewPr>
    <p:cSldViewPr>
      <p:cViewPr varScale="1">
        <p:scale>
          <a:sx n="96" d="100"/>
          <a:sy n="96" d="100"/>
        </p:scale>
        <p:origin x="1066" y="6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8F3628-65F8-49DD-82E0-C7D14D194747}" type="datetimeFigureOut">
              <a:rPr lang="en-CA" smtClean="0"/>
              <a:t>2020-10-29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25F6E-0572-41D3-8D1B-7F3E5E7F27C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3922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7926"/>
            <a:ext cx="3505200" cy="19274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257063"/>
            <a:ext cx="3313355" cy="141846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684234"/>
            <a:ext cx="3309803" cy="105052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264024"/>
            <a:ext cx="2133600" cy="625818"/>
          </a:xfrm>
        </p:spPr>
        <p:txBody>
          <a:bodyPr anchor="b"/>
          <a:lstStyle>
            <a:lvl1pPr algn="l">
              <a:defRPr sz="2400"/>
            </a:lvl1pPr>
          </a:lstStyle>
          <a:p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766639"/>
            <a:ext cx="2831592" cy="304271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766639"/>
            <a:ext cx="643666" cy="304271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2691622-2EFB-4298-8D1D-2F5B52970D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0662-73C6-443D-9724-9FEF764B68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858456"/>
            <a:ext cx="1484453" cy="3983620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858456"/>
            <a:ext cx="5423704" cy="39836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6AA21-9260-4904-8B46-EB02660AA2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7696200" cy="952500"/>
          </a:xfrm>
          <a:ln>
            <a:solidFill>
              <a:schemeClr val="accent1"/>
            </a:solidFill>
          </a:ln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7696200" cy="3581400"/>
          </a:xfrm>
        </p:spPr>
        <p:txBody>
          <a:bodyPr/>
          <a:lstStyle>
            <a:lvl2pPr marL="640080" indent="-274320">
              <a:buFont typeface="Wingdings 2" pitchFamily="18" charset="2"/>
              <a:buChar char=""/>
              <a:defRPr/>
            </a:lvl2pPr>
            <a:lvl3pPr marL="914400" indent="-228600">
              <a:buFont typeface="Courier New" pitchFamily="49" charset="0"/>
              <a:buChar char="o"/>
              <a:defRPr sz="2000"/>
            </a:lvl3pPr>
            <a:lvl4pPr marL="1124712" indent="-228600">
              <a:buFont typeface="Wingdings" pitchFamily="2" charset="2"/>
              <a:buChar char="§"/>
              <a:defRPr sz="2000"/>
            </a:lvl4pPr>
            <a:lvl5pPr marL="1325880" indent="-228600">
              <a:buFont typeface="Arial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5410729"/>
            <a:ext cx="3502152" cy="3042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417358"/>
            <a:ext cx="6637468" cy="1135063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556000"/>
            <a:ext cx="6637467" cy="1267011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5E2-E3B7-4427-9E0D-5C7C9108B7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0D617-B994-468D-AD60-FB7C5D40DDA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927860"/>
            <a:ext cx="3419856" cy="291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927859"/>
            <a:ext cx="3419856" cy="2910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930008"/>
            <a:ext cx="3057148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930008"/>
            <a:ext cx="3055717" cy="53313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478912"/>
            <a:ext cx="3419856" cy="23631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11309-C8B6-4DAA-AD8D-3AB14587E2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C5C9D-496E-48A5-99B6-57F1314F48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BEB6D-9E0E-4705-92EC-603AB2B9C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713773"/>
            <a:ext cx="3090440" cy="429227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214529"/>
            <a:ext cx="3304572" cy="121929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447495"/>
            <a:ext cx="3298784" cy="12649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715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7926"/>
            <a:ext cx="3679116" cy="52265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501569"/>
            <a:ext cx="3562257" cy="4707038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5073570"/>
            <a:ext cx="3505200" cy="681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217420"/>
            <a:ext cx="3300984" cy="12192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78163"/>
            <a:ext cx="3359623" cy="455676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444240"/>
            <a:ext cx="3300573" cy="126630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770696"/>
            <a:ext cx="3493664" cy="30427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15515-4FFA-48C1-A9D4-E7AD6ED594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715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77906"/>
            <a:ext cx="8229600" cy="5154706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7926"/>
            <a:ext cx="3679116" cy="58270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7925"/>
            <a:ext cx="3505200" cy="51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56387"/>
            <a:ext cx="7024744" cy="9525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936377"/>
            <a:ext cx="6777317" cy="2924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87077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876800"/>
            <a:ext cx="3502152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87076"/>
            <a:ext cx="133215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6247F19-A04B-4F05-97E4-6883ED4C8CD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152400" y="266700"/>
            <a:ext cx="2682240" cy="130757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Phylum Annelida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91622-2EFB-4298-8D1D-2F5B52970D5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050" name="Picture 2" descr="https://encrypted-tbn2.google.com/images?q=tbn:ANd9GcSESTGrGuO4459JU-dn8cuZuzcI6I0BKG65Cun2qEiWYOFUCF6gy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120" y="3882389"/>
            <a:ext cx="2533650" cy="18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2.google.com/images?q=tbn:ANd9GcQqwiBndnPI7DXS5e4fZTodtsIeUSJrux-nV48Dhf2-AdWDXPSwL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2389"/>
            <a:ext cx="249555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encrypted-tbn2.google.com/images?q=tbn:ANd9GcRuR6eDItS9xPwUC5Taooe5ZuPTxrQgSA2zgJxZCOetKLJflyN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91713"/>
            <a:ext cx="2703195" cy="1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connecticutvalleybiological.com/images/vc1139v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00"/>
          <a:stretch/>
        </p:blipFill>
        <p:spPr bwMode="auto">
          <a:xfrm>
            <a:off x="5017769" y="2310407"/>
            <a:ext cx="4126231" cy="3404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encrypted-tbn2.google.com/images?q=tbn:ANd9GcTsdr5EOQ2JlHNa5Azbp6VBQI_QENVnbIw8K7WXhDgZquCKv9Hd8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862" y="0"/>
            <a:ext cx="2300138" cy="2310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encrypted-tbn0.google.com/images?q=tbn:ANd9GcSQyk4vx0qD3XdX-poymgrTElCNOeZJkvC63Gy4d3aX5RfNDSe-t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95" y="1901189"/>
            <a:ext cx="23145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encrypted-tbn1.google.com/images?q=tbn:ANd9GcQ44e3rlRIR_U6V-roqOdzIdI77zVHUipf4ZHKtCDjxsWOIMHp84w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73529" y="229000"/>
            <a:ext cx="2314574" cy="182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6" descr="data:image/jpeg;base64,/9j/4AAQSkZJRgABAQAAAQABAAD/2wBDAAkGBwgHBgkIBwgKCgkLDRYPDQwMDRsUFRAWIB0iIiAdHx8kKDQsJCYxJx8fLT0tMTU3Ojo6Iys/RD84QzQ5Ojf/2wBDAQoKCg0MDRoPDxo3JR8lNzc3Nzc3Nzc3Nzc3Nzc3Nzc3Nzc3Nzc3Nzc3Nzc3Nzc3Nzc3Nzc3Nzc3Nzc3Nzc3Nzf/wAARCAClAHYDASIAAhEBAxEB/8QAHAAAAQUBAQEAAAAAAAAAAAAABQACAwQGAQcI/8QANRAAAgEDAwIFAwMDBAIDAAAAAQIDAAQREiExBUETIlFhcQYUgSMykaGx8ELR4fEVM0Niwf/EABoBAAEFAQAAAAAAAAAAAAAAAAUAAQIDBAb/xAAqEQACAgIBAwMDBAMAAAAAAAAAAQIRAwQhBRIxEyJBFCNRJDJxgTRhof/aAAwDAQACEQMRAD8A8WyTwTUsa5zpZjpGTtz8VFGSjenzUzTNI7PpCBj+1NgPYUWKwjZPa/bzeO04nXT4CooKuc+bWeRtjGO/NWoZ2ypZuNsVQRtMCgMDnfHGOfb81ct4nSMtpZgxGNP9aZkaDFqxKF9pAcjfbHvV5CwIO+D3zQayl8+GOAcjB7bVsvpKwXqObS4BAkXyMP8APzUW6IPgoQvkZbOOwzV6NSUUjIztn3pnUOmz9LvZLS4TS6Hnsw7Ee1EejW33YeAnBPB9+1QbIsiiOn5qwDkjPFRSQPBKY5Bh1bBHpVsQSRxo7DyuMqfWkRZ2PgYqVMjO1NRd6tRLgg4zTDEQyTxXVXFX+r3tswhk8PwVysRIGcsSAOPc1CU3xilYw1KVPVKVIR88Fdhk7H0qaMKYSGGNxtTjk7HfBq0jhbgPCowgGNQz+avNVkUTFzkqckdtwBRXpV59nMGYGSI/uQ9/+aJdGXp10St0gjcjBPY/n8VqoPpR/C19LiiuVb/4XYK34J2NQckvJFv4OW/0/Y/UdqZukyxx3igYTOx9mHb5pnT5L/6fvI4r+CaEqQQDz8g8GinQ7H7G7eOfoUltfKP0bjlA2fUbVb6v1hrkBL/RKkWzZUb0N2d+OGfZVm7U6dk2brgP9eSw+pOmJOkgS/tlwNW2v1H871l+gyfbXyeL5QTpOexzt/Wqa9SeSZiGU8+wHtT47tplVQihgf3YBye9Dvr80YyUl/AXfQopqn/Id6/Z6L3xFOfEUH+BiriRLJ9OEsoLRkBT6ZNCZeovII3kKlgpADn9w/7on0y5VukMk5VWd8YB29q1YeoQmlF+QTs9LyYrkuUD40IKg9zViGQOSFGcHGc1c8BUYcEZHNVYLSOJiwZydwMnjfOwojJytV4BdRp2TIwUAZ+dqZg5Jp4XG1d0k1MgcRSaVTRgZxntSpCPn1YiXORnfii3TYLOZwkxCn4x/Wk1ocnCnfapounXBGRC5x6Cr2aLNDH9MCa3c2UgZ341t/8AtHvpv6d6l02Q3M95PFIg/ShDnQ5Prvj+lZPp3UuodPPhxtztplXNbyK/vL/o0c0uoKuAw0kb/ntvQ7fzTx4ml8mrRw+rmSbGdXv5/uNUsjNImwzQC8JuEMyjnZ4/SiFzdIy5uDqx+1xyKoeJojZ41LhRltIzkUDhjlVxVs7DHkxYVy6GxRPDbyu6sxUDAK8Dam27Mnh5AOrcHNG7K7glhWOQOPEXZccfNDiwgu2EMgRo2JibGcZGCN+2Cayz2JTVSNim3fA5m8WXynjYf2otEqpAUeQBAQ67HO3ahtrbaGEkbfuU4buD/wB0RDC6cmNCp5CgVVKde9GfLBT9vwXLW4nuZHdkASM5/FW8bZ/NVQi20GS+lc5KjvjtXYrw3DoqqVDDv60a6ZuKce3JL3HJ9T0+yXdjj7SyBhsHuMipgu1ciiZV85yam08D0o2BBirvmlVhUGaVIR5QIBJEG04q5bXD2wAZNQ9jTLNUC4bP/NHLaODymRAeOVqyTLQn9PdRuZEllSyTw40/czZJPamdRmuY5WkZtJcA6TuMYzRSynitLBfBsyniuFD7DnbNAetTzm3eN3z3w3b81z+7PvzqK+DoOlw7cTm6AVzIHkEcy6Q3DpwD8VPbNdQW7RBVEbEZdRkCh6OjPokQgA7Mh3/Oeatxvb69ayksR5oymP8Aeobc5Qhx8G/SSlPlcMNdMt9MBmkClXAZHHIPcVXNnmeQ4/ewaifTEjksVKLIrKNweN+4p0bpaF3f9hXBX1IrBhwqao0bG1LHJtAiUyW7M7MQrNhFB70QtjLbquf/AGNwM8ClMFlBYHG3OM4NDVSJk0GaQyMP3elV7Wt6Ur+COrt+vGq5Djo8gDadIbf2q5ZIofzlNa7IoO+Kz7l7eNWw3lON875q50qFruVic60HJ2C02hOWLYXYrsq6ji79ducqNC5RhpYjGMe9dWAiUENJpVAMFgQff5pttaLEBqYs3f0q6G1ZGOK7FcnFvjwRYIO1Kn96VSInmkIVGJKZ39aOWzQrpMkZGpQR2yP8zVBbcq5B9efWiNrFCqqZFfA9efxTyLkHbTqKNa/bwwMTnAzyue4rO/UF3KI9Jw2OQ6A/1xmtPZXsX2ngWVqQx2MujJH5+aAdaFwYShnKDflh7e9c/ndbfB0Oj/j8oyJlcznxbVTGx7KVJ/IIqaJlfKQW6hckl9ZO35q/CHwVF6xYb+Ytj39KbMymNx47SEnCgHA59aq3Jqdm3RuMjSfTU3jWDxtcq+kYEeNxXLu3DsQeN8Cn/TdvcQdPRi1uY5BnCbt+TVqdQWPNPqY+EmZuoZanLtBEAeBljEXhqxyZMDzGqN9L9vcokcQcMMu2AMe21aeKFWjJYa3x5QccigvW7ecrG1tFpyTrGMVp3sP2WYunbH6hIFsJbmTVqOk6fL70a6bHPnXDLpKjdAMkj3qnaCQLk5G/Ycb0R6d9zDIJ4tJVgNSY3ageCd54J3/Qc3H9mVJf2HrdZQoE2knvipcADCjHrUcJmkwXVVHoN8VMV3OOTXaR8I4aXkjG5pU8DSaVSGMaIvMfKRV20jGoZqXwRjjelHGwfOoD2FNL/RdFoNyvO9pHFDGiQA4c6gNj/es31ExsrLEjSMuV52H4H+9GJ457uyZFnWIruOR/Wg8ya9cSkLGdmdd9ZH+cVz+dNbKs6HTkvp3QNhSViwVIABzsD8g7bfk1Tu4m0yNrj0DcqoxRS2gjSYoAwYbAZwdx3Pb+1SiABWUgMCO++P5PNUbdp8F+nm91MtfS8hWwwYVDNuG1ZP8AxR2Gx8TzMPmg/Qlj6eWjuwqRbEOqnH5Nba0+2liUwyBoyM6geccmr9GcXFL8GTqal3tr5ALxeEWCqAOKG9TvriKF0ghVmDDdhkY70d6lG3jCGJSZZP2oOwoB1gtapMsTBnVcMQe9E8lyxtJ0CcNRyJtWUobqRUfCpH3Kquwq50+4mglLeAPCkG+kfxWZjurlX/WIVm508GtF0ee9Mg8JITGwwQTj+BXPa2Jx2o8s6Dampaz4QfikYnaIr809ua4uvALkfAruPWutOSfkWw5pVGTSpxAbQe5rqJqDDbbfJroySc+tdIG21OyZPHgoUDHQwwx74obNGiFo4Q6xRnCZ3LHuaLwRhYDIf9QwN8Zqt1C3khj8QKQSAVOP4oVuYrkp/gK6GbtTh+QRNJFCyeKxDs5IHdz/ALDvTZ7xXzHA4D8ySuMAeyj+m9QiQXHULe7eMhFVkwexGd6qWNiJ+o3C3xb9Ql4/MAG3ON6wSk5OmFVhik38nTf3WpjHpKqdzjk+lWIetzwliGeJm2Z871Bb2UdyJzE3hRR7gDkk+9CZ4pn1mGJpokPmGCT80nhxyd+CanJWvJsrb6mkgi0AqWm2a5Y+cD5rvUWhl8tq5mCgaiBtmsT07rSmT7eSPREgIyBnf3owl01tMGgceECpdQc6tuKlHNk13UuYsy5NfHm/aqkv+jbqPSxZgSQaL9Cl/VTVOyKBggLn/BTJ4vu4BLGMK4zgf2q50LpMsaCaTyvnyhh2Har1hcsqnEyzzpYXGXk0ceQoAbV74pOD2rsYwMHb2FcY0aQCI+/FKuPnNKnFYH31Z9akQd65juTvXUIx7mkTLdgqzXSiZsRru2fT0oxclLoB3cRwu4CHuFxz/GT+RWfC8auO+D2qW+uJLiNFIwqZIAONzVWSHciUJOLtAzq8Vh063EpnjdWlOlAfPnJ3x6Y5ofDDDLKj+GxSQ5QjO5Pb+1Vut2V0qPNHJkhd9Hn0/A5qva3PULFxIZdElvJqUPnAPOcHahk8cb5QVxZslcSCNy/TrS7Md3HLaTKnmPKt7kdjUVs79Jke4jCtFLsR3znsaD9Y6pf9UvmmlMbeIRqJUAfIpG7fz27ktg7AjYcZ+azzpPg3685SVSdhl+kp1C0NzrhM5J06hgmsd41z0sTQXsbJpfC6hznjB70eke4ENrPbq6wiQh1HDkYzj42/mtDf9H6d9XdKSSwkWOeM5CyD/UOQe4pX3qmWTSg1M59HMl3086sko+CD771rYiqjYVjvoW2ubGS/tLuJo3UqdJ/IrWgb0W1V9pHO7zrPKvBPkGmMuRXAwzXcjG/NaTGRMtKlnzeY/FKnEB2XA5po9Sa6TnvTSRikWEqttTtQxUIbGK476ec49qQw5reGd/1VweQRVS9swrBWiDDfLc5qzBcKHychRzkVBe9REpItwETg7UJ6lnWGNteQv0zXlnnSfgEXVhao8pg1hXOArb4oHNI9qdTRawHOxPIx/wBUbfWWZll0/wBqYlq9wh1+bG+cbUA+vuVs6V6Cxw8mZvOo39mv21tIr2chV2UDeNvVfTIxV3oPVrixkS/tWcqzfqx55Hqfeg/UIfDv5NUhfL4P/wBhjA2+KudDtJ5JGWSJkTOQMds0Yjjc6aB+TNjgmmey2sydRs1uAqCTG5XkiuHI8uKDfTt2sVsqxsWjxjfvRYyiQ6xRXCpRjTOXztOboc37qTA+XSpx33rhp4Jxjf8AmtBQSIoFKmo2AAzZIHNKlQjPDZj8muD3ppbBIPPNNZ8/inLCVed8U8MDVUufWnxNSEWFXLD0qp1O0LMskYz6gc1Z17YrUdE6fElmbqddRYZGrsPWse9rrPhcGatLZevmU0YYWmmJpZ1wq70MvOrR20aRnylxpI9Rx/cZrX9cWK4jibAS3YlicYyAc5+OKwH1DDH/AOQmCEyBJMJIhwCvI2PegWLpaxyTlyH5dX9SNUM6LbR3pdp5okkXLszbD2raRdOHhY8Nda84GzVj7uJXjUQlY5DGN2GcfPvW56RbGw6fBbG6e5KLkzScsScnnsM4HsBRzXhSAO1kcpXZH0fpzWNlHDJJ4jAkk8Yyc4HxnFElQDYcU0tvTwQAK1KNcGJtt2SLvtT84qBXwalBzUiLJI/MfxSpsZwTSpDGa3xnO+aUi7DB5pUqctGkU4ZBwDSpU4h6AlhvWms+oyCweNwGULpA49aVKq5q0N8md+pda2j/AKh0bALjgYrDW6yTzEPKfKA+dO5zSpVmkl3GjG32mht+j2jyw3IVgzbsNWQc1p1G21KlV+NJMqm23yd35zSJOeaVKrSslRcjmn4IA3pUqZkR8YJzk0qVKkMf/9k="/>
          <p:cNvSpPr>
            <a:spLocks noChangeAspect="1" noChangeArrowheads="1"/>
          </p:cNvSpPr>
          <p:nvPr/>
        </p:nvSpPr>
        <p:spPr bwMode="auto">
          <a:xfrm>
            <a:off x="63500" y="-528638"/>
            <a:ext cx="781050" cy="108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2067" name="Picture 19" descr="https://encrypted-tbn1.google.com/images?q=tbn:ANd9GcTckLrcsEDKA8UMhvRAK1_U9fA9jpES5GRfR9yE2bwIKumAh-dy3Q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7"/>
          <a:stretch/>
        </p:blipFill>
        <p:spPr bwMode="auto">
          <a:xfrm>
            <a:off x="2703195" y="14287"/>
            <a:ext cx="2314575" cy="191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733800" cy="952500"/>
          </a:xfrm>
        </p:spPr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2514600" cy="3810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Movement</a:t>
            </a:r>
          </a:p>
          <a:p>
            <a:pPr lvl="1"/>
            <a:r>
              <a:rPr lang="en-US" dirty="0"/>
              <a:t>Hydrostatic skeleton</a:t>
            </a:r>
          </a:p>
          <a:p>
            <a:pPr lvl="1"/>
            <a:r>
              <a:rPr lang="en-US" dirty="0"/>
              <a:t>Circular and longitudinal muscles</a:t>
            </a:r>
          </a:p>
          <a:p>
            <a:pPr lvl="1"/>
            <a:r>
              <a:rPr lang="en-US" dirty="0"/>
              <a:t>Setae anchor the earthworm during movement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146" name="Picture 2" descr="http://www.emeraldinsight.com/content_images/fig/0490360407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985" y="1790700"/>
            <a:ext cx="5372100" cy="325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76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352800" cy="952500"/>
          </a:xfrm>
        </p:spPr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62100"/>
            <a:ext cx="3581401" cy="3733800"/>
          </a:xfrm>
        </p:spPr>
        <p:txBody>
          <a:bodyPr>
            <a:normAutofit/>
          </a:bodyPr>
          <a:lstStyle/>
          <a:p>
            <a:r>
              <a:rPr lang="en-US" dirty="0"/>
              <a:t>Nervous system</a:t>
            </a:r>
          </a:p>
          <a:p>
            <a:pPr lvl="1"/>
            <a:r>
              <a:rPr lang="en-US" dirty="0"/>
              <a:t>Most annelids are active animals with well developed nervous systems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73" y="1104900"/>
            <a:ext cx="446902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543300"/>
            <a:ext cx="7543800" cy="161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0080" lvl="1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76000"/>
              <a:buFont typeface="Wingdings 2" pitchFamily="18" charset="2"/>
              <a:buChar char=""/>
            </a:pPr>
            <a:r>
              <a:rPr lang="en-US" sz="2200" dirty="0">
                <a:solidFill>
                  <a:srgbClr val="5B6973"/>
                </a:solidFill>
                <a:latin typeface="Century Gothic"/>
              </a:rPr>
              <a:t>Brain sits on top of the gut at the anterior end </a:t>
            </a:r>
          </a:p>
          <a:p>
            <a:pPr marL="640080" lvl="1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76000"/>
              <a:buFont typeface="Wingdings 2" pitchFamily="18" charset="2"/>
              <a:buChar char=""/>
            </a:pPr>
            <a:r>
              <a:rPr lang="en-US" sz="2200" dirty="0">
                <a:solidFill>
                  <a:srgbClr val="5B6973"/>
                </a:solidFill>
                <a:latin typeface="Century Gothic"/>
              </a:rPr>
              <a:t>Ventral nerve cord</a:t>
            </a:r>
          </a:p>
          <a:p>
            <a:pPr marL="640080" lvl="1" indent="-27432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76000"/>
              <a:buFont typeface="Wingdings 2" pitchFamily="18" charset="2"/>
              <a:buChar char=""/>
            </a:pPr>
            <a:r>
              <a:rPr lang="en-US" sz="2200" dirty="0">
                <a:solidFill>
                  <a:srgbClr val="5B6973"/>
                </a:solidFill>
                <a:latin typeface="Century Gothic"/>
              </a:rPr>
              <a:t>Earthworms have </a:t>
            </a:r>
            <a:r>
              <a:rPr lang="en-US" sz="2200" dirty="0">
                <a:solidFill>
                  <a:srgbClr val="C00000"/>
                </a:solidFill>
                <a:latin typeface="Century Gothic"/>
              </a:rPr>
              <a:t>No defined sensory organs </a:t>
            </a:r>
          </a:p>
          <a:p>
            <a:pPr lvl="2" indent="-2286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98C723"/>
              </a:buClr>
              <a:buSzPct val="76000"/>
              <a:buFont typeface="Courier New" pitchFamily="49" charset="0"/>
              <a:buChar char="o"/>
            </a:pPr>
            <a:r>
              <a:rPr lang="en-US" sz="2000" dirty="0">
                <a:solidFill>
                  <a:srgbClr val="5B6973"/>
                </a:solidFill>
                <a:latin typeface="Century Gothic"/>
              </a:rPr>
              <a:t>Light sensitive skin</a:t>
            </a:r>
          </a:p>
        </p:txBody>
      </p:sp>
    </p:spTree>
    <p:extLst>
      <p:ext uri="{BB962C8B-B14F-4D97-AF65-F5344CB8AC3E}">
        <p14:creationId xmlns:p14="http://schemas.microsoft.com/office/powerpoint/2010/main" val="3839392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352800" cy="952500"/>
          </a:xfrm>
        </p:spPr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562100"/>
            <a:ext cx="5486401" cy="3733800"/>
          </a:xfrm>
        </p:spPr>
        <p:txBody>
          <a:bodyPr>
            <a:normAutofit/>
          </a:bodyPr>
          <a:lstStyle/>
          <a:p>
            <a:r>
              <a:rPr lang="en-US" dirty="0"/>
              <a:t>Reproduction</a:t>
            </a:r>
          </a:p>
          <a:p>
            <a:pPr lvl="1"/>
            <a:r>
              <a:rPr lang="en-US" dirty="0"/>
              <a:t>Most reproduce sexually</a:t>
            </a:r>
          </a:p>
          <a:p>
            <a:pPr lvl="2"/>
            <a:r>
              <a:rPr lang="en-US" dirty="0"/>
              <a:t>Some are able to reproduce asexually by budding</a:t>
            </a:r>
          </a:p>
          <a:p>
            <a:pPr lvl="1"/>
            <a:r>
              <a:rPr lang="en-US" dirty="0"/>
              <a:t>Most are hermaphroditic</a:t>
            </a:r>
          </a:p>
          <a:p>
            <a:pPr lvl="2"/>
            <a:r>
              <a:rPr lang="en-US" dirty="0"/>
              <a:t>some species have separate sexes and external fertilization</a:t>
            </a:r>
          </a:p>
          <a:p>
            <a:pPr lvl="1"/>
            <a:r>
              <a:rPr lang="en-US" dirty="0"/>
              <a:t>Sexual reproduction is by cross-fertilization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30" name="Picture 6" descr="http://www.uwlax.edu/biology/Zoo-Lab/images/Lab-07%20Images/Lab-7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7793" y="1759966"/>
            <a:ext cx="4692142" cy="2467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6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352800" cy="952500"/>
          </a:xfrm>
        </p:spPr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1485900"/>
            <a:ext cx="4648201" cy="3886200"/>
          </a:xfrm>
        </p:spPr>
        <p:txBody>
          <a:bodyPr>
            <a:normAutofit/>
          </a:bodyPr>
          <a:lstStyle/>
          <a:p>
            <a:r>
              <a:rPr lang="en-US" dirty="0"/>
              <a:t>Earthworm Reproduction</a:t>
            </a:r>
          </a:p>
          <a:p>
            <a:pPr lvl="1"/>
            <a:r>
              <a:rPr lang="en-US" dirty="0"/>
              <a:t>When two earthworms do mate they release sperm to one another. </a:t>
            </a:r>
          </a:p>
          <a:p>
            <a:pPr lvl="2"/>
            <a:r>
              <a:rPr lang="en-US" dirty="0"/>
              <a:t>Each earthworm’s </a:t>
            </a:r>
            <a:r>
              <a:rPr lang="en-US" dirty="0">
                <a:solidFill>
                  <a:srgbClr val="C00000"/>
                </a:solidFill>
              </a:rPr>
              <a:t>seminal receptacle</a:t>
            </a:r>
            <a:r>
              <a:rPr lang="en-US" dirty="0"/>
              <a:t> receives sperm from its mate’s </a:t>
            </a:r>
            <a:r>
              <a:rPr lang="en-US" dirty="0">
                <a:solidFill>
                  <a:srgbClr val="C00000"/>
                </a:solidFill>
              </a:rPr>
              <a:t>seminal vesicles</a:t>
            </a:r>
            <a:r>
              <a:rPr lang="en-US" dirty="0"/>
              <a:t>.</a:t>
            </a:r>
          </a:p>
          <a:p>
            <a:pPr marL="685800" lvl="2" indent="0">
              <a:buNone/>
            </a:pPr>
            <a:r>
              <a:rPr lang="en-US" dirty="0"/>
              <a:t>Sperm and eggs are released in cocoons by each individual.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 descr="http://www.robinsonlibrary.com/science/zoology/annelids/graphics/earthworm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492" y="1333499"/>
            <a:ext cx="3429000" cy="378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5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733800" cy="952500"/>
          </a:xfrm>
        </p:spPr>
        <p:txBody>
          <a:bodyPr/>
          <a:lstStyle/>
          <a:p>
            <a:r>
              <a:rPr lang="en-US" dirty="0"/>
              <a:t>Ecology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5105400" cy="3581400"/>
          </a:xfrm>
        </p:spPr>
        <p:txBody>
          <a:bodyPr/>
          <a:lstStyle/>
          <a:p>
            <a:r>
              <a:rPr lang="en-US" dirty="0"/>
              <a:t>Earthworms condition soil by burrowing</a:t>
            </a:r>
          </a:p>
          <a:p>
            <a:pPr lvl="1"/>
            <a:r>
              <a:rPr lang="en-US" dirty="0"/>
              <a:t>helps aerate soil</a:t>
            </a:r>
          </a:p>
          <a:p>
            <a:pPr lvl="1"/>
            <a:r>
              <a:rPr lang="en-US" dirty="0"/>
              <a:t>Improves drainage</a:t>
            </a:r>
          </a:p>
          <a:p>
            <a:r>
              <a:rPr lang="en-US" dirty="0"/>
              <a:t>Speed the return of nitrogen and other important nutrients from dead organisms</a:t>
            </a:r>
          </a:p>
          <a:p>
            <a:r>
              <a:rPr lang="en-US" dirty="0"/>
              <a:t>Mixes soil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122" name="Picture 2" descr="http://ravenessences.files.wordpress.com/2010/01/how-to-attract-earthworms-to-your-garde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669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4724400" cy="3581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3 Classes</a:t>
            </a:r>
          </a:p>
          <a:p>
            <a:r>
              <a:rPr lang="en-US" dirty="0"/>
              <a:t>Class </a:t>
            </a:r>
            <a:r>
              <a:rPr lang="en-US" dirty="0" err="1">
                <a:solidFill>
                  <a:srgbClr val="FF0000"/>
                </a:solidFill>
              </a:rPr>
              <a:t>Polychaeta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Marine worms</a:t>
            </a:r>
          </a:p>
          <a:p>
            <a:pPr lvl="1"/>
            <a:r>
              <a:rPr lang="en-US" dirty="0" err="1"/>
              <a:t>Parapodia</a:t>
            </a:r>
            <a:endParaRPr lang="en-US" dirty="0"/>
          </a:p>
          <a:p>
            <a:pPr lvl="2"/>
            <a:r>
              <a:rPr lang="en-US" dirty="0"/>
              <a:t>Paired appendages on each segment</a:t>
            </a:r>
          </a:p>
          <a:p>
            <a:pPr lvl="1"/>
            <a:r>
              <a:rPr lang="en-US" dirty="0" err="1">
                <a:solidFill>
                  <a:schemeClr val="accent3">
                    <a:lumMod val="50000"/>
                  </a:schemeClr>
                </a:solidFill>
              </a:rPr>
              <a:t>Trochophore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</a:rPr>
              <a:t> larvae</a:t>
            </a:r>
          </a:p>
          <a:p>
            <a:r>
              <a:rPr lang="en-US" dirty="0"/>
              <a:t>Class </a:t>
            </a:r>
            <a:r>
              <a:rPr lang="en-US" dirty="0" err="1">
                <a:solidFill>
                  <a:srgbClr val="FF0000"/>
                </a:solidFill>
              </a:rPr>
              <a:t>Hirudinea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Leeches</a:t>
            </a:r>
          </a:p>
          <a:p>
            <a:pPr lvl="1"/>
            <a:r>
              <a:rPr lang="en-US" dirty="0"/>
              <a:t>Mostly freshwater</a:t>
            </a:r>
          </a:p>
          <a:p>
            <a:pPr lvl="1"/>
            <a:r>
              <a:rPr lang="en-US" dirty="0"/>
              <a:t>Free-living or </a:t>
            </a:r>
            <a:r>
              <a:rPr lang="en-US" dirty="0" err="1"/>
              <a:t>ectoparasites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4905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381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46075"/>
            <a:ext cx="1409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098" name="Picture 2" descr="https://encrypted-tbn2.google.com/images?q=tbn:ANd9GcTqH7KrsW6Nsn_cPlx7Nu1L88dyglGhGiDqwruQLQ35EnZaW7b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1988"/>
            <a:ext cx="2571750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25.media.tumblr.com/tumblr_lmecl92xOZ1qc6j5yo1_5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t="24368" b="22790"/>
          <a:stretch/>
        </p:blipFill>
        <p:spPr bwMode="auto">
          <a:xfrm>
            <a:off x="5638800" y="2498115"/>
            <a:ext cx="3028950" cy="132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fcps.edu/islandcreekes/ecology/Miscellaneous/Freshwater%20Leech/Skin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45" r="18949" b="25306"/>
          <a:stretch/>
        </p:blipFill>
        <p:spPr bwMode="auto">
          <a:xfrm>
            <a:off x="5181600" y="3924300"/>
            <a:ext cx="3486150" cy="138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11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5334000" cy="3581400"/>
          </a:xfrm>
        </p:spPr>
        <p:txBody>
          <a:bodyPr>
            <a:normAutofit/>
          </a:bodyPr>
          <a:lstStyle/>
          <a:p>
            <a:r>
              <a:rPr lang="en-US" dirty="0"/>
              <a:t>Class </a:t>
            </a:r>
            <a:r>
              <a:rPr lang="en-US" dirty="0" err="1">
                <a:solidFill>
                  <a:srgbClr val="FF0000"/>
                </a:solidFill>
              </a:rPr>
              <a:t>Oligochaeta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Ex. earthworms, etc.</a:t>
            </a:r>
          </a:p>
          <a:p>
            <a:pPr lvl="1"/>
            <a:r>
              <a:rPr lang="en-US" dirty="0"/>
              <a:t>Freshwater or terrestrial</a:t>
            </a:r>
          </a:p>
          <a:p>
            <a:pPr lvl="1"/>
            <a:r>
              <a:rPr lang="en-US" dirty="0"/>
              <a:t>Each segment contains 4 sets of bristles called </a:t>
            </a:r>
            <a:r>
              <a:rPr lang="en-US" dirty="0">
                <a:solidFill>
                  <a:srgbClr val="C00000"/>
                </a:solidFill>
              </a:rPr>
              <a:t>setae</a:t>
            </a:r>
          </a:p>
          <a:p>
            <a:pPr lvl="1"/>
            <a:r>
              <a:rPr lang="en-US" dirty="0"/>
              <a:t>Light sensitive epidermis</a:t>
            </a:r>
          </a:p>
          <a:p>
            <a:pPr lvl="1"/>
            <a:r>
              <a:rPr lang="en-US" dirty="0"/>
              <a:t>Body adapted for burrowing</a:t>
            </a:r>
          </a:p>
          <a:p>
            <a:pPr lvl="2"/>
            <a:r>
              <a:rPr lang="en-US" dirty="0"/>
              <a:t>Reduced head</a:t>
            </a:r>
          </a:p>
          <a:p>
            <a:pPr lvl="2"/>
            <a:r>
              <a:rPr lang="en-US" dirty="0"/>
              <a:t>Streamlined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AutoShape 2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4905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AutoShape 4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215900" y="-338138"/>
            <a:ext cx="2000250" cy="1000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7" name="AutoShape 6" descr="data:image/jpeg;base64,/9j/4AAQSkZJRgABAQAAAQABAAD/2wCEAAkGBhQRERUUExIWFRMWGRgWFBcYGBcbGBkaGhgXFxcYGxgaHCYeFxkjGRQXHy8iJCcpLC0sFR4xNTAqNSYrLCkBCQoKDgwOGg8PGi8kHyQsLCwsLCwtLSosLCksLCwsKSwsLSwsLCwpLCwsLCksLCwsKSwsLCksLCwsLCwpKSwpLP/AABEIAGkA0gMBIgACEQEDEQH/xAAcAAABBQEBAQAAAAAAAAAAAAAAAgMEBQYBBwj/xAA8EAABAwIEAwUFBgYBBQAAAAABAAIRAyEEBRIxQVFhBiJxgZEHEzKhsUJSYsHR8BQjM3Lh8RcVJENEY//EABkBAAMBAQEAAAAAAAAAAAAAAAABAgMEBf/EACoRAAICAQMDAgUFAAAAAAAAAAABAhESAyFRMUGRE2EyQlJioQQicYHw/9oADAMBAAIRAxEAPwD3FCEIAEIQgAQhCABCEIAEIQgAQhJe8ASSAOqAFIVZiO0FNpsHu/tbKgu7T6zpYAx345npA4+qOgrRoUipWa3dwHiQFnK4ruH8wlzeOg6SPLinMPgpEzrH4rkeqE0xZF1UzCm3d4TDs4YHAQ6DsYsVEOBgS3zadj87JIYAIvp+bT4pWLIs8Pj2vJABBG8qO3PGatJDgd9rfIpgg2Is9u3UKPjKY7tUHbf6EKHNrsNMtaeaUnfbHK9vqpDaoOxB8CFnsXQEmL6ocPz+S6cNDgRa02+qj1q6oZo0KhZmNSkGyNYPAm/qrPAZk2qDFiN2ncfqtYyUlaCyWhCFQwQhCABCEIAEIQgAQhCABCFxzgN7IA6mq+JawS5wA6rOZznrnONOm8sbcF4EnyUHD5cxxk13Odzc66dE2XtftVSbsHHrpIHrCgYiocVEulvJpj/JUnDYIgd2qD4gFPDCXl1Ns822KTFkQcPkZbdr3N6EyPRTRhJEVGNcOaea0cCZ6/u6U6sWiTfwSxM7E0MOGDuG3AFd1SeTuXNI94DcHSf3wSatXnY8Cpe3QYl+JuRsRuEzVcTcGD+9wo9V+o8qg+Y8OKYdVLjYxUG44OUpmiQsY/h8Lhv0j6tXRii61r7jg4cx1TT4qdHj1EfUKur4jRZ4jreJ5gjYrRUwZPfj40snvM+GftDj6J6nmoJbO2kt85/wqPG5m3RFRpP3XjcA8eoVR/1AtvMjnEeBITcH1Ik0j0FtYOcBawn9Ex7gtOtpIP1WTwufAncTHW8cfBXuBzpsCT034/6usnpu7WzJUkaLLc3FQ6HWqDhz6hWSy9bDB8VGEBwuI35wtHha2tjXcx/tXGVmqY6hCFRQIQhAAhCEACaxWJFNpc7YKDnOesw4j4qhHdaN/E9FlDi3YgzUFQ+oA8I2VJd2JvgvH9o6jv6dIDkXH8gq6v715/mayOVi0eQS8HhNHw1HRydf5wrSkH8HNPPmjLgh+5EwQ4d3puD6FWNOg07s+QS2tJjUwFOBgHAhKibEChT5Qk6gNnkeN04TOzk3U8ApySChFV9TgWu8QozieLSP7Tb0XajOMHyK4Jj4vX9UZFpIaNf71+FwQUlzzFrjjsQh9R/Furwv8lEdiKZMHun0WMk2Wh41BxERtb80xW0vHA9Wm4TbqgFm1bcje3iq7EEi4IJ6EBVCAMlYiuWd4kkD7Q3jqFEOPLgdOmoDuBvHgfBRK2axuSD1/M8VVVsw1GQxp/E10He8W3XbDSy6mE9TEezHSJjXT1G7HCWG8cLjfgoQdpgt8ouP1RUzIxE2INnQd9vNVNfFuJ2aLm4gRy8RZdMdLY5ZztnM00gF7DoeyZ+6ZteLhVI7UVw4MDNW0aSSIjgfEE/JS63vI3aCd54iDw4qVk+BkgFg4XDeU323v6AIcHEF7m+7JZViMRTbVFQNaYB3kc7Bei4WhoY1szAiVn+xDS2m5vAEcIWlXBO8nZ26apAhCFJoCEIQAKrzbPG0bAFz9oaJi25ULOu0ZadFEiRu43HlG5+ircExzpc6C43JvdaYUrZGXZEQNNV+t2o9SL9fBWlBsfe9FJp0DxA9Sp1Fv4fmolbC6GMM/wDEfMKZpB3g+SB4EeiWEjOxApgbW80rzQuF3RAjlVk8PRMOZykJbnjiYSHDk4eaylGy0xBaY3lIcXcpSnUnfdnqCPzSLjfUOPNZ7o02I1Rpn4D4gwoWJbO5cPEAhWZA4OlRcR/d8gnkFFBiMI10wWyOhb9FX1cqJBgz0D59QVoa2Hk30eahVMvEzA8oWsNWugnGzP1ctcNj0iYVTi8p030iReQTM7c7rQ43CwTM+ImVTVabvuvc3Ym5P1Xdp6r5MZQK5pLWQAXCDbVM8wZUDEVS4f0zeRtqH67xspeYsgDuPad+6SDtHqVBxVAuE6Har/a3Ftxtz9V1qaZyyhRCr1C20SIBNy0iN9uIkLR5AdekarCJ3JNgPWw85WSr4bTLtLg4iHWHifC0LSdmaRJElzrzM2Bm/DZU3aFVHsvZB8h3gOfVaNZfsTUkPERtuQea1C8vU+Jnfp/CgQhCzNDhMbrIdo+1zL0mEifidBHiG81psywAr0ywuLQYu03sZWdr9hSfhruHiAVcHFO5Gc8vlM9g2NdcVLdOHPcK+wtTTA94D4gfUBcpdlcRTFn0n+I0n81Hzb32FZ7x9IOaNwxwnyBF1rlGT2IjFrqXFPGGILmHxBUujWEbs+Y+q80x/tQFG38JWJ4TpE/moFD2zvlwOAfI+HSZ8jaOSp6SfdeUDTPYGvJ2g+BSw6f9rxr/AJortMnAd3a7odfbh+7KPmftexZLTRwbGCL6gXmYnhAHFR6cfqXkKlwe1u/cpLncx6T+i8Xy/wBumIAirggY4sLm332MrjvbXjC4luDbpECCXSD4zdHpfcvKCnwezkngU2ZPBv0Xj/8Ay3mJ/wDUpDxJ/VQ8b7VcxfGjDspkn7uq/WdksI95x8jUZcM9rBHHSPB6DUjZxjj0XzxmPtCzOoR3jTv9hrW8eMpVHt7mgIIqai3hpYQecgbow0frQ8Z8H0C+ra7mHxF/kmjpIuGesfkvDKvaTNsQ0tbU0jfuN0n14KKzF5w3/wA77XguB6bQoa/TrZzRWM+D3HEMHBrTbnwVfWb/APH5rx2p2izem4/z6l+gjht3eq2/sx7Tuxwq08S5wr0hqsLvbE7c+gVRhotftkmJ5R6ovcQ8j4WW5Sq97KnIx4KPnPaSvTDjToGo0XkktMESSQGnltJM7ws/jfanpYC7DHvbAVBMxcG0i/yK0jBdmvI9+6LHG+8tLXEbWc2wJubdFS5jjzEBpdvAMdRG6TS9omsH/sKpJ20vN/Vt11mc1K06Mq714L3czxBbdV60YPdx8oiWm5dEQO+7UG07ugTYGSLgTPHirXKKdbUQaMzsdXQchCrG4/M2EtaxjCfh7jZF7AED6rT5DkWZh1OpUxAewEF9OBccQDFjHFZS/XaK2yX9WwWhJLoa7s1jHUKwOgim+zom3Uk8l6ICqrAZVRLWvaJ4iTKtVk5OW7NIxoEIQkUCEJNRkgjmCEAN1sRp4foqnGs13eR4HbySRmFah3atI1Gj4ajOI4am8D9VBq5zRfaKnWWQsZvb/IpFPmGR0HGdTWnr+qgns+wXlpHMQrPEOoPkFlQz0gqO3K8MbRUHQtff5wuJXd4vyja/chOymgLOc3p6JbMkwr7B3lMfJSKmBo6gPdVSRxAKfGGqXFDBmebhbkPJVl9v5JcvchnsPh95j5eCXQ7IUG21jzI39LJ+jgc0JM0aAbwE/wCbKWzA1T/WwhB50nBwPWDcLVRh2Jt92RX9m6IEF447Efsps5JhhuR5SpWKaKbZZQrPP3dME+phNMLy2XYKq3pKtOK7flCd8kV+Q4Q3Jb5p7D5Jgxs5gIJXHYp2rvYCto2JAaYub73tdTG5fQcNWl4P3dJB+izlS3w8NDUvccbltACzh5IqUKLGyWzx2Hkq0Zm8GG4Oo6OMCPqJ+anYYve3vYap4R+wpc41SS8jKrMs7plpa2iSY4hY7sjnH8LnOuo33dOsBTsHRJu1xm0AiLcwvS3ZW4gFmHcHTu4BU+I9m1fE1ddVwYOEQTHlx81GjqSjqW4rjYcqcaKP2i08S7F6sK52ogiw7kNI7t9nWu4b2Cxf8CKmK/iTTig1zdQDY0giXaugJMnkWr6MoZDSbT0FodIaHE7ujmkYTszQpOqFtNv8z4gQCLzI22MrqmpvaPT8kWqM9hssouYHNY24kGAmK2csonS9oHkNlBzPsjj8G5xy97H0CS4UapMsk/Cx8yGcQDss/iuzObYg6X0mMHMGd9/tfr4LhmoQWyV8NFokVs/w9SvBfTbF33A7p5rQUO09AAtpOFR1hDTO4tMW5WVXlvsKokh+IeXuPxAbfQfRbrIexuGwYApU2gjjAn14J6eivli/5ewSlyybkVBzKLdQgnvEcp4KwQheouhiCEITAEIQgASfdjkEpCTSYHAwcl2EIRSA5pHJELqEUgBCEJgC5C6hAHC1dQhKkByEQuoRSAIQhCYAhCEAC5pC6hFACEIQAIQhAAhCEAf/2Q=="/>
          <p:cNvSpPr>
            <a:spLocks noChangeAspect="1" noChangeArrowheads="1"/>
          </p:cNvSpPr>
          <p:nvPr/>
        </p:nvSpPr>
        <p:spPr bwMode="auto">
          <a:xfrm>
            <a:off x="63500" y="-346075"/>
            <a:ext cx="1409700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2" name="Picture 2" descr="https://encrypted-tbn1.google.com/images?q=tbn:ANd9GcRLqgUUnnYElDdD_i44nydseCULR_t6uilJRod7PiNiktoAAXa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" b="5057"/>
          <a:stretch/>
        </p:blipFill>
        <p:spPr bwMode="auto">
          <a:xfrm>
            <a:off x="6019800" y="622788"/>
            <a:ext cx="2647950" cy="147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1.google.com/images?q=tbn:ANd9GcS1jZRDLoGj7sFoe1IC7xnM5cc3qJrfNtjCJNiueN2oCoc7zNNc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0868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6" descr="data:image/jpeg;base64,/9j/4AAQSkZJRgABAQAAAQABAAD/2wBDAAkGBwgHBgkIBwgKCgkLDRYPDQwMDRsUFRAWIB0iIiAdHx8kKDQsJCYxJx8fLT0tMTU3Ojo6Iys/RD84QzQ5Ojf/2wBDAQoKCg0MDRoPDxo3JR8lNzc3Nzc3Nzc3Nzc3Nzc3Nzc3Nzc3Nzc3Nzc3Nzc3Nzc3Nzc3Nzc3Nzc3Nzc3Nzc3Nzf/wAARCACDAMUDASIAAhEBAxEB/8QAHAAAAgMBAQEBAAAAAAAAAAAABAUAAwYCBwEI/8QAOhAAAgECBQIEBAUDAwQDAQAAAQIDBBEABRIhMRNBIlFhcQYUgaEykbHB0SNC8BVS4SQzcvEHFjSi/8QAGAEAAwEBAAAAAAAAAAAAAAAAAAECAwT/xAAiEQADAQACAgIDAQEAAAAAAAAAARECITEDEgRBE1FhQlL/2gAMAwEAAhEDEQA/AFXUbK9Jy/crqVpJDq1E3uFW+7X39N8McvzExxRS1VVKJtG7E2DC48ub2wT/APWpo4YamvjhTe5YAlhfuT5D9sVrSfMVCGlBMcSnVI62BHO1/wB/+MZLedUp5aGHw/NHUZnrr6YPDUvaGFdtvO3O+Cs4+JogslNllM0VSxIAjiLaeQbHsRbCIwVFNm8Mc9jUdbQLgWKkb29vP+caiWgnlgJp6OOOSElFCJ4n9b8nj2wPjoa5EWdVMtRS0u7CYwhpYr7lgbBgeBf025wrp6asqaySeeYP01PTjQjUANiBtvba+NTmMEUOU9OpDw1zxsXs1wxG5Ud+LmwHnhLlnw8JlWqhZmuhdi7MPEdyb9h6YWVyGnwIa0qZFSR3XSSrRxjVpPABH3wbSLNT1UbLARGkuu0F7FfcCxO3F/fF0FCtKZWmhCzBvCxbi/t9N8aHLKOmpI4Upi8lfI5YxxpoS9r3Fu/POBuDRKevMeqeLRJNKdCLbwop5JuORYeuC4zLVRQlRFqlI1qoDE89+35Yono0eYSIzqpkFtIA0tv5eZ/TEaWnp6qRXJ6ugsW1An0AH0++M9pb4NM69XR47U7PGgDyR9MrIhYqX0nk/mcJXqZv6qqLrHuWNrHfsPbFE+e05uUJ1KpVtwdQtvz9cEu/zKxSxoNK6WMmrYA8qfXnFYz6qC3pafAQUhaqilSql6ewbWDqUjcBQB67G+PhgmqHeGkFRctcKY7kXvuSOLb9/LFdb8ylRripJVXSGMhNhp8z5jfnHFJ8RyZQAQAIWe7SMba9uFvscJZdo24oUU6xwvOZ6IFwAUZ5CWWx8sOUq8vohPM9XSIadlJjmA1sx7DyOxxXmGZx5iY6ibL16sfL6yhJ9PW3Y4RV2VUFRUirp0VKoeBrngd+9ieN/TDqovrgcfE+b5ZNT01QmqWRCJVIvt5X9Ofyxjq2ap6pqZoo3ia0YiElwoA2vxvuPP3w9hyipnkShJsGbxMzaAG5B4PNsEfEXwzR0FNHJPV/1ixLGwG3f7X5wZiB2AGW1UYpXmhhRWZTZXsBcjHym+J6qjpJKOpjLQFTGLNqNrG5F72wRmtHQQUcSRl4CzdONofEu4uHuR38sJK7LspaniNJG1QAo6pdGUSHgln7+23ljRvE/pDWqOM1WkWgikrSjrqUpNKxKgEDbSB6/bHNJnFMtIyLUSqakCGGUWsB6i2/OEvxF0YqWngpmqWDRgxu42B53tfbnnz2xZ8IVkMFkrGkqFRhNZlsEPNwTbvf0xM4o7zB8KYUbCYs8sVQh17XGpT7W/z2xTHP1GaljYdR79GzAgeZ0nk2vgGtzZ3zGSv6pUkk2jtdAfMbb+uOqmvSMwydWZHK6pEfSoPttf8AnESlrR1V0MdCypNIl2F7zXG42NrHjb74mEzZjUyt4GIUDbzxMD8QfkG9fnNXXwPHIqMukkCJvELeXb88L6jOYaCNtCS3mIREZjpW+xttuN+3rzitMxkRDTNTJI2sCNyxHrpB8jz9MC/6PmNWxafQALsx1Ek7k/8AHrheqzwjJt6OM2+ITUVfyyRytLZVjkMZIYDmw5tt5DnGxX4kqZciDRNonhX+oytZgo22B7c4zND8P04JmlkmkJsZCi6WbnYnsPL2w4o8pgk6kUKhNZ1N4yXsOF1eXP54tuAlBl8M50MzpZHzGnWbokhSQCArC2x3wMabNKQyU/XMUIY6FdSoABI+p2OGmRZfSZdFPNSQrArgJJGgtrcnYm3fjAnxDV/MRyyTA9TrWAAKCMqNLHc973tinv7QTjkFocuqKqsNRXT/ANG2lUC3L2vvzsB6jthtQ0VVUZisFPMop9rjcNudyd+3l64Fy6SStijSjQDpxaXKNqO+1iT9cNsmqIYUDtFKlRpOvW1jp3sb+w/w4nhrkFfomeVEPw1SSROymRgCGMZLNuLad+Rc4y7UsvRWogqQjMAVjmj8QJtzbnm98Mq2hfMMx+arJPmEiJWEEjSBcm4HJI339McS5esWYL81mRNPsXXSRY8dzfuNuTgXD4Y2LM1oJaelBmlZpxqEpEQUI4ANu/640HwjO0mUfKwwLG8ik2mQHqb3Jv8AkLb4z9fWZtWNVU1XRBYKcgC0gu4DcqPI24588GUOYyyRTqtTFClOAhSwN2BsSDw3c4H7NgoNJ6+uNZFDXzGIQi2prc+dvLjfA3zhnacSxRlFUlSx0lt7gfnfcb4+51TUtVllPXRVQilR1UsSFMg7k2JuNibWwo/00TzjMc1q3+TpLOkSx26oXfbzuft3wLM4pV/gzeqqvDBV0xgg8MgcA3Fjvc977YLE3zCtTwJCQsQZSZLXF9rbbkYCqc3os3o4xTT9GpkNtLQFxfcaSwNhbnfF+X1Z6EUEnRlpxEFSVgQSbcg8+e3ridZT4KWpyj5lIKyyRssg0m945fE4B23wXWImfZfNFAB82r6+lrL6hwL39PviqlkpoqOQ0qpUzJYKTsynyFxtzgGpr5aBmMCtG8UmonYkgjYHa9hfjBIhXnkvyWlpZIZnq6kqbFvlpFv0h3379+bYxlfEkdfIjN04ASVRBpRgTsAvBJ+2+NbXRw1NKMwp5HjMnhljUX0tubkeWJlUFMjapYJjI2n+qyggkn17HbEr9g+oZ9ckzOsMYnqYmjCaYUYadPaxsL/X7YZz0tNkmVRKa5ZaqQgyp07BAdvU2sB64bVBymjoMykkqZ/mAmuKISFbnT4QP912vzhDl+YTVNUnzbo66SVUqoIsbEA2vzjRVibS5B6l4Xp6U0MhkmnjHW0Jps1+1/e3li2OhaGEvnLoIacXUsCxB7Am3YjgeeI+Y08E8j2Va4vdU0aRGb77+mFvxRXQy0Mp+ZebqkAQhiCq3HiJ8v5xfrCXpHS1kMzlljjC2HMtje5/z64mEFRmcsQi0LGSUGplOq9vM2GJi1tzoy9BlkFZLNmC1OYwBtUuiK40hV42UnYnffnHpeWwx1UBZZKZHI8SyMNrHYgdzxjz/LqqlnquvEkYSK5kkZQbk9hvzucF5mJIkSokjdwytpLxaLWF9Vub7/rjFqumi4RsJ6dIXAXT4VuwLadI7HT98CUue5fQiZpTMRSi8jJGW1E7AWHJ29cYHKomqmmaQSziNL/9wtuTwL8c2x3Pl86kCOB1lZQQzFjpY35N9v8AjE+rRVpqaD4wgqOoajommSTU6SIdZIIINrb7emKvifO8nzWX/oUqB1z1ZJumdCMCCFIA7je/584yzfD8zwN4y0p8RjH4mJHAJPp3+2BzTvl8SJVSOocgAX1c9ren/OG82CX9NVS5rDBLTU2WwxtE39Tq6r+XO9yx3Poe2NOmdUcsVT1gGRRptdfCNhYg7k2v98eS1WYZVGtys3WQgKAwBH5bD9cWPmbUtK1TKk0sMimMGdbhQdwdjyLDnBpa+gT5NnX5/T5dMklHShWAstzYqp5AHYG2AMy+KXzeVVWKlWAWMk0lwVNxx64x7yT5jMriTXYjTv8ATj0xImq5KhlnSMHe4dd09R64a9vsGqz1FszhqcrVIVhkWKMALGBqe9xse1j52xka+vnplZ6ipRtA0iJJRqAHHAtfffGYq62rWL5dKiQJqs6obBz7eQOK2nmmXTH4wSbHe49Tgymg7PSMtalqsqpQFSdAqgoZAV55NjuffHGd/FVFDmnQUIlAkAiCwqS6tq3Nhzax9N8eamtfoqsKiILu7gnx28x5Y+LUM0/ULa1G5Li4Jwx3iHplGclpaKJ6aCaJ6lRNqElzEu43tft2IvhVmWZMsax5bqqEVTYn+083N+OTjLSZvUgBYajXGy6SDuT6ad/ti6Cvlp4t6dNCEhhISDqttcYiNcjQ8yTLMwSZqqtqVUuhCq5JC97EA2+hxocxgSOljicxvVbN1VcgkWAAA88YVfiatLR9GGIBFOoKDZhe9iL9u2KJfiGdI06ESq6/iEhLBz9rD0vbBNWjbUN/lyyxRVCfPxSLKnR0NGwIJ5bysLc87YAqM3rcpmFNO+gypa8zalYrsdHkcYtc0nqo5BV1KwEgtHpXYk9u+2+NJkNXH8Q0xymuKtXRKHppC1xtsPc2sD6b84HUJOltdmdJU5fKVdIisgZ0Um4uDYkbkXHHYXwoyvMaynqFq1CFFZR4Se+1zhTmCzZdm9TCv9Cqik0vE4uBffg9rfri81uYVMUXVSM6QbP0rD0tYYpWcCY6rEqarNqtxU9GzEgnxGx5ub7cXwiSmlq6nVAZXAGomWy3PoRyP2x9RqioqUMtS0akaV1f3D0AxpqWiQU6tWLrLi7GTYIN+PIcd8O6J9aKTA8rE1FP0rAABtt7b4mHyUCxFtEakE8u2r9TiYAjLaqKc1NUoSIQj/tRrzxc7/vjqrrawxI/Td3sdAjIbf8AtP8A7xVFVTz01pERYydO7Wv7YCgzCOOKec9RnQBFA21G/N/LA0hUuyx5qITy1ZL9Z7GIgbXtuT9CcP2z35R6WnhKO0pQFSoHVGwvYXtsTbGKzSdpwYZGDiaG8DRybBib6jvv3B7bYa0cHyCw1WYylpjGArs2ngfr62wnIUmN8/qosvkkZWULcsFU2Wx3G/nsfzwgq62pr6COboTxaGDhgm+kA/z3wHXVE+ZxOs86tSCw0gcngG/N7eWNBBRpTZS9QGUwql9F/wAQ/LfCTC0wS0CVbisKItMSQ8rSarN3BPvhg7kwB4JJZonuBBTRfiHmST3sNxbfBiZdVU4gaON0jlLCojjBAfVzceYve/a3vhvQUUixKuuN1VQG25A9ePpirR9CKiy2OdBIICslhyL2Nzt62wbPRp8mS8dpF28Hc3t+eHcdKlKrcLGCQAT5cH98WowjmiRVW6DVqBtp9R+eKFTPRZU7xkqojIa7F13AHb3xz8jTJTqFFie9+Wvvh9NHI88s3VLk2uoP4e9798AV0WoxpAoFyDKAhuB/J9MJ8DSvQkOWAkgkc6fAPpzgObKHpjex8TW3v+gxtaHJ5KyVCAYozsCw3F8aWiyGmpbGokjKje53P/GE20aZ8TfZ5XFkU8yhoqSXSRvt/OL2+Fcxq5LlGULwC259z3+uPYoYqaNLQQF05MkmygeePqzQQz6HanQFwDa4tfjc9sZvWn0dGPj+Nc6PFa34ZzWCmcilaaTYAB7gfnhBN83TTGAxyKwG6ult/bH6NFLTVYZqeSnluSNCsLm3P+Wxmc7yTLKuVlrBGNHduAcJeTyLjSK18fxaVxrk8RaRxIqulyeLDjBdGs8dVHIj9F0OuNw1tLDi1sepjIfhelQlnpzpIG5B/fA883wnSGRFem16h4VK3b6DGydOR+Fr7BaoQfGeTwyCLRm9GF6q22kABG3ex5HqLYwlTmkkDNFDI6IoKMjDg38sb18/yCnMrUjKjra2kG4PrbFWarRZvl0uZ0EHUkVf60IF3J87c35wlx2DzTzBq2RWurspuN7eW+NLPn9QcqpXmmSOWdiPCt2ZFNtR9Lhh9MLq2kedta07optuRf8ATDyHJclEKNVrNPKI1WySEBSORYbgfzim8szjQLNXLmLCRXaRV2v+ED2GJh9lHQipBHS0saQgkqLk/c74mJjHUEz0HycfUdgGYm8juN791A4vtirMOnSyWk0Hqja4tb/Nt/bH3NKytraqmVKICnWzNrFhcXtf6XxZmFI1fKnSgksx1SOo9e30vv7YGyYUVlbHmdb81IuoBBEiqhFrci314wxp6Fq+JVJJRVN232Yb2vfAn+lGOek1IQGY6FCg2X1PJJ2xoK50p6eOMFmcmwRWtqPbvtbnCGKcymhy6kdfl0mKeBWZbA6tr+4xWKWqzGmjjjqQka213Xkc2F+MU/InMa5YAXaGNgz6rkl9+PQY1FNlcypanp5XB8IFrXN7/wADCXI0gAxhKNIpJArqLdQbnVtz9ME5RSxysI6ioIBFvAbA7/YWwXP8OZvPSOkdLEhLWIeS9z58Y+x/DOdxQvTrU0scbqtmL7q4udQ9jta298NuF4TvJ9zH4dQremlZbg7ar2GFMPw7mUUpaExEtsbnf0GPQ8kp/laPRmEsE8v9zRg2I7bHBfzGWuyjQhC7tsN8C1j7Zu1zxmnndL8OVk0mmoliRNZFhvuOLflh5/p1FQjVEiO7bnUBe/fBOZIqyxx0bNLGTdm1WPbbHw0mklpDoQC4L+fHn6YTavBtlJL9CirqBTvr1hEt9b4OySJpwaupJCEnQSNhbv5XwPP8jFM0zDryLuoIuqHzGFec/GdPFTvE7RqQNo0/4xV/Zjpf8jbN80go2BikLkc7358/Q4xeb/FkcDiOKRbiw2F+DtjM1+c12Yloo9o72uTbHNJQ6qdpJ6YNKQbFiGt7DDShOvMkojR0/wAZIxBOm9rXI39T+2LM8aPOsnliUlHA1RjVcq3IPqcZZMop93/6liN9iqfsf0w0yyGSSaChpaedqqVHaMGpXWLDtePT5b9r4bZC8qa5Cvh2gMWTxhqYtWuxVb+uw2v6/lgs0YpKVJZRH1S2l9ChFI9F3t737YqyierperT1Uc0Do2oGSdZDYHgEILrudxfvjmqCRxtPP15Ime+xBDm9hsV55xBFLxSRrKkglQAtZrqBcDBcLxUxMtKxuvNhsRjmsp6UpAZOtTxzSAMiKo0n/wAhb7bYCljaDqQJUSs9rqzRXv8A/wBb4GSgnM4NVO1bl0EckdgainIsVb/d/wCP02PocY6qnqYmllipTfcsLGwHuOcN6Kump60NQuHB0pJGYz4je3tve2Os+pngieeljApiT1oTcGJj527XwZ47BifLEWWAyVJdrnwiNRYeeJgdqeqjAWCWG34iGANr9h6YmLhNNXUVNVGxRYkkjcgqdyQpsPOw7Y2uWZNW10KSDRCH21axcDva2PPM6+JVgIXLBHJKshF23CAH73P6YHyXOs/NooatgrG/1POJ+ik19nqqfDVFTuk1XmTCQNa6Gw53/jHVVP8ADNJrMoWSS2kF7cYxUVFV1cbPXV87C1yA1h9sLoslp5Mxc6nZWW5WRiSvlgLuUbqb40yOgCmlhgUAWsq3I7dsLp//AJGlICUsEh7iy6dsJ0yunpqmMxoo0gklTsNjz+eOqqjiidSB0rKTZfvggfk/h1WfGuevqK0x99d/0wDH8W5876OgpJO5L8YbLSsMvMrtGLOEKLcM19yQO43HfAVJB0sxZU0IUsfCOD9e+wweqYfl2gyj+LWgj0V6vC45LjY/XB4+IIWXUJtr22thPmOXRysyaiV5YHe48vTCqppY0aCFIu9iT3HcYy38dadp0+L52sKNUfVvxOkCMRPpN9jfC6T43eSMrGGl8sVSZPGCrMmxDAeG+zbX++LqTJlaHTTwrcgl+xA23PoMPHhWET5Pma2+hJPmWbZk+lLpGbXAP744gyoKl2XWxG5f/PXGlky58tCCRVu/4Xj/ALjbfHSzQQtGzxsIgrNfsdrkefbGyOXWta7YrpKONVJVUYA324H+HDCSmF1D82uvg+nOCaKFZIWnY6Lr4FAHvjgTxyI0byXQeI73sNtvbDZILUolLTvUdIA3NgSCL9vvti+OSDLq+nraGtln+WTUWeErpbcFADyLd+PLHUiNZ0NO7ktyuw232x3T08cyhNmkjXW11IF9/D6/TbCoF2b5wa+Gkp4qWKJka6yx3aykm4v5XscJqud56WWkajtIZAWZWJFuRueTuDg2WC80j0wWNpLakC7R+p/jESZEWWCPxMGDN1kuZLk8G+3nhNVjTgDKqy01M7F5FiVSiu/hv/Pr645SV5K2OUI2hDqBEmrf12tYDtg2WollmNIUVTILKYzq3v3vuMVQxiGySKsSveyg/j5/TCanAB1BQ0TlhJGylmLCx4N97DjHzPTJkUcNUyxyUikKxUE2U/7h9McWXQCs+uO2zeQ4t9sFx1Tmklp38cMg/uF9JH8YM9AZrMafL4Uimpo2ZZ9T3DXXtxviYYRv8ozJRV9NTqbF454mcau5Fht6/TExDRXqmZGgo2lma6697sV739Ma74doFJYC4RDbUR38r99sZrIEndwyGVo1F9tiScamGokEQWUsGVLlFsTf18thzjWEBzxMY6uMytGu+hgd9h2+uKsspYwZJI2YFgTIzG9wOf8APXFyapIWdm6CFRYXBJIxd13iCKisVKXcjixHH+eWBKhYfaOIpKpk2J3FyONt/tgSrnlrqpI4GUxawepoNkHJseLcYqhqhMp0nYmxYkm4457YjVXg6UaGNWNktuQPp64IFCKusFLT9QRvrI8Cm4I5sfbb7jAuVJIas1Lw31EggHnft9t8U1/UXoiR411sSQ7ELbsd7WAvgynheCnZ2Gnc6ViJ8Itsb+5wwLCxep1KdRN15vwfb1x8ZadmdAWkSOzEpc628rEDv+WOIeozOsKnTt4nH93t5bd8VJqpJpXkfqM2w0i5v3wkBfKzsoYroS2wvfa/Fz6C+LoEdIkqhC5Qg2KXO62uOfL/ADfFKCWWml1jpppsgsCLbbXvtg6gr6jLGdKSpNil2j0hg23ceg+vOChAL/UYqw7ySFEN9X4gD5C36+uAZpQ0DSSrMw6jLHpUWt3JP19sfYoI4YljgZdSjSQgBJ28sHXkhiaFiiw6fxdrm5t+uAOgaoJa9L0rx6QdTXAxVNFpg6oIjREszX0kg828+cXtVJS1CQtTrWT6L6i5VQCe1vI98WIA8SRPTbEFrBy2k3J5/LCoDLL654qVG2froAQ4AsNrm/Y4VZpKwzKkWORoppSEXTYgWBubfTFcVFUxlngqumoOy6Da/wCfe/8Am2K1y1201tVK8sy36em40+2+354S4KDDKInPULtc6FNrEL9T6cYqkikV2YMrKy3GrsRx9jilqZmtcysykmzS6rX9cEVTUlLF150cs7XEaNcsTxzikxCmmjlhzNp5ZBGHXVI1riJbbD3vbBTVVNUwyzGQuo8MchFg3c2+2AGqnzKqaIKyqXLb7XOw9u1/TErKFQny1JO6wrGAsR9D3PnhN18jXB1S16yLpkaNI42OsyKBfzAP1BxfFMlZEHSV1VUIVrgA2P4j5+W/ljL11LqkhjR/6hOqyi57jV/n5YY5ZmUonIqgsBjGnohNNxv4gPW+CIKGVNHTmQNMupyLnWcTBRkjJJZQfLUtz7cYmChEDZPTxwUpCE3PJLWBIHb64aTmWrp9CJoLOAXXxaQOb8e2BBEOt0w5eR2LNbYAftjvLpJUysytHqYltCrsNj3+t8Mih2YaVoDCdSlQL6W3P/v9MViedo4o5nWFWUXVd7+gIxVLUVBojJUsJtaAWtYi2wG3bjFGWKPxVJeRiAV1H8P7YGAdQdN5GtdSSdZc3O4DabemClnhkQT6gJCdBk/3W4xxT06xyalQKgU+EAfivYn3N8FHLTFDHEUCIqeF7Dcjt598KjJmNMtZRJUMCoQA62IA09uOdx2xVRxkQuZJWdRH4tRAG19vba+K6qaSWAwTsVVLEK3hC+VsKaWokWrM8FzCptpdiQx9fT9MCBsbSB2ZPl9ERVdy1uN7kDz3POKawLA0boGZLWLEaB7AdzxviyxaXQLf1SBzztuDbjHNa9LYRSl+o51aX524GGI4SplmgZAjJ03BZDfxem22CXgEra3bUltgCLDbY++5++KzqpkGtx4xqKqPw9v13xxHVlIGEeobDVqJOo3tb0t+2EUWmnjgQyINWo/hvyT5/f8ALFlT1JYukhCs6lWD24GB0+YeVQ6aEClhsVB8z6jnBCpZ45SVtqI45P8Anl5YAFr01UJmkluZPCoa+2m4udtxhjFOARGjHUeVUeg/4xb1Y4qdy41tyWuRtbb23N8cQRyrql0Rld1sG288FBEV2kiMCv4GbYX7efnzixdUAInRvwWVR3OOfh9Xk+IIBNFGYGkY7gXJsRYny9MbWehjrYpYUjDeHk9j6YeV7KkvUZ5oa6Z8xCypJDSqxsHTdvW+PtTULMVD+PSTpJS5NvPth66lVVGBuBYj9rYTZlAlDllRNSVDxAKS0YA8dz+Eev1wQdKC0dNN/RXWRywAFt+efXF3UhqV16PEQQG39sCVNVC2XKUk8RQWsPEL7c4+gOYRHFHwLmQn8RA5t288TfodCKKnp+oZokRJAdPHG38HCD4hpZI6w18EZEKjQzHazHz9PLHT1tbFVETMETYHTbxAcn3t+mCamdqt4o5FnEQFyDw3kcMDghIY4nNSZFkQEEjg98TAFdDUU7qkFS/Tt+A/2HuNsTBB1DpgHrn1AHYdvfEoqiZpWQudKygADYC/OJiYpma6OqyWRGkCsQFjZh6HYfucfcpjQw1MhF3RF0nyxMTAAcs8oQWkba7Dfv544qZpXp4tUshvufGd7SbYmJiX2UghB13HVJay23J8jiqCJIoacRjTqL3sd+D3xMTCyPQPK7fPLJqOt08TX3POO8zjSOVyihSGNiB74mJhknOYSyfJIdRvqZb+gBI+4GOaJQYwDezBgd+QMTEwxlkZMlFGjfhiiBQDa17398HQbw772QkX7GwxMTCz0PXZU/ieMEm0jENvzbFuYSO0yoXOm1rX7b4mJiX2JB1ePlqrLHg8DfNJx7NjeZV/+eX3H6YmJjXx9MnfZjviAkV8w8iLfkMef/Es8pzyKlMjdCyt077XN98TEwAU1igTUsQACMjOyju1wL/kThtTSu1PFdvw6bbcbnExMZ/6KAqwB4mdhdgQQT7gYppJHFlBsC9jYdsTEw2NCzOHYVKgH+wHExMTFEPs/9k="/>
          <p:cNvSpPr>
            <a:spLocks noChangeAspect="1" noChangeArrowheads="1"/>
          </p:cNvSpPr>
          <p:nvPr/>
        </p:nvSpPr>
        <p:spPr bwMode="auto">
          <a:xfrm>
            <a:off x="63500" y="-533400"/>
            <a:ext cx="16859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67"/>
          <a:stretch/>
        </p:blipFill>
        <p:spPr bwMode="auto">
          <a:xfrm>
            <a:off x="6019800" y="3851764"/>
            <a:ext cx="2619374" cy="1435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7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2708"/>
            <a:ext cx="3810000" cy="952500"/>
          </a:xfrm>
          <a:ln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Annelids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3063"/>
            <a:ext cx="5945640" cy="3729037"/>
          </a:xfrm>
        </p:spPr>
        <p:txBody>
          <a:bodyPr>
            <a:normAutofit lnSpcReduction="10000"/>
          </a:bodyPr>
          <a:lstStyle/>
          <a:p>
            <a:r>
              <a:rPr lang="en-CA" dirty="0"/>
              <a:t>Group of soft-bodied animals </a:t>
            </a:r>
            <a:r>
              <a:rPr lang="en-US" dirty="0"/>
              <a:t>commonly known as </a:t>
            </a:r>
            <a:r>
              <a:rPr lang="en-US" dirty="0">
                <a:solidFill>
                  <a:schemeClr val="accent2"/>
                </a:solidFill>
              </a:rPr>
              <a:t>segmented worms</a:t>
            </a:r>
            <a:r>
              <a:rPr lang="en-US" dirty="0"/>
              <a:t>.</a:t>
            </a:r>
            <a:endParaRPr lang="en-CA" dirty="0"/>
          </a:p>
          <a:p>
            <a:pPr lvl="1"/>
            <a:r>
              <a:rPr lang="en-CA" dirty="0"/>
              <a:t>Ex: earthworm, leeches, etc.</a:t>
            </a:r>
          </a:p>
          <a:p>
            <a:r>
              <a:rPr lang="en-US" dirty="0"/>
              <a:t>Segments separated internally by </a:t>
            </a:r>
            <a:r>
              <a:rPr lang="en-US" dirty="0">
                <a:solidFill>
                  <a:srgbClr val="C00000"/>
                </a:solidFill>
              </a:rPr>
              <a:t>septa</a:t>
            </a:r>
          </a:p>
          <a:p>
            <a:r>
              <a:rPr lang="en-US" dirty="0"/>
              <a:t>Mostly aquatic and damp environments</a:t>
            </a:r>
          </a:p>
          <a:p>
            <a:pPr lvl="1"/>
            <a:r>
              <a:rPr lang="en-US" dirty="0"/>
              <a:t>Many are 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nocturnal</a:t>
            </a:r>
          </a:p>
          <a:p>
            <a:r>
              <a:rPr lang="en-US" dirty="0"/>
              <a:t>Mostly free-living heterotrophs</a:t>
            </a:r>
          </a:p>
          <a:p>
            <a:pPr marL="68580" indent="0">
              <a:buNone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https://encrypted-tbn1.google.com/images?q=tbn:ANd9GcQ16ih0lHO62iP-WAMpINIay1OQjcNWFgAP61zN6yQ3Kj3mdSM6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840" y="571500"/>
            <a:ext cx="2133600" cy="21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1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70850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Evolutionary Advances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19300"/>
            <a:ext cx="3841157" cy="3352800"/>
          </a:xfrm>
        </p:spPr>
        <p:txBody>
          <a:bodyPr>
            <a:noAutofit/>
          </a:bodyPr>
          <a:lstStyle/>
          <a:p>
            <a:r>
              <a:rPr lang="en-US" dirty="0"/>
              <a:t>Segmented Body</a:t>
            </a:r>
          </a:p>
          <a:p>
            <a:r>
              <a:rPr lang="en-US" dirty="0"/>
              <a:t>Advanced systems</a:t>
            </a:r>
          </a:p>
          <a:p>
            <a:r>
              <a:rPr lang="en-US" dirty="0"/>
              <a:t>True Coelom </a:t>
            </a:r>
            <a:r>
              <a:rPr lang="en-US" sz="1800" dirty="0"/>
              <a:t>(Coelomate)</a:t>
            </a:r>
          </a:p>
          <a:p>
            <a:pPr lvl="1"/>
            <a:r>
              <a:rPr lang="en-US" dirty="0"/>
              <a:t>Mesoderm lined body cavity located throughout the body</a:t>
            </a:r>
          </a:p>
          <a:p>
            <a:pPr lvl="2"/>
            <a:r>
              <a:rPr lang="en-US" dirty="0"/>
              <a:t>Called the </a:t>
            </a:r>
            <a:r>
              <a:rPr lang="en-US" dirty="0">
                <a:solidFill>
                  <a:srgbClr val="C00000"/>
                </a:solidFill>
              </a:rPr>
              <a:t>peritoneum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074" name="Picture 2" descr="http://universe-review.ca/I10-82-annel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957" y="800100"/>
            <a:ext cx="4121743" cy="4591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39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657600" cy="952500"/>
          </a:xfrm>
        </p:spPr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499"/>
            <a:ext cx="3810000" cy="3654671"/>
          </a:xfrm>
        </p:spPr>
        <p:txBody>
          <a:bodyPr>
            <a:normAutofit/>
          </a:bodyPr>
          <a:lstStyle/>
          <a:p>
            <a:r>
              <a:rPr lang="en-US" sz="2800" dirty="0"/>
              <a:t>Feeding</a:t>
            </a:r>
          </a:p>
          <a:p>
            <a:pPr lvl="1"/>
            <a:r>
              <a:rPr lang="en-US" sz="2400" dirty="0"/>
              <a:t>Most annelids are detritus feeders </a:t>
            </a:r>
          </a:p>
          <a:p>
            <a:pPr lvl="2"/>
            <a:r>
              <a:rPr lang="en-US" sz="2200" dirty="0"/>
              <a:t>a few are filter feeders, carnivores or parasites</a:t>
            </a:r>
          </a:p>
          <a:p>
            <a:pPr lvl="1"/>
            <a:r>
              <a:rPr lang="en-US" sz="2400" dirty="0"/>
              <a:t>Earthworm </a:t>
            </a:r>
            <a:r>
              <a:rPr lang="en-US" sz="2400" dirty="0">
                <a:solidFill>
                  <a:srgbClr val="3399FF"/>
                </a:solidFill>
              </a:rPr>
              <a:t>castings</a:t>
            </a:r>
            <a:r>
              <a:rPr lang="en-US" sz="2400" dirty="0"/>
              <a:t> (feces) act as a fertilizer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https://encrypted-tbn2.google.com/images?q=tbn:ANd9GcSuq-toSV9k-3m-Y9KoavlQA_1tmN6roGZEWbwH3YvhQvDrO8T-F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r="19790"/>
          <a:stretch/>
        </p:blipFill>
        <p:spPr bwMode="auto">
          <a:xfrm>
            <a:off x="6600092" y="2820914"/>
            <a:ext cx="2010508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oogle.com/images?q=tbn:ANd9GcS1n29HnipMuPe1rVWFaIRfKxaKNOqbx-KtBeI0CNMJS5LU8rQWR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76"/>
          <a:stretch/>
        </p:blipFill>
        <p:spPr bwMode="auto">
          <a:xfrm>
            <a:off x="4455680" y="3387970"/>
            <a:ext cx="21369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oogle.com/images?q=tbn:ANd9GcTK3DYLZqPwXehc8cP0KmQrzv10xSvlONCIRzcJx9sdmmNCnXQ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47700"/>
            <a:ext cx="2486025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58025" y="1181100"/>
            <a:ext cx="1552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5"/>
                </a:solidFill>
              </a:rPr>
              <a:t>Tube worm</a:t>
            </a:r>
          </a:p>
          <a:p>
            <a:r>
              <a:rPr lang="en-US" sz="1800" dirty="0">
                <a:solidFill>
                  <a:schemeClr val="accent5"/>
                </a:solidFill>
              </a:rPr>
              <a:t>- filter feeder</a:t>
            </a:r>
            <a:endParaRPr lang="en-CA" sz="1800" dirty="0">
              <a:solidFill>
                <a:schemeClr val="accent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8540" y="2162859"/>
            <a:ext cx="157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6"/>
                </a:solidFill>
              </a:rPr>
              <a:t>Leech</a:t>
            </a:r>
          </a:p>
          <a:p>
            <a:r>
              <a:rPr lang="en-US" sz="1800" dirty="0">
                <a:solidFill>
                  <a:schemeClr val="accent6"/>
                </a:solidFill>
              </a:rPr>
              <a:t>- </a:t>
            </a:r>
            <a:r>
              <a:rPr lang="en-US" sz="1800" dirty="0" err="1">
                <a:solidFill>
                  <a:schemeClr val="accent6"/>
                </a:solidFill>
              </a:rPr>
              <a:t>ectoparasite</a:t>
            </a:r>
            <a:endParaRPr lang="en-CA" sz="1800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05587" y="4838697"/>
            <a:ext cx="2257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3"/>
                </a:solidFill>
              </a:rPr>
              <a:t>Earthworms</a:t>
            </a:r>
          </a:p>
          <a:p>
            <a:r>
              <a:rPr lang="en-US" sz="1800" dirty="0">
                <a:solidFill>
                  <a:schemeClr val="accent3"/>
                </a:solidFill>
              </a:rPr>
              <a:t>- Detritus feeders</a:t>
            </a:r>
            <a:endParaRPr lang="en-CA" sz="18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82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810000" cy="952500"/>
          </a:xfrm>
        </p:spPr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8486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Feeding</a:t>
            </a:r>
          </a:p>
          <a:p>
            <a:pPr lvl="1"/>
            <a:r>
              <a:rPr lang="en-CA" dirty="0"/>
              <a:t>Internal structures of the earthworm include:</a:t>
            </a:r>
          </a:p>
          <a:p>
            <a:pPr lvl="2"/>
            <a:r>
              <a:rPr lang="en-US" dirty="0"/>
              <a:t>Mouth</a:t>
            </a:r>
          </a:p>
          <a:p>
            <a:pPr lvl="2"/>
            <a:r>
              <a:rPr lang="en-US" dirty="0"/>
              <a:t>Pharynx</a:t>
            </a:r>
          </a:p>
          <a:p>
            <a:pPr lvl="2"/>
            <a:r>
              <a:rPr lang="en-US" dirty="0"/>
              <a:t>Esophagus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Crop</a:t>
            </a:r>
          </a:p>
          <a:p>
            <a:pPr lvl="3"/>
            <a:r>
              <a:rPr lang="en-US" dirty="0"/>
              <a:t>Stores food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Gizzard</a:t>
            </a:r>
          </a:p>
          <a:p>
            <a:pPr lvl="3"/>
            <a:r>
              <a:rPr lang="en-US" dirty="0"/>
              <a:t>Grinds food</a:t>
            </a:r>
          </a:p>
          <a:p>
            <a:pPr lvl="2"/>
            <a:r>
              <a:rPr lang="en-US" dirty="0"/>
              <a:t>Intestine</a:t>
            </a:r>
          </a:p>
          <a:p>
            <a:pPr lvl="2"/>
            <a:r>
              <a:rPr lang="en-US" dirty="0"/>
              <a:t>Anus</a:t>
            </a:r>
          </a:p>
          <a:p>
            <a:pPr lvl="1"/>
            <a:r>
              <a:rPr lang="en-US" dirty="0"/>
              <a:t>Food moves through digestive tract by </a:t>
            </a:r>
            <a:r>
              <a:rPr lang="en-US" dirty="0">
                <a:solidFill>
                  <a:srgbClr val="3399FF"/>
                </a:solidFill>
              </a:rPr>
              <a:t>peristalsis</a:t>
            </a:r>
            <a:endParaRPr lang="en-CA" dirty="0">
              <a:solidFill>
                <a:srgbClr val="3399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2054" name="Picture 6" descr="http://bio1152.nicerweb.com/Locked/media/ch41/41_09aEarthwormCanal-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2095500"/>
            <a:ext cx="4640275" cy="254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4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47700"/>
            <a:ext cx="3810000" cy="952500"/>
          </a:xfrm>
        </p:spPr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4876800" cy="3581400"/>
          </a:xfrm>
        </p:spPr>
        <p:txBody>
          <a:bodyPr/>
          <a:lstStyle/>
          <a:p>
            <a:r>
              <a:rPr lang="en-US" dirty="0"/>
              <a:t>Respiration</a:t>
            </a:r>
          </a:p>
          <a:p>
            <a:pPr lvl="1"/>
            <a:r>
              <a:rPr lang="en-US" sz="2400" dirty="0"/>
              <a:t>aquatic annelids often breathe through </a:t>
            </a:r>
            <a:r>
              <a:rPr lang="en-US" sz="2400" b="1" u="sng" dirty="0"/>
              <a:t>gills</a:t>
            </a:r>
          </a:p>
          <a:p>
            <a:pPr lvl="1"/>
            <a:r>
              <a:rPr lang="en-US" dirty="0"/>
              <a:t>Many annelids can exchange gases through their </a:t>
            </a:r>
            <a:r>
              <a:rPr lang="en-US" b="1" u="sng" dirty="0">
                <a:solidFill>
                  <a:srgbClr val="C00000"/>
                </a:solidFill>
              </a:rPr>
              <a:t>skin</a:t>
            </a:r>
            <a:endParaRPr lang="en-US" b="1" u="sng" dirty="0"/>
          </a:p>
          <a:p>
            <a:pPr lvl="2"/>
            <a:r>
              <a:rPr lang="en-US" dirty="0"/>
              <a:t>skin must remain moist to make gas exchange possible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Cuticle</a:t>
            </a:r>
            <a:r>
              <a:rPr lang="en-US" dirty="0"/>
              <a:t> holds in moisture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074" name="Picture 2" descr="http://www.wallawalla.edu/academics/departments/biology/rosario/inverts/Annelida/Eunicidae/Eunice_valensDLC2009-14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69198" y="1578353"/>
            <a:ext cx="4712525" cy="285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56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9100"/>
            <a:ext cx="3733800" cy="952500"/>
          </a:xfrm>
        </p:spPr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85900"/>
            <a:ext cx="76962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Circulatory </a:t>
            </a:r>
            <a:r>
              <a:rPr lang="en-US" dirty="0" err="1"/>
              <a:t>Systerm</a:t>
            </a:r>
            <a:endParaRPr lang="en-US" dirty="0"/>
          </a:p>
          <a:p>
            <a:pPr lvl="1"/>
            <a:r>
              <a:rPr lang="en-US" dirty="0">
                <a:solidFill>
                  <a:srgbClr val="C00000"/>
                </a:solidFill>
              </a:rPr>
              <a:t>5 aortic arches </a:t>
            </a:r>
            <a:r>
              <a:rPr lang="en-US" dirty="0"/>
              <a:t>pump blood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closed circulatory systems </a:t>
            </a:r>
            <a:r>
              <a:rPr lang="en-US" dirty="0"/>
              <a:t>organized around two blood vessels that run the length of their bodies</a:t>
            </a:r>
          </a:p>
          <a:p>
            <a:pPr marL="365760" lvl="1" indent="0">
              <a:buNone/>
            </a:pPr>
            <a:r>
              <a:rPr lang="en-US" dirty="0"/>
              <a:t>    (Dorsal and ventral)</a:t>
            </a:r>
          </a:p>
          <a:p>
            <a:pPr lvl="2"/>
            <a:r>
              <a:rPr lang="en-US" dirty="0"/>
              <a:t>Closed means blood is always contained in vessels</a:t>
            </a:r>
          </a:p>
          <a:p>
            <a:pPr lvl="1"/>
            <a:r>
              <a:rPr lang="en-US" dirty="0"/>
              <a:t>blood moves </a:t>
            </a:r>
            <a:r>
              <a:rPr lang="en-US" dirty="0">
                <a:solidFill>
                  <a:srgbClr val="002060"/>
                </a:solidFill>
              </a:rPr>
              <a:t>anteriorly</a:t>
            </a:r>
            <a:r>
              <a:rPr lang="en-US" dirty="0"/>
              <a:t> in the dorsal vessel</a:t>
            </a:r>
          </a:p>
          <a:p>
            <a:pPr lvl="1"/>
            <a:r>
              <a:rPr lang="en-US" dirty="0"/>
              <a:t>blood moves </a:t>
            </a:r>
            <a:r>
              <a:rPr lang="en-US" dirty="0">
                <a:solidFill>
                  <a:srgbClr val="00B050"/>
                </a:solidFill>
              </a:rPr>
              <a:t>posteriorly</a:t>
            </a:r>
            <a:r>
              <a:rPr lang="en-US" dirty="0"/>
              <a:t> in the ventral vessel</a:t>
            </a:r>
          </a:p>
          <a:p>
            <a:pPr lvl="1"/>
            <a:r>
              <a:rPr lang="en-US" dirty="0"/>
              <a:t>Blood contain </a:t>
            </a:r>
            <a:r>
              <a:rPr lang="en-US" dirty="0">
                <a:solidFill>
                  <a:srgbClr val="C00000"/>
                </a:solidFill>
              </a:rPr>
              <a:t>hemoglobin – oxygen binding molecule</a:t>
            </a:r>
          </a:p>
          <a:p>
            <a:pPr lvl="1"/>
            <a:r>
              <a:rPr lang="en-US" dirty="0"/>
              <a:t>ring vessels that connect the dorsal and ventral blood supply in each segment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Valves</a:t>
            </a:r>
            <a:r>
              <a:rPr lang="en-US" dirty="0"/>
              <a:t> prevent backflow of blood</a:t>
            </a:r>
          </a:p>
          <a:p>
            <a:pPr lvl="1"/>
            <a:endParaRPr lang="en-CA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http://kentsimmons.uwinnipeg.ca/16cm05/16labman05/lb6pg4_files/image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9100"/>
            <a:ext cx="3318752" cy="164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00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FB052-4801-41F0-9E3E-90B5FA99C7B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098" name="Picture 2" descr="http://sciencenotes.files.wordpress.com/2012/01/earthworm-circulatory-system-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41162"/>
            <a:ext cx="6770077" cy="468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8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14500"/>
            <a:ext cx="2971800" cy="3581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Excretion</a:t>
            </a:r>
          </a:p>
          <a:p>
            <a:pPr lvl="1"/>
            <a:r>
              <a:rPr lang="en-US" dirty="0"/>
              <a:t>Paired </a:t>
            </a:r>
            <a:r>
              <a:rPr lang="en-US" dirty="0" err="1">
                <a:solidFill>
                  <a:schemeClr val="accent2"/>
                </a:solidFill>
              </a:rPr>
              <a:t>nephridia</a:t>
            </a:r>
            <a:r>
              <a:rPr lang="en-US" dirty="0"/>
              <a:t> in each segment remove metabolic waste from the blood and coelom</a:t>
            </a:r>
          </a:p>
          <a:p>
            <a:pPr lvl="1"/>
            <a:r>
              <a:rPr lang="en-US" dirty="0"/>
              <a:t>expel it from the body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B4760-2495-4F21-9582-4B6068950FF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122" name="Picture 2" descr="Earthwor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866899"/>
            <a:ext cx="4886325" cy="338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19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3192</TotalTime>
  <Words>461</Words>
  <Application>Microsoft Office PowerPoint</Application>
  <PresentationFormat>On-screen Show (16:10)</PresentationFormat>
  <Paragraphs>125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Tahoma</vt:lpstr>
      <vt:lpstr>Wingdings</vt:lpstr>
      <vt:lpstr>Wingdings 2</vt:lpstr>
      <vt:lpstr>Austin</vt:lpstr>
      <vt:lpstr>Phylum Annelida</vt:lpstr>
      <vt:lpstr>Annelids</vt:lpstr>
      <vt:lpstr>Evolutionary Advances</vt:lpstr>
      <vt:lpstr>Systems</vt:lpstr>
      <vt:lpstr>Systems</vt:lpstr>
      <vt:lpstr>Systems</vt:lpstr>
      <vt:lpstr>Systems</vt:lpstr>
      <vt:lpstr>PowerPoint Presentation</vt:lpstr>
      <vt:lpstr>Systems</vt:lpstr>
      <vt:lpstr>Systems</vt:lpstr>
      <vt:lpstr>Systems</vt:lpstr>
      <vt:lpstr>Systems</vt:lpstr>
      <vt:lpstr>Systems</vt:lpstr>
      <vt:lpstr>Ecology</vt:lpstr>
      <vt:lpstr>Organization</vt:lpstr>
      <vt:lpstr>Organization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and Lina</dc:creator>
  <cp:lastModifiedBy>Moein Ferdosian</cp:lastModifiedBy>
  <cp:revision>321</cp:revision>
  <cp:lastPrinted>1601-01-01T00:00:00Z</cp:lastPrinted>
  <dcterms:created xsi:type="dcterms:W3CDTF">1601-01-01T00:00:00Z</dcterms:created>
  <dcterms:modified xsi:type="dcterms:W3CDTF">2020-10-29T20:08:59Z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