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1"/>
  </p:notesMasterIdLst>
  <p:sldIdLst>
    <p:sldId id="257" r:id="rId2"/>
    <p:sldId id="258" r:id="rId3"/>
    <p:sldId id="273" r:id="rId4"/>
    <p:sldId id="274" r:id="rId5"/>
    <p:sldId id="287" r:id="rId6"/>
    <p:sldId id="275" r:id="rId7"/>
    <p:sldId id="288" r:id="rId8"/>
    <p:sldId id="260" r:id="rId9"/>
    <p:sldId id="276" r:id="rId10"/>
    <p:sldId id="277" r:id="rId11"/>
    <p:sldId id="289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33"/>
    <a:srgbClr val="CCFFFF"/>
    <a:srgbClr val="FF9900"/>
    <a:srgbClr val="675F66"/>
    <a:srgbClr val="FF00FF"/>
    <a:srgbClr val="FFCC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78" autoAdjust="0"/>
  </p:normalViewPr>
  <p:slideViewPr>
    <p:cSldViewPr>
      <p:cViewPr varScale="1">
        <p:scale>
          <a:sx n="113" d="100"/>
          <a:sy n="113" d="100"/>
        </p:scale>
        <p:origin x="-312" y="-11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F3628-65F8-49DD-82E0-C7D14D194747}" type="datetimeFigureOut">
              <a:rPr lang="en-CA" smtClean="0"/>
              <a:t>18-03-25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25F6E-0572-41D3-8D1B-7F3E5E7F27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392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25F6E-0572-41D3-8D1B-7F3E5E7F27C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630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7926"/>
            <a:ext cx="3505200" cy="19274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257063"/>
            <a:ext cx="3313355" cy="141846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684234"/>
            <a:ext cx="3309803" cy="105052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264024"/>
            <a:ext cx="2133600" cy="625818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766639"/>
            <a:ext cx="2831592" cy="304271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766639"/>
            <a:ext cx="643666" cy="30427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2691622-2EFB-4298-8D1D-2F5B52970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0662-73C6-443D-9724-9FEF764B6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858456"/>
            <a:ext cx="1484453" cy="3983620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858456"/>
            <a:ext cx="5423704" cy="39836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AA21-9260-4904-8B46-EB02660AA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7696200" cy="9525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7696200" cy="3581400"/>
          </a:xfrm>
        </p:spPr>
        <p:txBody>
          <a:bodyPr/>
          <a:lstStyle>
            <a:lvl2pPr marL="640080" indent="-274320">
              <a:buFont typeface="Wingdings 2" pitchFamily="18" charset="2"/>
              <a:buChar char=""/>
              <a:defRPr/>
            </a:lvl2pPr>
            <a:lvl3pPr marL="914400" indent="-228600">
              <a:buFont typeface="Courier New" pitchFamily="49" charset="0"/>
              <a:buChar char="o"/>
              <a:defRPr sz="2000"/>
            </a:lvl3pPr>
            <a:lvl4pPr marL="1124712" indent="-228600">
              <a:buFont typeface="Wingdings" pitchFamily="2" charset="2"/>
              <a:buChar char="§"/>
              <a:defRPr sz="2000"/>
            </a:lvl4pPr>
            <a:lvl5pPr marL="1325880" indent="-228600"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5410729"/>
            <a:ext cx="3502152" cy="3042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417358"/>
            <a:ext cx="6637468" cy="1135063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556000"/>
            <a:ext cx="6637467" cy="126701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5E2-E3B7-4427-9E0D-5C7C9108B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D617-B994-468D-AD60-FB7C5D40D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927860"/>
            <a:ext cx="3419856" cy="2910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927859"/>
            <a:ext cx="3419856" cy="2910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930008"/>
            <a:ext cx="3057148" cy="5331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478912"/>
            <a:ext cx="3419856" cy="236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930008"/>
            <a:ext cx="3055717" cy="5331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478912"/>
            <a:ext cx="3419856" cy="236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1309-C8B6-4DAA-AD8D-3AB14587E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5C9D-496E-48A5-99B6-57F1314F4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B052-4801-41F0-9E3E-90B5FA99C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EB6D-9E0E-4705-92EC-603AB2B9C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2" y="501569"/>
            <a:ext cx="3562257" cy="470703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713773"/>
            <a:ext cx="3090440" cy="429227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770696"/>
            <a:ext cx="3493664" cy="30427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214529"/>
            <a:ext cx="3304572" cy="121929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447495"/>
            <a:ext cx="3298784" cy="126492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501569"/>
            <a:ext cx="3562257" cy="4707038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217420"/>
            <a:ext cx="3300984" cy="12192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78163"/>
            <a:ext cx="3359623" cy="455676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444240"/>
            <a:ext cx="3300573" cy="12663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770696"/>
            <a:ext cx="3493664" cy="30427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5515-4FFA-48C1-A9D4-E7AD6ED59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715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77906"/>
            <a:ext cx="8229600" cy="51547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7926"/>
            <a:ext cx="3679116" cy="58270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856387"/>
            <a:ext cx="7024744" cy="952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936377"/>
            <a:ext cx="6777317" cy="2924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87077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876800"/>
            <a:ext cx="350215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87076"/>
            <a:ext cx="133215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6247F19-A04B-4F05-97E4-6883ED4C8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gif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457200" y="266700"/>
            <a:ext cx="3352800" cy="130757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Phylum Mollusca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622-2EFB-4298-8D1D-2F5B52970D5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290" name="Picture 2" descr="http://t2.gstatic.com/images?q=tbn:ANd9GcRcFcdu6dDcdeGSVGKw6a1hjQivT04C3AW793yb5POcwU6dd6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-5443"/>
            <a:ext cx="3200400" cy="240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0.gstatic.com/images?q=tbn:ANd9GcQt4MFmh_Eafre0JIlqSOszyuQJvlbHFMDHNonvBge2nPvkMp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2400300"/>
            <a:ext cx="2543175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t2.gstatic.com/images?q=tbn:ANd9GcTdzd43Cv-asnIFIyszLfZtXgW07FB8nIoZ80RoI86dB3tGvoG5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4200526"/>
            <a:ext cx="2543175" cy="15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easterncapescubadiving.co.za/downloads/Mollusca_1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289" y="2400300"/>
            <a:ext cx="4419599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t1.gstatic.com/images?q=tbn:ANd9GcQBTR_CVrfr6JRxJn2wZkKof1BNb1e7yx7kEQGMFfXnPKDlKtm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5444"/>
            <a:ext cx="2743200" cy="240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t2.gstatic.com/images?q=tbn:ANd9GcSsgeEfLssXuaVZA1auqaFwlg5nwL0eUr1ZiKZ-RONi61Ea-Vhb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" r="8825"/>
          <a:stretch/>
        </p:blipFill>
        <p:spPr bwMode="auto">
          <a:xfrm>
            <a:off x="6951888" y="2400300"/>
            <a:ext cx="2192112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://t1.gstatic.com/images?q=tbn:ANd9GcSYo5iKcdBXVQ_zzN0I2IVimL4Jvcb10pMw7xa4aT6CRszD8Xedg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888" y="4173312"/>
            <a:ext cx="2192112" cy="154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3512359_orig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200538"/>
            <a:ext cx="2286000" cy="1972979"/>
          </a:xfrm>
          <a:prstGeom prst="rect">
            <a:avLst/>
          </a:prstGeom>
        </p:spPr>
      </p:pic>
      <p:pic>
        <p:nvPicPr>
          <p:cNvPr id="4" name="Picture 3" descr="Squidward_Tentacles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7200" y="190500"/>
            <a:ext cx="2123485" cy="212348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6576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4800600" cy="2114191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Feeding</a:t>
            </a:r>
          </a:p>
          <a:p>
            <a:pPr lvl="1"/>
            <a:r>
              <a:rPr lang="en-US" sz="2400" dirty="0"/>
              <a:t>Most mollusks are herbivores, carnivores, or filter </a:t>
            </a:r>
            <a:r>
              <a:rPr lang="en-US" sz="2400" dirty="0" smtClean="0"/>
              <a:t>feeders </a:t>
            </a:r>
          </a:p>
          <a:p>
            <a:pPr lvl="2"/>
            <a:r>
              <a:rPr lang="en-US" sz="2200" dirty="0" smtClean="0"/>
              <a:t>a </a:t>
            </a:r>
            <a:r>
              <a:rPr lang="en-US" sz="2200" dirty="0"/>
              <a:t>few are detritus feeders and others are </a:t>
            </a:r>
            <a:r>
              <a:rPr lang="en-US" sz="2200" dirty="0" smtClean="0"/>
              <a:t>parasites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9458" name="Picture 2" descr="http://cahayacinta.com/wp-content/uploads/2011/11/radula-00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47700"/>
            <a:ext cx="3108809" cy="295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467100"/>
            <a:ext cx="6781800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lvl="1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8C723"/>
              </a:buClr>
              <a:buSzPct val="76000"/>
              <a:buFont typeface="Wingdings 2" pitchFamily="18" charset="2"/>
              <a:buChar char=""/>
            </a:pPr>
            <a:r>
              <a:rPr lang="en-US" sz="2400" dirty="0" smtClean="0">
                <a:solidFill>
                  <a:srgbClr val="E0773C"/>
                </a:solidFill>
                <a:latin typeface="Century Gothic"/>
              </a:rPr>
              <a:t>Class </a:t>
            </a:r>
            <a:r>
              <a:rPr lang="en-US" sz="2400" dirty="0" err="1" smtClean="0">
                <a:solidFill>
                  <a:srgbClr val="E0773C"/>
                </a:solidFill>
                <a:latin typeface="Century Gothic"/>
              </a:rPr>
              <a:t>Gastropoda</a:t>
            </a:r>
            <a:r>
              <a:rPr lang="en-US" sz="2400" dirty="0" smtClean="0">
                <a:solidFill>
                  <a:srgbClr val="E0773C"/>
                </a:solidFill>
                <a:latin typeface="Century Gothic"/>
              </a:rPr>
              <a:t> and </a:t>
            </a:r>
            <a:r>
              <a:rPr lang="en-US" sz="2400" dirty="0" err="1" smtClean="0">
                <a:solidFill>
                  <a:srgbClr val="E0773C"/>
                </a:solidFill>
                <a:latin typeface="Century Gothic"/>
              </a:rPr>
              <a:t>Polyplacophora</a:t>
            </a:r>
            <a:endParaRPr lang="en-US" sz="2400" dirty="0" smtClean="0">
              <a:solidFill>
                <a:srgbClr val="E0773C"/>
              </a:solidFill>
              <a:latin typeface="Century Gothic"/>
            </a:endParaRPr>
          </a:p>
          <a:p>
            <a:pPr marL="1097280" lvl="2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8C723"/>
              </a:buClr>
              <a:buSzPct val="76000"/>
              <a:buFont typeface="Wingdings 2" pitchFamily="18" charset="2"/>
              <a:buChar char=""/>
            </a:pPr>
            <a:r>
              <a:rPr lang="en-US" sz="2200" dirty="0" smtClean="0">
                <a:solidFill>
                  <a:srgbClr val="5B6973"/>
                </a:solidFill>
                <a:latin typeface="Century Gothic"/>
              </a:rPr>
              <a:t>use a </a:t>
            </a:r>
            <a:r>
              <a:rPr lang="en-US" sz="2200" dirty="0" smtClean="0">
                <a:solidFill>
                  <a:srgbClr val="C00000"/>
                </a:solidFill>
                <a:latin typeface="Century Gothic"/>
              </a:rPr>
              <a:t>radula</a:t>
            </a:r>
            <a:r>
              <a:rPr lang="en-US" sz="2200" dirty="0" smtClean="0">
                <a:solidFill>
                  <a:srgbClr val="5B6973"/>
                </a:solidFill>
                <a:latin typeface="Century Gothic"/>
              </a:rPr>
              <a:t> to scrape algae off rocks in the water, or to eat the buds, roots, and flowers of plants. </a:t>
            </a:r>
            <a:r>
              <a:rPr lang="en-US" sz="2200" dirty="0" smtClean="0">
                <a:solidFill>
                  <a:srgbClr val="5B6973"/>
                </a:solidFill>
                <a:latin typeface="Century Gothic"/>
              </a:rPr>
              <a:t>Carnivores use it to drill holes in pray shell</a:t>
            </a:r>
            <a:endParaRPr lang="en-US" sz="1600" dirty="0">
              <a:solidFill>
                <a:srgbClr val="5B6973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155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3-26 at 12.41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73" y="571500"/>
            <a:ext cx="4514685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5300"/>
            <a:ext cx="2209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3500"/>
            <a:ext cx="3810000" cy="3886200"/>
          </a:xfrm>
        </p:spPr>
        <p:txBody>
          <a:bodyPr>
            <a:normAutofit fontScale="92500" lnSpcReduction="10000"/>
          </a:bodyPr>
          <a:lstStyle/>
          <a:p>
            <a:pPr marL="342900" lvl="1">
              <a:buFont typeface="Wingdings 2" pitchFamily="18" charset="2"/>
              <a:buChar char=""/>
            </a:pPr>
            <a:r>
              <a:rPr lang="en-US" sz="2400" dirty="0">
                <a:solidFill>
                  <a:srgbClr val="E0773C"/>
                </a:solidFill>
              </a:rPr>
              <a:t>Class </a:t>
            </a:r>
            <a:r>
              <a:rPr lang="en-US" sz="2400" dirty="0" err="1" smtClean="0">
                <a:solidFill>
                  <a:srgbClr val="E0773C"/>
                </a:solidFill>
              </a:rPr>
              <a:t>Bivavia</a:t>
            </a:r>
            <a:endParaRPr lang="en-US" sz="2400" dirty="0" smtClean="0">
              <a:solidFill>
                <a:srgbClr val="E0773C"/>
              </a:solidFill>
            </a:endParaRPr>
          </a:p>
          <a:p>
            <a:pPr marL="617220" lvl="2">
              <a:buFont typeface="Wingdings 2" pitchFamily="18" charset="2"/>
              <a:buChar char=""/>
            </a:pPr>
            <a:r>
              <a:rPr lang="en-US" dirty="0" smtClean="0"/>
              <a:t>Use a filter feeding mechanism</a:t>
            </a:r>
          </a:p>
          <a:p>
            <a:pPr marL="617220" lvl="2">
              <a:buFont typeface="Wingdings 2" pitchFamily="18" charset="2"/>
              <a:buChar char=""/>
            </a:pPr>
            <a:r>
              <a:rPr lang="en-US" dirty="0" smtClean="0"/>
              <a:t>Pull water in filter using gills and </a:t>
            </a:r>
            <a:r>
              <a:rPr lang="en-US" dirty="0" err="1" smtClean="0"/>
              <a:t>palps</a:t>
            </a:r>
            <a:r>
              <a:rPr lang="en-US" dirty="0" smtClean="0"/>
              <a:t>, and push water out</a:t>
            </a:r>
          </a:p>
          <a:p>
            <a:pPr marL="342900" lvl="1">
              <a:buFont typeface="Wingdings 2" pitchFamily="18" charset="2"/>
              <a:buChar char=""/>
            </a:pPr>
            <a:r>
              <a:rPr lang="en-US" sz="2000" dirty="0">
                <a:solidFill>
                  <a:srgbClr val="E0773C"/>
                </a:solidFill>
              </a:rPr>
              <a:t>Class </a:t>
            </a:r>
            <a:r>
              <a:rPr lang="en-US" sz="2000" dirty="0" err="1" smtClean="0">
                <a:solidFill>
                  <a:srgbClr val="E0773C"/>
                </a:solidFill>
              </a:rPr>
              <a:t>Cephalopoda</a:t>
            </a:r>
            <a:endParaRPr lang="en-US" sz="2000" dirty="0" smtClean="0">
              <a:solidFill>
                <a:srgbClr val="E0773C"/>
              </a:solidFill>
            </a:endParaRPr>
          </a:p>
          <a:p>
            <a:pPr marL="617220" lvl="2">
              <a:buFont typeface="Wingdings 2" pitchFamily="18" charset="2"/>
              <a:buChar char=""/>
            </a:pPr>
            <a:r>
              <a:rPr lang="en-US" dirty="0" smtClean="0"/>
              <a:t>Use arms and tentacles with suction cups to grab pray</a:t>
            </a:r>
          </a:p>
          <a:p>
            <a:pPr marL="617220" lvl="2">
              <a:buFont typeface="Wingdings 2" pitchFamily="18" charset="2"/>
              <a:buChar char=""/>
            </a:pPr>
            <a:r>
              <a:rPr lang="en-US" dirty="0" smtClean="0"/>
              <a:t>Use a hard, sharp beak to tear into pray. </a:t>
            </a:r>
            <a:endParaRPr lang="en-US" dirty="0">
              <a:solidFill>
                <a:srgbClr val="E0773C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Screen Shot 2018-03-26 at 12.44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91" y="3162300"/>
            <a:ext cx="3055008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14500"/>
            <a:ext cx="3124200" cy="3733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Feeding</a:t>
            </a:r>
          </a:p>
          <a:p>
            <a:pPr lvl="1"/>
            <a:r>
              <a:rPr lang="en-US" sz="2300" dirty="0" smtClean="0"/>
              <a:t>Internal structures are similar</a:t>
            </a:r>
          </a:p>
          <a:p>
            <a:pPr lvl="2"/>
            <a:r>
              <a:rPr lang="en-US" sz="2200" dirty="0" smtClean="0"/>
              <a:t>Mouth </a:t>
            </a:r>
            <a:r>
              <a:rPr lang="en-US" sz="2200" dirty="0" smtClean="0">
                <a:sym typeface="Symbol"/>
              </a:rPr>
              <a:t> </a:t>
            </a:r>
            <a:r>
              <a:rPr lang="en-US" sz="2200" dirty="0" smtClean="0">
                <a:sym typeface="Symbol"/>
              </a:rPr>
              <a:t>Esophagus </a:t>
            </a:r>
            <a:r>
              <a:rPr lang="en-US" sz="2200" dirty="0" smtClean="0">
                <a:sym typeface="Symbol"/>
              </a:rPr>
              <a:t> Stomach  Intestine  Anus</a:t>
            </a:r>
          </a:p>
          <a:p>
            <a:pPr lvl="1"/>
            <a:r>
              <a:rPr lang="en-US" sz="2300" dirty="0" smtClean="0">
                <a:sym typeface="Symbol"/>
              </a:rPr>
              <a:t>Digestive gland provides enzymes for digestion</a:t>
            </a:r>
            <a:endParaRPr lang="en-CA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1506" name="Picture 2" descr="http://www.bio.miami.edu/dana/pix/h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26771"/>
            <a:ext cx="500062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6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1.bp.blogspot.com/_m1ba4zShYbQ/SBF0gCYBl_I/AAAAAAAAAL4/Rb8MWiZmmIE/s400/Octopus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" b="5048"/>
          <a:stretch/>
        </p:blipFill>
        <p:spPr bwMode="auto">
          <a:xfrm>
            <a:off x="3733800" y="3467100"/>
            <a:ext cx="3429000" cy="189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810000" cy="8382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3500"/>
            <a:ext cx="7696200" cy="22231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Respiration</a:t>
            </a:r>
          </a:p>
          <a:p>
            <a:pPr lvl="1"/>
            <a:r>
              <a:rPr lang="en-US" dirty="0"/>
              <a:t>aquatic mollusks use the gills for gas exchange</a:t>
            </a:r>
          </a:p>
          <a:p>
            <a:pPr lvl="1"/>
            <a:r>
              <a:rPr lang="en-US" dirty="0" smtClean="0"/>
              <a:t>land </a:t>
            </a:r>
            <a:r>
              <a:rPr lang="en-US" dirty="0"/>
              <a:t>mollusks use a mantle cavity for gas </a:t>
            </a:r>
            <a:r>
              <a:rPr lang="en-US" dirty="0" smtClean="0"/>
              <a:t>exchange</a:t>
            </a:r>
          </a:p>
          <a:p>
            <a:pPr lvl="2"/>
            <a:r>
              <a:rPr lang="en-US" dirty="0" smtClean="0"/>
              <a:t>Mantle cavity must be kept moist for gas exchange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Operculum</a:t>
            </a:r>
            <a:r>
              <a:rPr lang="en-US" dirty="0" smtClean="0"/>
              <a:t> can seal off shell to prevent desiccation.</a:t>
            </a:r>
            <a:endParaRPr lang="en-US" dirty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 descr="http://www.cabrillo.edu/~jcarothers/lab/notes/molluscs/VISUALS/images/MainFrame_clip_image002_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43300"/>
            <a:ext cx="3352801" cy="182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Shot 2018-03-26 at 12.51.3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0500"/>
            <a:ext cx="225799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1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733800" cy="952500"/>
          </a:xfrm>
        </p:spPr>
        <p:txBody>
          <a:bodyPr/>
          <a:lstStyle/>
          <a:p>
            <a:r>
              <a:rPr lang="en-US" dirty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57500"/>
            <a:ext cx="7848600" cy="2514599"/>
          </a:xfrm>
        </p:spPr>
        <p:txBody>
          <a:bodyPr>
            <a:normAutofit lnSpcReduction="10000"/>
          </a:bodyPr>
          <a:lstStyle/>
          <a:p>
            <a:pPr lvl="2"/>
            <a:r>
              <a:rPr lang="en-US" sz="2100" dirty="0" smtClean="0"/>
              <a:t>blood </a:t>
            </a:r>
            <a:r>
              <a:rPr lang="en-US" sz="2100" dirty="0"/>
              <a:t>pumped into an </a:t>
            </a:r>
            <a:r>
              <a:rPr lang="en-US" sz="2100" dirty="0">
                <a:solidFill>
                  <a:srgbClr val="C00000"/>
                </a:solidFill>
              </a:rPr>
              <a:t>open circulatory system </a:t>
            </a:r>
            <a:r>
              <a:rPr lang="en-US" sz="2100" dirty="0"/>
              <a:t>(except cephalopods)</a:t>
            </a:r>
          </a:p>
          <a:p>
            <a:pPr lvl="2"/>
            <a:r>
              <a:rPr lang="en-US" sz="2100" dirty="0" smtClean="0"/>
              <a:t>blood </a:t>
            </a:r>
            <a:r>
              <a:rPr lang="en-US" sz="2100" dirty="0"/>
              <a:t>flows into sinuses </a:t>
            </a:r>
            <a:r>
              <a:rPr lang="en-US" sz="2100" dirty="0" smtClean="0"/>
              <a:t>where it “bathes”  the organs and exchange </a:t>
            </a:r>
            <a:r>
              <a:rPr lang="en-US" sz="2100" dirty="0"/>
              <a:t>occurs</a:t>
            </a:r>
          </a:p>
          <a:p>
            <a:pPr lvl="1"/>
            <a:r>
              <a:rPr lang="en-US" sz="2300" dirty="0" smtClean="0"/>
              <a:t>blood </a:t>
            </a:r>
            <a:r>
              <a:rPr lang="en-US" sz="2300" dirty="0"/>
              <a:t>oxygen carried by </a:t>
            </a:r>
            <a:r>
              <a:rPr lang="en-US" sz="2300" dirty="0" err="1">
                <a:solidFill>
                  <a:srgbClr val="0070C0"/>
                </a:solidFill>
              </a:rPr>
              <a:t>hemocyanin</a:t>
            </a:r>
            <a:endParaRPr lang="en-US" sz="2300" dirty="0">
              <a:solidFill>
                <a:srgbClr val="0070C0"/>
              </a:solidFill>
            </a:endParaRPr>
          </a:p>
          <a:p>
            <a:pPr lvl="1"/>
            <a:r>
              <a:rPr lang="en-US" sz="2300" dirty="0" smtClean="0"/>
              <a:t>cephalopods </a:t>
            </a:r>
            <a:r>
              <a:rPr lang="en-US" sz="2300" dirty="0"/>
              <a:t>have a 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</a:rPr>
              <a:t>closed </a:t>
            </a:r>
            <a:r>
              <a:rPr lang="en-US" sz="2300" dirty="0" smtClean="0">
                <a:solidFill>
                  <a:schemeClr val="accent5">
                    <a:lumMod val="50000"/>
                  </a:schemeClr>
                </a:solidFill>
              </a:rPr>
              <a:t>system</a:t>
            </a:r>
          </a:p>
          <a:p>
            <a:pPr lvl="2"/>
            <a:r>
              <a:rPr lang="en-US" sz="2100" dirty="0" smtClean="0"/>
              <a:t>required </a:t>
            </a:r>
            <a:r>
              <a:rPr lang="en-US" sz="2100" dirty="0"/>
              <a:t>for fast moving animals</a:t>
            </a:r>
          </a:p>
          <a:p>
            <a:pPr lvl="2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 descr="http://www.esu.edu/~milewski/intro_biol_two/lab__11_mollusca/images/bivalve_circulator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" b="6888"/>
          <a:stretch/>
        </p:blipFill>
        <p:spPr bwMode="auto">
          <a:xfrm>
            <a:off x="5414806" y="647700"/>
            <a:ext cx="3261109" cy="227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678934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8C723"/>
              </a:buClr>
              <a:buSzPct val="76000"/>
              <a:buFont typeface="Wingdings 2" pitchFamily="18" charset="2"/>
              <a:buChar char=""/>
            </a:pPr>
            <a:r>
              <a:rPr lang="en-US" sz="2400" dirty="0" smtClean="0">
                <a:solidFill>
                  <a:srgbClr val="5B6973"/>
                </a:solidFill>
                <a:latin typeface="Century Gothic"/>
              </a:rPr>
              <a:t>Circulation</a:t>
            </a:r>
            <a:endParaRPr lang="en-US" sz="2400" dirty="0">
              <a:solidFill>
                <a:srgbClr val="5B6973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677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2514600" cy="3581400"/>
          </a:xfrm>
        </p:spPr>
        <p:txBody>
          <a:bodyPr/>
          <a:lstStyle/>
          <a:p>
            <a:r>
              <a:rPr lang="en-US" dirty="0" smtClean="0"/>
              <a:t>Excretion</a:t>
            </a:r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nephridia</a:t>
            </a:r>
            <a:r>
              <a:rPr lang="en-US" dirty="0"/>
              <a:t> remove metabolic waste from the blood and expel it from the body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Screen Shot 2018-03-26 at 1.12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90700"/>
            <a:ext cx="6794172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9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810000" cy="762000"/>
          </a:xfrm>
        </p:spPr>
        <p:txBody>
          <a:bodyPr/>
          <a:lstStyle/>
          <a:p>
            <a:r>
              <a:rPr lang="en-US" dirty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57300"/>
            <a:ext cx="3200400" cy="41910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Movement</a:t>
            </a:r>
          </a:p>
          <a:p>
            <a:pPr lvl="1"/>
            <a:r>
              <a:rPr lang="en-US" sz="2300" dirty="0">
                <a:solidFill>
                  <a:srgbClr val="C00000"/>
                </a:solidFill>
              </a:rPr>
              <a:t>shell</a:t>
            </a:r>
            <a:r>
              <a:rPr lang="en-US" sz="2300" dirty="0"/>
              <a:t> consisting </a:t>
            </a:r>
            <a:r>
              <a:rPr lang="en-US" sz="2300" dirty="0" smtClean="0"/>
              <a:t>of</a:t>
            </a:r>
          </a:p>
          <a:p>
            <a:pPr lvl="2"/>
            <a:r>
              <a:rPr lang="en-US" sz="2300" dirty="0" smtClean="0"/>
              <a:t>Structured outer </a:t>
            </a:r>
            <a:r>
              <a:rPr lang="en-US" sz="2300" dirty="0"/>
              <a:t>layer</a:t>
            </a:r>
          </a:p>
          <a:p>
            <a:pPr lvl="2"/>
            <a:r>
              <a:rPr lang="en-US" sz="2300" dirty="0" smtClean="0"/>
              <a:t>middle </a:t>
            </a:r>
            <a:r>
              <a:rPr lang="en-US" sz="2300" dirty="0"/>
              <a:t>layer</a:t>
            </a:r>
          </a:p>
          <a:p>
            <a:pPr lvl="2"/>
            <a:r>
              <a:rPr lang="en-US" sz="2300" dirty="0" smtClean="0"/>
              <a:t>pearly </a:t>
            </a:r>
            <a:r>
              <a:rPr lang="en-US" sz="2300" dirty="0"/>
              <a:t>inner layer</a:t>
            </a:r>
          </a:p>
          <a:p>
            <a:pPr lvl="1"/>
            <a:r>
              <a:rPr lang="en-US" sz="2300" dirty="0" smtClean="0"/>
              <a:t>Strong </a:t>
            </a:r>
            <a:r>
              <a:rPr lang="en-US" sz="2300" dirty="0"/>
              <a:t>muscles</a:t>
            </a:r>
          </a:p>
          <a:p>
            <a:pPr lvl="1"/>
            <a:r>
              <a:rPr lang="en-US" sz="2300" dirty="0" smtClean="0"/>
              <a:t>Hydrostatic skeleton</a:t>
            </a:r>
          </a:p>
          <a:p>
            <a:pPr lvl="1"/>
            <a:r>
              <a:rPr lang="en-US" sz="2300" dirty="0" smtClean="0"/>
              <a:t>Slow </a:t>
            </a:r>
            <a:r>
              <a:rPr lang="en-US" sz="2300" dirty="0" smtClean="0"/>
              <a:t>movement using foot</a:t>
            </a:r>
          </a:p>
          <a:p>
            <a:pPr lvl="1"/>
            <a:r>
              <a:rPr lang="en-US" sz="2300" dirty="0" smtClean="0"/>
              <a:t> EXCEPT </a:t>
            </a:r>
            <a:r>
              <a:rPr lang="en-US" sz="2300" dirty="0" smtClean="0"/>
              <a:t>for Cephalopods </a:t>
            </a:r>
          </a:p>
          <a:p>
            <a:pPr lvl="2"/>
            <a:r>
              <a:rPr lang="en-US" sz="2300" dirty="0" smtClean="0"/>
              <a:t>use </a:t>
            </a:r>
            <a:r>
              <a:rPr lang="en-US" sz="2300" dirty="0" smtClean="0">
                <a:solidFill>
                  <a:srgbClr val="002060"/>
                </a:solidFill>
              </a:rPr>
              <a:t>siphon</a:t>
            </a:r>
            <a:r>
              <a:rPr lang="en-US" sz="2300" dirty="0" smtClean="0"/>
              <a:t> for jet propulsion</a:t>
            </a:r>
          </a:p>
          <a:p>
            <a:pPr lvl="1"/>
            <a:endParaRPr lang="en-US" dirty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8" name="Picture 2" descr="http://deepseanews.com/wp-content/uploads/2010/11/internal-anatomy-of-a-squi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"/>
          <a:stretch/>
        </p:blipFill>
        <p:spPr bwMode="auto">
          <a:xfrm>
            <a:off x="3733800" y="1638300"/>
            <a:ext cx="4944392" cy="354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08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733800" cy="952500"/>
          </a:xfrm>
        </p:spPr>
        <p:txBody>
          <a:bodyPr/>
          <a:lstStyle/>
          <a:p>
            <a:r>
              <a:rPr lang="en-US" dirty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90700"/>
            <a:ext cx="7696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Response(nervous system)</a:t>
            </a:r>
            <a:endParaRPr lang="en-US" dirty="0" smtClean="0"/>
          </a:p>
          <a:p>
            <a:pPr lvl="1"/>
            <a:r>
              <a:rPr lang="en-US" dirty="0"/>
              <a:t>Bivalves have a reduced nervous system</a:t>
            </a:r>
          </a:p>
          <a:p>
            <a:pPr lvl="2"/>
            <a:r>
              <a:rPr lang="en-US" dirty="0" smtClean="0"/>
              <a:t>No </a:t>
            </a:r>
            <a:r>
              <a:rPr lang="en-US" dirty="0"/>
              <a:t>Brain</a:t>
            </a:r>
          </a:p>
          <a:p>
            <a:pPr lvl="2"/>
            <a:r>
              <a:rPr lang="en-US" dirty="0" smtClean="0"/>
              <a:t>simple </a:t>
            </a:r>
            <a:r>
              <a:rPr lang="en-US" dirty="0"/>
              <a:t>touch receptors, </a:t>
            </a:r>
            <a:r>
              <a:rPr lang="en-US" dirty="0" err="1"/>
              <a:t>statocysts</a:t>
            </a:r>
            <a:r>
              <a:rPr lang="en-US" dirty="0"/>
              <a:t> and </a:t>
            </a:r>
            <a:r>
              <a:rPr lang="en-US" dirty="0" err="1"/>
              <a:t>ocelli</a:t>
            </a:r>
            <a:endParaRPr lang="en-US" dirty="0"/>
          </a:p>
          <a:p>
            <a:pPr lvl="1"/>
            <a:r>
              <a:rPr lang="en-US" dirty="0" smtClean="0"/>
              <a:t>Gastropods </a:t>
            </a:r>
            <a:r>
              <a:rPr lang="en-US" dirty="0"/>
              <a:t>have a simple brain and sense organs</a:t>
            </a:r>
          </a:p>
          <a:p>
            <a:pPr lvl="1"/>
            <a:r>
              <a:rPr lang="en-US" dirty="0" smtClean="0"/>
              <a:t>Cephalopods </a:t>
            </a:r>
            <a:r>
              <a:rPr lang="en-US" dirty="0"/>
              <a:t>have an advanced brain and sense organs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well </a:t>
            </a:r>
            <a:r>
              <a:rPr lang="en-US" dirty="0">
                <a:solidFill>
                  <a:srgbClr val="002060"/>
                </a:solidFill>
              </a:rPr>
              <a:t>developed </a:t>
            </a:r>
            <a:r>
              <a:rPr lang="en-US" dirty="0" smtClean="0">
                <a:solidFill>
                  <a:srgbClr val="002060"/>
                </a:solidFill>
              </a:rPr>
              <a:t>brain and eyes</a:t>
            </a:r>
            <a:endParaRPr lang="en-US" dirty="0">
              <a:solidFill>
                <a:srgbClr val="002060"/>
              </a:solidFill>
            </a:endParaRPr>
          </a:p>
          <a:p>
            <a:pPr lvl="2"/>
            <a:r>
              <a:rPr lang="en-US" dirty="0" smtClean="0"/>
              <a:t>ability </a:t>
            </a:r>
            <a:r>
              <a:rPr lang="en-US" dirty="0"/>
              <a:t>to learn and remember for long periods of time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3" descr="http://www.racerocks.com/pearson/racerock/eco/bioassociate/scallo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0"/>
          <a:stretch/>
        </p:blipFill>
        <p:spPr bwMode="auto">
          <a:xfrm>
            <a:off x="5181600" y="571500"/>
            <a:ext cx="3027680" cy="17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t2.gstatic.com/images?q=tbn:ANd9GcQa1V0vr6IFARROml4EL-5oX_eglBa9rnX0conVx-0WK6MLJTb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8"/>
          <a:stretch/>
        </p:blipFill>
        <p:spPr bwMode="auto">
          <a:xfrm>
            <a:off x="5867400" y="4170783"/>
            <a:ext cx="1300667" cy="7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93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2438400" cy="952500"/>
          </a:xfrm>
        </p:spPr>
        <p:txBody>
          <a:bodyPr/>
          <a:lstStyle/>
          <a:p>
            <a:r>
              <a:rPr lang="en-US" dirty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</a:p>
          <a:p>
            <a:pPr lvl="1"/>
            <a:r>
              <a:rPr lang="en-CA" dirty="0"/>
              <a:t>separate sexes</a:t>
            </a:r>
          </a:p>
          <a:p>
            <a:pPr lvl="1"/>
            <a:r>
              <a:rPr lang="en-CA" b="1" dirty="0" smtClean="0"/>
              <a:t>External </a:t>
            </a:r>
            <a:r>
              <a:rPr lang="en-CA" dirty="0" smtClean="0"/>
              <a:t>fertilization </a:t>
            </a:r>
            <a:r>
              <a:rPr lang="en-CA" dirty="0" smtClean="0"/>
              <a:t>forming larva</a:t>
            </a:r>
            <a:endParaRPr lang="en-CA" dirty="0"/>
          </a:p>
          <a:p>
            <a:pPr lvl="1"/>
            <a:r>
              <a:rPr lang="en-CA" dirty="0" smtClean="0"/>
              <a:t>cephalopods </a:t>
            </a:r>
            <a:r>
              <a:rPr lang="en-CA" dirty="0"/>
              <a:t>and some gastropods have</a:t>
            </a:r>
            <a:r>
              <a:rPr lang="en-CA" b="1" dirty="0"/>
              <a:t> internal </a:t>
            </a:r>
            <a:r>
              <a:rPr lang="en-CA" dirty="0"/>
              <a:t>fertilization</a:t>
            </a:r>
          </a:p>
          <a:p>
            <a:pPr lvl="1"/>
            <a:r>
              <a:rPr lang="en-CA" dirty="0" smtClean="0"/>
              <a:t>some </a:t>
            </a:r>
            <a:r>
              <a:rPr lang="en-CA" dirty="0"/>
              <a:t>species able to switch </a:t>
            </a:r>
            <a:r>
              <a:rPr lang="en-CA" dirty="0" smtClean="0"/>
              <a:t>sexes</a:t>
            </a:r>
          </a:p>
          <a:p>
            <a:pPr lvl="1"/>
            <a:r>
              <a:rPr lang="en-US" dirty="0" smtClean="0"/>
              <a:t>Cephalopods do not exhibit a larval stage</a:t>
            </a:r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146" name="Picture 2" descr="http://t1.gstatic.com/images?q=tbn:ANd9GcTl1X8xj0xsig0cLir_pYdM2w4QBZMOuaVgBkbbBuZeBTrMDBP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5143" r="17007"/>
          <a:stretch/>
        </p:blipFill>
        <p:spPr bwMode="auto">
          <a:xfrm>
            <a:off x="7315200" y="4019688"/>
            <a:ext cx="1262744" cy="136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1823"/>
            <a:ext cx="3505200" cy="952500"/>
          </a:xfrm>
        </p:spPr>
        <p:txBody>
          <a:bodyPr/>
          <a:lstStyle/>
          <a:p>
            <a:r>
              <a:rPr lang="en-US" dirty="0" smtClean="0"/>
              <a:t>Ecology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38435"/>
            <a:ext cx="7696200" cy="1309864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some </a:t>
            </a:r>
            <a:r>
              <a:rPr lang="en-US" sz="2800" dirty="0"/>
              <a:t>gastropods cause damage to crops</a:t>
            </a:r>
          </a:p>
          <a:p>
            <a:r>
              <a:rPr lang="en-US" sz="2800" dirty="0" smtClean="0"/>
              <a:t>medical </a:t>
            </a:r>
            <a:r>
              <a:rPr lang="en-US" sz="2800" dirty="0"/>
              <a:t>and biochemical uses</a:t>
            </a:r>
          </a:p>
          <a:p>
            <a:pPr lvl="1"/>
            <a:r>
              <a:rPr lang="en-US" sz="2600" dirty="0" smtClean="0"/>
              <a:t>ex</a:t>
            </a:r>
            <a:r>
              <a:rPr lang="en-US" sz="2600" dirty="0"/>
              <a:t>. mussels produce a natural </a:t>
            </a:r>
            <a:r>
              <a:rPr lang="en-US" sz="2600" dirty="0" smtClean="0"/>
              <a:t>super-glue</a:t>
            </a:r>
          </a:p>
          <a:p>
            <a:pPr lvl="1"/>
            <a:r>
              <a:rPr lang="en-US" sz="2600" dirty="0" smtClean="0"/>
              <a:t>Snails never develop cancer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170" name="Picture 2" descr="http://t3.gstatic.com/images?q=tbn:ANd9GcR05cTfNKjGFmXLxg_wMSKqSxqArGy4r9xpr2jhffMM5P9bJ4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688" y="2291100"/>
            <a:ext cx="2466288" cy="184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3.gstatic.com/images?q=tbn:ANd9GcRvsyA-53xX_9FhUQpXNnJ0K90wcrKa5kdF7OMQxY8OHuuQxQCYn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802" y="609600"/>
            <a:ext cx="2477174" cy="16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846992"/>
            <a:ext cx="5257800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8C723"/>
              </a:buClr>
              <a:buSzPct val="76000"/>
              <a:buFont typeface="Wingdings 2" pitchFamily="18" charset="2"/>
              <a:buChar char=""/>
            </a:pPr>
            <a:r>
              <a:rPr lang="en-US" sz="2200" dirty="0">
                <a:solidFill>
                  <a:srgbClr val="5B6973"/>
                </a:solidFill>
                <a:latin typeface="Century Gothic"/>
              </a:rPr>
              <a:t>food source for humans and other animals</a:t>
            </a:r>
          </a:p>
          <a:p>
            <a:pPr marL="342900" lvl="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8C723"/>
              </a:buClr>
              <a:buSzPct val="76000"/>
              <a:buFont typeface="Wingdings 2" pitchFamily="18" charset="2"/>
              <a:buChar char=""/>
            </a:pPr>
            <a:r>
              <a:rPr lang="en-US" sz="2200" dirty="0">
                <a:solidFill>
                  <a:srgbClr val="5B6973"/>
                </a:solidFill>
                <a:latin typeface="Century Gothic"/>
              </a:rPr>
              <a:t>oysters </a:t>
            </a:r>
            <a:r>
              <a:rPr lang="en-US" sz="2200" dirty="0" smtClean="0">
                <a:solidFill>
                  <a:srgbClr val="5B6973"/>
                </a:solidFill>
                <a:latin typeface="Century Gothic"/>
              </a:rPr>
              <a:t>produce pearls </a:t>
            </a:r>
            <a:r>
              <a:rPr lang="en-US" sz="2200" dirty="0">
                <a:solidFill>
                  <a:srgbClr val="5B6973"/>
                </a:solidFill>
                <a:latin typeface="Century Gothic"/>
              </a:rPr>
              <a:t>from nacre secreted by </a:t>
            </a:r>
            <a:r>
              <a:rPr lang="en-US" sz="2200" dirty="0" smtClean="0">
                <a:solidFill>
                  <a:srgbClr val="5B6973"/>
                </a:solidFill>
                <a:latin typeface="Century Gothic"/>
              </a:rPr>
              <a:t>mantle</a:t>
            </a:r>
          </a:p>
          <a:p>
            <a:pPr marL="342900" lvl="0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8C723"/>
              </a:buClr>
              <a:buSzPct val="76000"/>
              <a:buFont typeface="Wingdings 2" pitchFamily="18" charset="2"/>
              <a:buChar char=""/>
            </a:pPr>
            <a:r>
              <a:rPr lang="en-US" sz="2200" dirty="0">
                <a:solidFill>
                  <a:srgbClr val="5B6973"/>
                </a:solidFill>
                <a:latin typeface="Century Gothic"/>
              </a:rPr>
              <a:t>bivalves are ecological monitors </a:t>
            </a:r>
          </a:p>
          <a:p>
            <a:pPr marL="640080" lvl="1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8C723"/>
              </a:buClr>
              <a:buSzPct val="76000"/>
              <a:buFont typeface="Wingdings 2" pitchFamily="18" charset="2"/>
              <a:buChar char=""/>
            </a:pPr>
            <a:r>
              <a:rPr lang="en-US" sz="2000" dirty="0" err="1">
                <a:solidFill>
                  <a:srgbClr val="5B6973"/>
                </a:solidFill>
                <a:latin typeface="Century Gothic"/>
              </a:rPr>
              <a:t>Bioaccumulate</a:t>
            </a:r>
            <a:r>
              <a:rPr lang="en-US" sz="2000" dirty="0">
                <a:solidFill>
                  <a:srgbClr val="5B6973"/>
                </a:solidFill>
                <a:latin typeface="Century Gothic"/>
              </a:rPr>
              <a:t> </a:t>
            </a:r>
            <a:r>
              <a:rPr lang="en-US" sz="2000" dirty="0" smtClean="0">
                <a:solidFill>
                  <a:srgbClr val="5B6973"/>
                </a:solidFill>
                <a:latin typeface="Century Gothic"/>
              </a:rPr>
              <a:t>toxins</a:t>
            </a:r>
            <a:endParaRPr lang="en-US" sz="2000" dirty="0">
              <a:solidFill>
                <a:srgbClr val="5B6973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567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3-26 at 1.16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28700"/>
            <a:ext cx="4375404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886200" cy="952500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Mollusks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4419600" cy="3581400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Diverse group of soft-bodied animals </a:t>
            </a:r>
            <a:r>
              <a:rPr lang="en-US" dirty="0" smtClean="0"/>
              <a:t>sharing a similar body plan. (~100,000 species)</a:t>
            </a:r>
            <a:endParaRPr lang="en-CA" dirty="0"/>
          </a:p>
          <a:p>
            <a:pPr lvl="1"/>
            <a:r>
              <a:rPr lang="en-CA" dirty="0" smtClean="0"/>
              <a:t>Ex: snails, clams, squid, etc.</a:t>
            </a:r>
          </a:p>
          <a:p>
            <a:r>
              <a:rPr lang="en-US" dirty="0" smtClean="0"/>
              <a:t>Mostly aquatic</a:t>
            </a:r>
            <a:r>
              <a:rPr lang="en-US" dirty="0"/>
              <a:t> </a:t>
            </a:r>
            <a:r>
              <a:rPr lang="en-US" dirty="0" smtClean="0"/>
              <a:t>and damp environments</a:t>
            </a:r>
          </a:p>
          <a:p>
            <a:r>
              <a:rPr lang="en-US" dirty="0" smtClean="0"/>
              <a:t>Free-living </a:t>
            </a:r>
            <a:r>
              <a:rPr lang="en-US" dirty="0" smtClean="0"/>
              <a:t>heterotrophs</a:t>
            </a:r>
          </a:p>
          <a:p>
            <a:r>
              <a:rPr lang="en-US" dirty="0" smtClean="0"/>
              <a:t>Coelomates</a:t>
            </a:r>
            <a:endParaRPr lang="en-US" dirty="0" smtClean="0"/>
          </a:p>
          <a:p>
            <a:pPr marL="6858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3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810000" cy="952500"/>
          </a:xfrm>
        </p:spPr>
        <p:txBody>
          <a:bodyPr/>
          <a:lstStyle/>
          <a:p>
            <a:r>
              <a:rPr lang="en-US" dirty="0" smtClean="0"/>
              <a:t>Body Plan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4500"/>
            <a:ext cx="48006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Body plan consists of four basic parts</a:t>
            </a:r>
            <a:r>
              <a:rPr lang="en-US" sz="1400" dirty="0" smtClean="0"/>
              <a:t>: </a:t>
            </a:r>
            <a:endParaRPr lang="en-US" sz="1400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Foot</a:t>
            </a:r>
            <a:endParaRPr lang="en-US" dirty="0" smtClean="0">
              <a:solidFill>
                <a:srgbClr val="C00000"/>
              </a:solidFill>
            </a:endParaRPr>
          </a:p>
          <a:p>
            <a:pPr lvl="1">
              <a:buFont typeface="Wingdings 2" pitchFamily="18" charset="2"/>
              <a:buChar char="E"/>
            </a:pPr>
            <a:r>
              <a:rPr lang="en-US" dirty="0"/>
              <a:t>the soft muscular foot usually contains the mouth and other structures associated with feeding</a:t>
            </a:r>
          </a:p>
          <a:p>
            <a:pPr lvl="1">
              <a:buFont typeface="Wingdings 2" pitchFamily="18" charset="2"/>
              <a:buChar char="E"/>
            </a:pPr>
            <a:r>
              <a:rPr lang="en-US" dirty="0"/>
              <a:t>can take many different </a:t>
            </a:r>
            <a:r>
              <a:rPr lang="en-US" dirty="0" smtClean="0"/>
              <a:t>shapes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flat </a:t>
            </a:r>
            <a:r>
              <a:rPr lang="en-US" dirty="0"/>
              <a:t>for crawling; 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spade-shaped </a:t>
            </a:r>
            <a:r>
              <a:rPr lang="en-US" dirty="0"/>
              <a:t>for burrowing; 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tentacles </a:t>
            </a:r>
            <a:r>
              <a:rPr lang="en-US" dirty="0"/>
              <a:t>for capturing </a:t>
            </a:r>
            <a:r>
              <a:rPr lang="en-US" dirty="0" smtClean="0"/>
              <a:t>prey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AutoShape 6" descr="data:image/jpeg;base64,/9j/4AAQSkZJRgABAQAAAQABAAD/2wBDAAkGBwgHBgkIBwgKCgkLDRYPDQwMDRsUFRAWIB0iIiAdHx8kKDQsJCYxJx8fLT0tMTU3Ojo6Iys/RD84QzQ5Ojf/2wBDAQoKCg0MDRoPDxo3JR8lNzc3Nzc3Nzc3Nzc3Nzc3Nzc3Nzc3Nzc3Nzc3Nzc3Nzc3Nzc3Nzc3Nzc3Nzc3Nzc3Nzf/wAARCABuAOwDASIAAhEBAxEB/8QAGwAAAQUBAQAAAAAAAAAAAAAAAwACBAUGAQf/xAA5EAACAgEDAwMBBgQFBAMBAAABAgMRBAASIQUxQRNRYSIGFCMycYEHQpGxFTNSocEk0eHwFjRi8f/EABkBAQADAQEAAAAAAAAAAAAAAAABAgQFA//EACYRAQACAgEDAwQDAAAAAAAAAAABAgMRBBIhMQUTIhVBcYEjYZH/2gAMAwEAAhEDEQA/APcdLS1yxoO6Wubhz8aBJl40cZleeJYlBJcuAB++gPxruvO3/iZDD1aFJ8S+lZLNHiywlpJpCBYfYB+Umxxz2Pnjb9J6pidXwIs7Al9SCSwDRBBBIIIPYgggj3Gm0zWY8wm6WlpaILS1yxpXoO6Wgtl4y5KYzTxjIcFliLjcwHcgd9FDAnjQd0tLXL0HdLSvXL0HdLXNwutdBvQLS0tLQLS1y9LcLrQd0tLS0C0tLS0C0tLS0C0tLS0HD2159/Ej7ZTdHzIOjdNlkhzZYfWeaOESMgJIRVB43Eqx57BfnXoG6/GvFv4jQyJ/EPKYmSpsCArRFbQzqwAPB/8APzoK5oG6gFn6pPPnSOob/qMlp0BIs7LNAc+ABoJ6H0wrtOBj1fNRLx81WpGNa/hRrape+Qm7Px7/ANhqT/zoK5Oi4MbK8MJx5EJ2SQMUZR7AjXp38MeoLJ0dukOoWbpxChuPxo2srIfkncD8gnzrBa1P8MYN/WurZisCscMOMV287rZzZ/Rl4+dEzMy9HJoXrE/br7dp0DJHTMBIpOotGJGed9sUCsaXcfJJul+Oasa2pPg68L+08By/t31jJkDsYslY1Vx9NBFquO93xfsdELSL7afauRSY+odMI3Ec4LVx4/zPGix/bX7VpzJl9KYe33N1s/r6h1TwsB9CoUVBVlaH7aJ4Ht/fQVudnfaButjrEmNgz5C5InMkd+otKVUKG7Ktk0D9XPudetfw76j1Hqv2eXL6k8sivM33WaZAkk0NCmZRQBvd2HYD315vfk+Nbr+FeQ7dH6lA77osTqLxwgm9qmOOQi/hnb9O3jUaWm0zGparrPU8Xo3TJ+oZ8np48CguasmyAAB5JJAA8kga88b+JHWZJ5BjdEwY4wfpWfMYOOAeQqEeR2J1P/jJkheg4GNJFvhnzl9QbqFKrMAf3A7+2vPsKOJY/wDpnobtzSKt/TZOxT7/ANfPmtSq1Y+3P2nZt1dMVSOU9NzR+GsWPmtGi/iD1yIv63TMPJUKT+HKY2JANAAgg+PI1nweBpaBnR/t51bF6xLOwzMuX7tvz4MuVo0WUsNixJyAe6qBW6+STzr3CFiyKxUqWAJU9x8HXi/RYsc/bT7PPkIhU5Eind2JELst+9MoI+dezvKkKFpWVABZLEAV76iIWtaJEOg5eXj4WNJk5k0cEEY3PLKwVVHuSe2sx9pPt503pIbHwivUOpcgY0MgAU//ALb+Ufsfga8/6pn9S67ket1nI9RVa4sWNdsMfNg0fzHtyfbgDUqnfxG+0Z+0GVFL9n8fLyIcfHlEU1+iFmJXbKm4hjVGiB5+dXH8Hc3MOd1PD6nNmeuYMeX08mZn3yXJ6rJZIqyl7fjVFQB7aY88+GyZ2EQMvEPqxMTW4jkqT7MAQf199RpbqnWnumlqB0fquN1jpmN1DBkEkGRGrqexFgGiPfnU0HUqnaWsn9oft50/pMhxsSNuo5gvdHAwCx1/rc8LzxxZ+NZHJ+2n2mz5C0bYfTYiOIoozM9/LtQ/oug9Zv41HzeoYnT8c5HUMmHFgBAMk0gRQSaAs68dPUutSMWl671Ence8igd/ZVHGqzqsfVOpLG8nWMueSFX9CPLCSRKTwTQUc12J7aJjy98Rw1EUQfI07XnX8IesdR6lgmPKykmxoMeKJUYBXjkUbXUAc7RSiz3NnXodnQmNPEusYPV8IHM/+R9baMsrepPnMEUsSSxX+QIAT2HtrLRY+SftJN94zMvJBg2pJlu0hIBv+bspO4gHtfzr0T0DkYKJF6kOTIRFO2JIsm1SCQWLcAENZqzyO+s99pOjf4XFi5Z9aTFghGPOd5Jjoghr4JXmvg+O9EORwqH9UnfIRW4m6HsPb/nRdVy9Y6atr97i3XyB3v2rvqD1T7SDHxy+Fjs5o/XkAxr2J4B5Pb4HzqOqF4x3nxC06hmriKqqjyzyfkjQWfAs+yixZ+fnQukdH6n0lMnNm6vnxzzEyNFiZEsIZhQa+y+K57Dabuhq1+zPSmxTFnZiS5nUZ0DsfSKNHFtYhNpND6gODVnafGtBjrJ6ZDiTGkaI/iPsV0om7XkH+Xmzd+NSooR0jqWSEii+1HW2jWQqVfMk3H8xU+4a1B5rtXnVBiYRh6nnhpJckJlvU+QS7g0LJJ+b8+NbP05pMaJsHJGZkLIu2diN3AIPFClLBbNmxesp0lCsMu9amWaRZhzw+4lu/wAnQT0BUCzuYCi1d/213XaJ8aqOqdexcBXWP/qJ0G4xxuKUf/pv5R/7WidSscicQqoCNJLIwSKJOWlbwo/9ock0NO6N0rJRgD1XqCTSSszfdOousUlklVpTQYGwQLFUb5rReg9KzZYHzMuZIcluDJGaEKhr2ix2PF1RYdyOBq26lA0WZiTt0/1DkMb9J2UQkAHuOO6k7jQuhohkOqYXUIpemy5HVc/KhdmaOGfKklVQIid31muC1XXfjU445nQLOCgDXQr6h4BI7ftqNNFkp1tDlMgi+7f9MnqmQD6yGF0ORSA/+dWIoADgftWmh3S0DMzcbCQtlTLH+p5v9POhdOXO+0HpyYMEkHS2/wA3LI/Er4S7Fjse9dh50CbAPWJVZJZoo8eQpE8QNyzlSNqkcjaDyR5NXYI0Wf7MvkRyev8AaLOEJ+thLlyFTuAW2LcgkhrUHml79hdS4cWLM+LjosGOz7GUIrMvAG0E+DQN/vRPIlwjEbD2xxtKcUqIllm2mRwOSeKs7u/9R20Hm/RAIXeCfHf1cV3RnJG55t2wD9aBFD+X2GtLDKsjFVYHaAfpHFG6P+2oH2kxsvB6xkZWW8a400ipNkRVQduFbbf0kigSPPNck6m4jRtEDCwMfiifHHHxoD6FlsExZ2bxE39jouo+coljjxyA33iURbdpYle70B3+kMf20A/sz9n8zAg9SHMyIBCY97YvUJFK9iQyiuwPbsb57asMnpeWMecSdY6tDJPKsTO/Up13yNXG3cQ3BHsOeOxq4SaRpQSjyiKmm9EemLIpeDRBCkMy8nuNAeOA5WN93U7WdlhaGLaBt+r6yV4HPyW4I7HQYLokEeE+XHGpZlyZlV7PFMy7ifgCyTz/AF1o4HZmYkuyGmV3Wu47V38Xz76qs2Yx/aHLhAkxnn2ylFjNxufzgA+Oxs3VnuK1cqAoCgngVZ7/AL6DtUKHA0uSRXJ7DS0LJ9aRVx8avvE59OPgnbf8x+ALJ/b30FD0z7OJNkZPUTNlQLJLK8UkMrA00jBAEU7yT3FDaSCL1o06b1YIscf2h6+zRqBIW6pKDuI3eDXYjtxqZDizYEeN0yNfXx8V0ZJigJCR8lSQa4oij3IuxdaO2VhxV/ic2O0rjer/AHkxB0PZgvND4s6CTZxunjJzpBnSZkQQBB6cZG0kLHz+U82b/wC2qzPSbrC52JjxbsmTBeJvRqSOHafwhusncTuFcVXI7Xb4uDH094mheSMSzK0i7lbdVgCiLo347AXqP05KWUYwmj9TIImdAGYOHJIP+kba7cC+5OmtpidTuFHhSQT4kM0CpslQODQ7nnn50BcfGyeu4+LLCzwRN94ncRl0jCgsAx/lBK9j3A+dWM/SsmPMmGPlQQGUzTmKTHLgKDy4KmrN3tJF3YrkCd0PCOLjzy9PkyGnmQSTpOFcM/5boECwF/LYFEc6zUwzF9y7fJ9TpfjxSkfKfKyxc1HifIVJ4cQMXaSRNu+wSWN2SCSKrm/i9RcLATFmdo80zYc6t6uLM/qKzbQaUtz2FkDvzqO6xDEy8mGY4xmkWVpSA5mDCgGWjwCfpHjjU/MyZIkiSPcryWnrulmPcNqsqjxfNeAOdaXCRs+JVxIoszJGQVczbFBWVyoJCwhSCNtihTWAbBu9UnVsfFlgyc90THETSqMjCmKM/CbFpf8AMYliOR3448lw9+BkHf8AeZMmD8MLl7Q7Rg/UzyW1g0COAeQDe6wGXIk6llF1Z1wUcuistetIe8leBXAHvZPfil8kUjbVxeLfk5IpH7Ua9EyDixP1HLyciUC5F9Zyo49lq++p/wBmelYOR1WY+nUODZCiPeGmqwFHYlb3UbJJHto2e00xXDxEd5nG5mVbMaf6ueCb7A/2B1o+j4SYKQwphrjIy/5hl3OJboqR2s1ZI7+/GvHD1W+Uuj6lbDg/gxR3+8nZZaLFzcbNxYxjMmxWxW2yMGNINtcOb8djZ0MLFDjNJ97DxykLktLc7NtvdEFANCu5+D7cSsjAbLli9aHJIGUZULZNCHaKU8UaI/l78nQMzIhSTILIAq/R6UpBXcX/ADFQO/nvyK+daXFVf2nxEfpcrvjmLFxHaUPGFWQHaSpD7twLsVBBFkEao8LpOUuIiZXU8x3IBYJNQv2BAs6tOq5S56xYa4whGTImTkKG77frYla4twB3vjTcrKhxgnqG3c0iL+Zj8DWXPedxFXd9L4uKcds2eO39qNvs7BP1PEx8dQDK34ju25lQEWxJs9yAPkjWzEOCixS4jiN0HqqVdnAHp7RRD7WI3A82Pq99QOgdJEsz582T+KdrenELZK5pCe455NHuQK8XeGGdnjkkV8fIhEib8cxtGv8ApJrwBYHceffXvjrMV7uZzMtMmWZpGqj4sQDhxAmxUW1iYSB+e99yQa5NeffUVyOnI6+sISqP+AJtwdifpbcRuDbV8GrJ71epGKmFA8cuOED5y7hsktCBzu3+RzVgck6i9UlOJ08nDaWbKkLTR7ztbaKLWSCQK4rvz86uyofUMPDzEYZ2PAzvHuZ2jB+kArIQ4B5Iv6h2+ODrP9KaaOKTFyWDvjSmEkd+KK2fJ2sCfk61GPmfepWkxungNKTkfhzLtkQptVpaNMGApQPAHOqH7Q4z7cvqMGRkQZISJ5QqoF9MWCQn1e98G6Xnvp4TEdU6hzOzYMGH1clwovaq9y7eyjydP+yuSmW79VmxpJWdpMeDGSrjQcMW5/Mx4rnhRqBk9NxocaXMn9SeZYzIXZy5sc/T7X7CtaHpHTICuBjFmP3XFRiBAAHeyWLNd9z+X3J5PYedMnXM6a+Vw540V6p7z3/Q8K4i4EknpiTHZd0mJjQbgjsTcgbvfc3d6bhdWwciDMz5H9aKCZQq2ryFkU9q7HvXbsSNWONJDNLPhQqAMWQincgO7MbNge99v/4wPNHIII8eN9km4oXKsG3C2JFigpHz299ejGyvXMd16/0t3f1CIp1ZzMzAkFasHhSA1bRx441K5Jo99S+tYT5WFCpT0ZRMcmGT0fxIzvIIKBiAKNFuQd1kDVBEnUcqSeFs8JHFI8RkhgCFirEEgkn2/wDOq2vFY3L34/HyZ79NPIvVOrY/TYSZCZJSu5Yk/MR7n/SPk6m9Lws1JlzId0ma8KGQxn6oI3DECNRZs0Luga73Q1Q9V6XBhQO6q8r5LCMl2LO7Odo57+fY62cuPjnq/wBZnllVFd4nRmiUABaBAFte2t1D9xxFL9fdflcaePMVtPc8zMI4sXBx/vm1BkenHP6b1utbAIAJIN+CVI0WPHyc+NZJs3qePKg2Osaqqk97AUV5rj20KAY3+GZeNjsuPIJHZ4hjb22LyV2ox3HxYPPPHjRmkwMNjjx5xgVKHpMaC8DhQew/5vV2UVun40noCIRBFZTHHv3BkTkHj6uGI4sgdyL03qkuMsE6u8wyNwZ4IpuST9ILDkBTV1X7Xo2RHJjdJkbp4YTsCA5XcUu7Yg1uo+OL1F6emTHPJE7l82YxySySxFlX6R6igjtwaAPHf50E1MfHhiHToJmVkkDPGkv1AXZs15vlf241zFxceGSQ4KOqq7BkDbUvsAQf5RZI9r/TTmxZnzZTHtgjKkGSNhuYFa/UNfN/HzwPIAlxi2XjzE45JgEcx9R67UQeWNA+3I50DU9WSSHGkEMJkj9SSKM7WJ78cA/y/Hc3wK1G6iYUj6lPkM8LEblnnYFQNhsR7SDwLBI550/HeKVFg6anpTQqfV3BiFINEA0bPLC+/wDbUjqeIskcskmO+Tvi9L7sGCqbHJH9TZ76H5YyDGlzRHN1KWWZCAYceWiI1AFbqA3Hi6NgHt2vRcjOAeSCC2kQD1HCF1hvgWByT8Dn9NH/APjq4mHtkyesTiwogE43Dkc3tVq58nvXizq36VhydLEsUSswxHAHpx+ij76J3UxLMDzddjQvWf2ZtO7S7H1OmLDFOPXU/eZBwMSLHTHXZkPOyHIyopYA7z1QCk9kbcQQoo8H2Op/TJmGB6sBiEJnYRry7MoPKA3ZbeHHvo5xGXNJiSaGSZd8kqsCEIH5Dfcc8V7e2osozJZI4JIjBNF+fKR9kccfFsOfqax24rufnRpyLTNp3JzQ5Ry81iY4oDJU0tuCy7DyBfsQK4Fi+TxrNdSGTkdTmjws4xNEAJ8lGJaQsAwKre0AAgA0b57edLJA+NjY2JlpEsM8gDiLd+Y/yrRBFUBdePHOqfP6ewy0yulMcm90TQsx9WZF/wBNgAbDwATyGsHgA0ydXTPT5e/EnF70e9HxQDCcaGecO82QUt5ZDbPX/vYaldCxSDNkQtLPkSYyEMPrJ3tQcA/Sqi+wvgWeeNByIuo5AliGDl4iKoYs8QZ5bYAKqgmrvknsOa9tJH05MWHEJDR5CJa25KIQthXYdkBJrjn9deWGkx3t5b/VOTjvrHgn4x/gkcUWNkwxvD+M+8jIUbigP1bSTyQQtkivHaxo8eQiZDo0sYEUahkVN4APgEd+x/StNxY2KidziiSZ6EkCmmjPIr5NA328c6I+9SjwNHFjepUu4j8RdtXf6/11ocgGKBMqYTSNBkiEAxL6H+Q4BpkseQQf7cHRkv1C8kqExoG9OSjJGSOQ3kWK7/OmZLy40Y9DGWFAm4u1FYj2IofmPPvzoGNDhqYpMOBJWkiAmmcuJWQcAFqNmwbBN/roA9SyokxUzp8pI8aEptlDlEaQNXIF2DzQN1+3FF1PPijkrqTmUPGVbHepPW+lT/LTHyDxRofOtHlvnY+PjjGwk9FFUP6f4jrXDKENXx2N/rrK5US9K6xmnIaRocmUFJ5CW9NtoJjYntxRHcckXfGqXtNY3D34uKuXLFLW1E/dFjxcp+jx4+0hkddqMQLRWBCk8+AAeDq76B1SSbq0nrLBjMGXfjJGHkkLXTKw7qDfixTcc8RZcmKKIyyMQlA3Rv4/f41XxdPzMrqEuRnwzQQywtGCNtxRryzkEG3BZeO1XyTwPDBa0zPbs7Hq2LDTHXvu0do/DXdKmkX1REBLIiFI2lHp7mWzQHdubJI7k3wK06BFSAhMoTu8TblmBbe7OB9Qr8oPAHjn9dcwoGyZP8RUfUEZFAILsbrdu7KT7AUOdc6c2VBh5IJXHhhRY4RJGWl4/mkANc3wo7e/JA1OAjyxzdQhm3L68kXqiFSfT3hOCrLa7rNjcKUE/wBaWbLxsXqudjyywwHeJEjZwKBUAqD5Kkc/qNaOUx0YM9ITPkRyPGRusDcGqyoAbkGuO3bvoORhRSxZiPHHkoWLEs3PPBWiDtJ5b2N9vOqZKReNS08Tk242TrrG2eUS5mTjZ2NMY4IJdsben/mFuC6nwKsA9jer+Gb0c2Yx40ohmk2RDK3qDTEOObvk7x45JBNaLkjIjxZWTIVmhPA9RwzWo44H0sT+VaI7DjxD6XC87NGvrwITskknP5lJ5AYktv4As80oqvM0rFa6hTkZ7Z8k5LJOGq5vSmTFaAJOu8xYp9EhCxAawQwH0k3dmtO/xjCxmMM6zxBKEamIsNoAoqQOR30XNhkOE+Cu5Q1tFUnp/d1W9pfa1lbHNXd8jUDqAyYpwIYsrKUruLiwASSdooHgXx/6dWeK8x2nbfC6MIVEYhkVwzcrzZJ5IPF17d9Sd6mdRas6NtNmqsWAR51FMzSZP0ylDt3AhleMkqO4H1ccEX76MmQHklgj3O2NXqDaaJI3UpJq+3njQNkJSCX7oQGFDfI276R8/wBaB1zCVo1SFC8u0KfUagbYn4oAD/tpM08uLviCwyyRbvTI+ocigf8AcH50oY3jlTKmAiaRESVLum7VXb2/poImHhIxhaDNyvTKl2WSrm8bi3f9P7edWaxn1NzhQIxQAj7E1yD31Fbfh48bQYnqgkeqqO1qB2IsWa9tFx0Zz94nVwzEFYWKkQmqIsee+ghyYsv3iFllKQesxkDxHexYEDaR5F1Z4ABoedRzDhHLy4cyONxORNkEyfQpXsx7VxtFea5782x2GhvHqA023jdY8/149uNNghhiMiLGqu9SS/SSrE3zdc9j/wBhegj5TKnTZJ8vqAEDSCQShBRRj9KfN2B35/20eaJ58cw480kW8BvWRRub+3NAc1qIiwPky5OW0FRTOsk8sncA8LR4AHB88ix76ON33yaRMlBBJAsn572eAwHajR5vxoCyrJ6UpxmQSil9Z/qBrvx7jn9/6a7LDBkSokxUyGJgADT01AkEHjx20MxNPImRBO4hK36QUbXHc9/fnvouUjvGyxsYmKEeqoBKD9D/AG0FdkQ/c8JGxz6EdFnqZg2/gJy3JA/08Wa8aHG27A6j6Ukcyb/riyJSEQEW1t3F370KFasT/wBUm1ojKgAcBtpViACByeOTfPteuTYobHyPShikMy26MoO9r+TRoXx20EZ1wsnJkg+8yIqIgdEcKlHkC6vmx55vj30QwPDIfRkeNGX0kiIoA3e/z4FcjxWnmASY6plRtIsZ3KrEFgOeTXF1fA7DRI33SZSyrWPQO5z9JWvnivgfv30Hdj7phPDK21Qu6SiJq5vaOBz8D/sMwzJlROcopDuIZGVRuJqgDXbx57a5BBj45fKj3KsgraX3AC7tQPB4I9vjTp0hYiM48LDHdXX1lIAHNspqr7+dAKRXycBZWQYkqyboTIeFJPBYe59vBOqjIxFlyJsTbJOxjk+9Y8BBXexFMWe6NKAF/wBtX2O49aWWLKSQS2yogHFUCbHfx/trsUiyyEhZUS2oGMrbCrJ/Y1R8j40GWHS+lYjrNgw4itGXWOeaQyEBbBYqWqyexomr99XEAXdjT5CKtqbVW2vIQaX6B3BBsg9uNTMuGOQJPJDGSjfhANasD5ah3r3+OdA+7Li5cMyLAuOImiADDeXJBP1+3Bvnx+2mkzMz5FjbL/CGRsKuzHhNg2saVCO9hTz7tqQqSO0gLuqsBtpQpWjRBPkf++2g40KTCGZC0AjtEiSttAkGuOVPfjvxoxkf0ZHj3OyrtC7q3nwfg6IQs+NHgGWcSWZ42FIhZXN8E7KsVfb278ajSmWNMiFiIJv/ALIl29uQCPzckg9+ALJ0cTYnT40hlhlVijF1RWkUk99xHBY8e+prRjdFOkIEohYA8UooUCf7ce+ggIIsd4494yIMqf0xGzbwjEF2beb4FEgDt2GovS0y8iSafMg2RQqnpERbFcJvP0pdi9wPPeh31c4ienCqFXG9jIPUctRJurPbn+UUAONRZPWfFiCvK8ylmEksHKuO30Cu/NE/86CLgNDOsePvKsrbp5PqNSMxpKcn+Yjg9iP21Mx4J2iAbHx5wtopUkbADQU3dkVyb7+NNhkTHeOOTb68jmVt6EhHPDUwAHA3c3255B0GcZk72+QImXgqmOz1zff9/GgsU9KYM7vfCv8AUgUoP19rF/8AjUGYyY2U5yJUWHKb04vT42jbZY3Y5IA9udSJZ2jud7fHR/To8tvZworxtHOgy4Ix8eNmnmkWLIEzFj9TtwAP07aAeXJnDqMceMDJivHZLSlUSPy24C9/PHPm/HNjirGsCDGZ0jHIti24dubsn9f76WVCJkMTuyllIBQ+OLsHj47dr0CaOaBWggKqrRBIiDRU+b458cfroCSSZKTR+miNDI9uaax2Hvx5N9uAK5vTkCY0LVHIoO5iSbIIB5vxogiKLAkhDMhsFbUXR5q+1E8aFnMvoukkYkEh9EIT9JsXzoI3Tyub0zBmkMrOEjkZg2222efeu1e5+NTY5S7zB0kVUagX7HgcL7jn+t6TR7QsMaRCNaAUrwFHgD9BpSxo5dWiQif/ADCRd0OOO2gjfd4WikbL2xiWfdGTVi+FIscE+f1OpbtttAm0FaUiqbxVfHf99RYoMeZfujQq8eIVC+pyR9Pg/of76PEqvJ6u5z6tbQeyihf9a0ESaZsh2woZ3jZpChmjCkrQsihyOPPudHkl9OCVwA/oxkncW37dvF+5JU6Zk44Eksm6SMS7B+C+wirJPA7/AN9Gkx0li2uodXQJIX/M688Ej9/6nQcjmjyIo5IyrRsgci9uxWX29qvTccMZpJfUjaCVEGNsNAjk8e/cc+aH7tzMKbJHpLOseMy7HiVAAVPcf0scdrB8aM2OFxGx+AAu1SgraOQK9iBxegA8YxX9aOYHe4SZ53NUo52qON3Fn9TruTkwTTTYR2yn0d0kbr+HR7bj4B/76e+EsiRRySOyJHs5Ns48hie90PnTOoSvJjzQY6oZQyoPV/It+ePau3GgCepxRZCD1IVRqMa7bMq0PrVrqvgA9q0dUjZXWRbh3b2MjbrB5sg9h8fGuQY8Z/AmiiZoYkUOEr6T2oeOb7aecSOWSGWUuGjfcFRyFPsCPNVx7WffQNIl+8RRY0kUKxMfWj9LduTmhYoKTwRohm2mD01knSeSi/fYKY2fjx+40VIkSiBb7QpkI+o17nzpsyzNjusMoWYrSyMt0fehWghwvkzo0E0sUE0kTbWgYnaN1Bls+L5vz7aOyytPiUN8YLFmXt+Xgn5765j4KwzxymRpXjgEKu/5u9sePJ4v9NdRN0hnjLK7EKwLWtAkce3voI0wfp2NI+NGHHrBrlkJIvhjRr9KB+fgz54wQw23ZFEVbH4vz86bjY6w4kWPI7ThBW+Y7mPz+uhLgqsySnZ+ENsSiMVEo/0+xrgn4GgewNMEKorAGOS73ML4q+ew7d+dFVRySR6gP1MD+avHPb9PGgT40rx5AjynjlkP4cmxSYeKpQR/f30yRYMOMRQ40ZM8t0QAC9Ftx47/AE+2g5hZEs+VlKFfZFLsXcpCklQ3fzXaxo5KnIrfukCbzH7c0G9/caZ6bQ5EZT6ldpCzMxsWRwB2r9f+dOYoMkQkOS0bMCGIH5h/vyOdAL7mrHfIXkZ5Q5jaS0jN2QoHHH++iQmVIlWdscsLrzxZqy3JNd/nSjMkssp3j0haL9P1BuQT7Ht50HP6l90n9Joi/wBIO7fX/Gg//9k="/>
          <p:cNvSpPr>
            <a:spLocks noChangeAspect="1" noChangeArrowheads="1"/>
          </p:cNvSpPr>
          <p:nvPr/>
        </p:nvSpPr>
        <p:spPr bwMode="auto">
          <a:xfrm>
            <a:off x="63500" y="-361950"/>
            <a:ext cx="16002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8" descr="data:image/jpeg;base64,/9j/4AAQSkZJRgABAQAAAQABAAD/2wBDAAkGBwgHBgkIBwgKCgkLDRYPDQwMDRsUFRAWIB0iIiAdHx8kKDQsJCYxJx8fLT0tMTU3Ojo6Iys/RD84QzQ5Ojf/2wBDAQoKCg0MDRoPDxo3JR8lNzc3Nzc3Nzc3Nzc3Nzc3Nzc3Nzc3Nzc3Nzc3Nzc3Nzc3Nzc3Nzc3Nzc3Nzc3Nzc3Nzf/wAARCABuAOwDASIAAhEBAxEB/8QAGwAAAQUBAQAAAAAAAAAAAAAAAwACBAUGAQf/xAA5EAACAgEDAwMBBgQFBAMBAAABAgMRBAASIQUxQRNRYSIGFCMycYEHQpGxFTNSocEk0eHwFjRi8f/EABkBAQADAQEAAAAAAAAAAAAAAAABAgQFA//EACYRAQACAgEDAwQDAAAAAAAAAAABAgMRBBIhMQUTIhVBcYEjYZH/2gAMAwEAAhEDEQA/APcdLS1yxoO6Wubhz8aBJl40cZleeJYlBJcuAB++gPxruvO3/iZDD1aFJ8S+lZLNHiywlpJpCBYfYB+Umxxz2Pnjb9J6pidXwIs7Al9SCSwDRBBBIIIPYgggj3Gm0zWY8wm6WlpaILS1yxpXoO6Wgtl4y5KYzTxjIcFliLjcwHcgd9FDAnjQd0tLXL0HdLSvXL0HdLXNwutdBvQLS0tLQLS1y9LcLrQd0tLS0C0tLS0C0tLS0C0tLS0HD2159/Ej7ZTdHzIOjdNlkhzZYfWeaOESMgJIRVB43Eqx57BfnXoG6/GvFv4jQyJ/EPKYmSpsCArRFbQzqwAPB/8APzoK5oG6gFn6pPPnSOob/qMlp0BIs7LNAc+ABoJ6H0wrtOBj1fNRLx81WpGNa/hRrape+Qm7Px7/ANhqT/zoK5Oi4MbK8MJx5EJ2SQMUZR7AjXp38MeoLJ0dukOoWbpxChuPxo2srIfkncD8gnzrBa1P8MYN/WurZisCscMOMV287rZzZ/Rl4+dEzMy9HJoXrE/br7dp0DJHTMBIpOotGJGed9sUCsaXcfJJul+Oasa2pPg68L+08By/t31jJkDsYslY1Vx9NBFquO93xfsdELSL7afauRSY+odMI3Ec4LVx4/zPGix/bX7VpzJl9KYe33N1s/r6h1TwsB9CoUVBVlaH7aJ4Ht/fQVudnfaButjrEmNgz5C5InMkd+otKVUKG7Ktk0D9XPudetfw76j1Hqv2eXL6k8sivM33WaZAkk0NCmZRQBvd2HYD315vfk+Nbr+FeQ7dH6lA77osTqLxwgm9qmOOQi/hnb9O3jUaWm0zGparrPU8Xo3TJ+oZ8np48CguasmyAAB5JJAA8kga88b+JHWZJ5BjdEwY4wfpWfMYOOAeQqEeR2J1P/jJkheg4GNJFvhnzl9QbqFKrMAf3A7+2vPsKOJY/wDpnobtzSKt/TZOxT7/ANfPmtSq1Y+3P2nZt1dMVSOU9NzR+GsWPmtGi/iD1yIv63TMPJUKT+HKY2JANAAgg+PI1nweBpaBnR/t51bF6xLOwzMuX7tvz4MuVo0WUsNixJyAe6qBW6+STzr3CFiyKxUqWAJU9x8HXi/RYsc/bT7PPkIhU5Eind2JELst+9MoI+dezvKkKFpWVABZLEAV76iIWtaJEOg5eXj4WNJk5k0cEEY3PLKwVVHuSe2sx9pPt503pIbHwivUOpcgY0MgAU//ALb+Ufsfga8/6pn9S67ket1nI9RVa4sWNdsMfNg0fzHtyfbgDUqnfxG+0Z+0GVFL9n8fLyIcfHlEU1+iFmJXbKm4hjVGiB5+dXH8Hc3MOd1PD6nNmeuYMeX08mZn3yXJ6rJZIqyl7fjVFQB7aY88+GyZ2EQMvEPqxMTW4jkqT7MAQf199RpbqnWnumlqB0fquN1jpmN1DBkEkGRGrqexFgGiPfnU0HUqnaWsn9oft50/pMhxsSNuo5gvdHAwCx1/rc8LzxxZ+NZHJ+2n2mz5C0bYfTYiOIoozM9/LtQ/oug9Zv41HzeoYnT8c5HUMmHFgBAMk0gRQSaAs68dPUutSMWl671Ence8igd/ZVHGqzqsfVOpLG8nWMueSFX9CPLCSRKTwTQUc12J7aJjy98Rw1EUQfI07XnX8IesdR6lgmPKykmxoMeKJUYBXjkUbXUAc7RSiz3NnXodnQmNPEusYPV8IHM/+R9baMsrepPnMEUsSSxX+QIAT2HtrLRY+SftJN94zMvJBg2pJlu0hIBv+bspO4gHtfzr0T0DkYKJF6kOTIRFO2JIsm1SCQWLcAENZqzyO+s99pOjf4XFi5Z9aTFghGPOd5Jjoghr4JXmvg+O9EORwqH9UnfIRW4m6HsPb/nRdVy9Y6atr97i3XyB3v2rvqD1T7SDHxy+Fjs5o/XkAxr2J4B5Pb4HzqOqF4x3nxC06hmriKqqjyzyfkjQWfAs+yixZ+fnQukdH6n0lMnNm6vnxzzEyNFiZEsIZhQa+y+K57Dabuhq1+zPSmxTFnZiS5nUZ0DsfSKNHFtYhNpND6gODVnafGtBjrJ6ZDiTGkaI/iPsV0om7XkH+Xmzd+NSooR0jqWSEii+1HW2jWQqVfMk3H8xU+4a1B5rtXnVBiYRh6nnhpJckJlvU+QS7g0LJJ+b8+NbP05pMaJsHJGZkLIu2diN3AIPFClLBbNmxesp0lCsMu9amWaRZhzw+4lu/wAnQT0BUCzuYCi1d/213XaJ8aqOqdexcBXWP/qJ0G4xxuKUf/pv5R/7WidSscicQqoCNJLIwSKJOWlbwo/9ock0NO6N0rJRgD1XqCTSSszfdOousUlklVpTQYGwQLFUb5rReg9KzZYHzMuZIcluDJGaEKhr2ix2PF1RYdyOBq26lA0WZiTt0/1DkMb9J2UQkAHuOO6k7jQuhohkOqYXUIpemy5HVc/KhdmaOGfKklVQIid31muC1XXfjU445nQLOCgDXQr6h4BI7ftqNNFkp1tDlMgi+7f9MnqmQD6yGF0ORSA/+dWIoADgftWmh3S0DMzcbCQtlTLH+p5v9POhdOXO+0HpyYMEkHS2/wA3LI/Er4S7Fjse9dh50CbAPWJVZJZoo8eQpE8QNyzlSNqkcjaDyR5NXYI0Wf7MvkRyev8AaLOEJ+thLlyFTuAW2LcgkhrUHml79hdS4cWLM+LjosGOz7GUIrMvAG0E+DQN/vRPIlwjEbD2xxtKcUqIllm2mRwOSeKs7u/9R20Hm/RAIXeCfHf1cV3RnJG55t2wD9aBFD+X2GtLDKsjFVYHaAfpHFG6P+2oH2kxsvB6xkZWW8a400ipNkRVQduFbbf0kigSPPNck6m4jRtEDCwMfiifHHHxoD6FlsExZ2bxE39jouo+coljjxyA33iURbdpYle70B3+kMf20A/sz9n8zAg9SHMyIBCY97YvUJFK9iQyiuwPbsb57asMnpeWMecSdY6tDJPKsTO/Up13yNXG3cQ3BHsOeOxq4SaRpQSjyiKmm9EemLIpeDRBCkMy8nuNAeOA5WN93U7WdlhaGLaBt+r6yV4HPyW4I7HQYLokEeE+XHGpZlyZlV7PFMy7ifgCyTz/AF1o4HZmYkuyGmV3Wu47V38Xz76qs2Yx/aHLhAkxnn2ylFjNxufzgA+Oxs3VnuK1cqAoCgngVZ7/AL6DtUKHA0uSRXJ7DS0LJ9aRVx8avvE59OPgnbf8x+ALJ/b30FD0z7OJNkZPUTNlQLJLK8UkMrA00jBAEU7yT3FDaSCL1o06b1YIscf2h6+zRqBIW6pKDuI3eDXYjtxqZDizYEeN0yNfXx8V0ZJigJCR8lSQa4oij3IuxdaO2VhxV/ic2O0rjer/AHkxB0PZgvND4s6CTZxunjJzpBnSZkQQBB6cZG0kLHz+U82b/wC2qzPSbrC52JjxbsmTBeJvRqSOHafwhusncTuFcVXI7Xb4uDH094mheSMSzK0i7lbdVgCiLo347AXqP05KWUYwmj9TIImdAGYOHJIP+kba7cC+5OmtpidTuFHhSQT4kM0CpslQODQ7nnn50BcfGyeu4+LLCzwRN94ncRl0jCgsAx/lBK9j3A+dWM/SsmPMmGPlQQGUzTmKTHLgKDy4KmrN3tJF3YrkCd0PCOLjzy9PkyGnmQSTpOFcM/5boECwF/LYFEc6zUwzF9y7fJ9TpfjxSkfKfKyxc1HifIVJ4cQMXaSRNu+wSWN2SCSKrm/i9RcLATFmdo80zYc6t6uLM/qKzbQaUtz2FkDvzqO6xDEy8mGY4xmkWVpSA5mDCgGWjwCfpHjjU/MyZIkiSPcryWnrulmPcNqsqjxfNeAOdaXCRs+JVxIoszJGQVczbFBWVyoJCwhSCNtihTWAbBu9UnVsfFlgyc90THETSqMjCmKM/CbFpf8AMYliOR3448lw9+BkHf8AeZMmD8MLl7Q7Rg/UzyW1g0COAeQDe6wGXIk6llF1Z1wUcuistetIe8leBXAHvZPfil8kUjbVxeLfk5IpH7Ua9EyDixP1HLyciUC5F9Zyo49lq++p/wBmelYOR1WY+nUODZCiPeGmqwFHYlb3UbJJHto2e00xXDxEd5nG5mVbMaf6ueCb7A/2B1o+j4SYKQwphrjIy/5hl3OJboqR2s1ZI7+/GvHD1W+Uuj6lbDg/gxR3+8nZZaLFzcbNxYxjMmxWxW2yMGNINtcOb8djZ0MLFDjNJ97DxykLktLc7NtvdEFANCu5+D7cSsjAbLli9aHJIGUZULZNCHaKU8UaI/l78nQMzIhSTILIAq/R6UpBXcX/ADFQO/nvyK+daXFVf2nxEfpcrvjmLFxHaUPGFWQHaSpD7twLsVBBFkEao8LpOUuIiZXU8x3IBYJNQv2BAs6tOq5S56xYa4whGTImTkKG77frYla4twB3vjTcrKhxgnqG3c0iL+Zj8DWXPedxFXd9L4uKcds2eO39qNvs7BP1PEx8dQDK34ju25lQEWxJs9yAPkjWzEOCixS4jiN0HqqVdnAHp7RRD7WI3A82Pq99QOgdJEsz582T+KdrenELZK5pCe455NHuQK8XeGGdnjkkV8fIhEib8cxtGv8ApJrwBYHceffXvjrMV7uZzMtMmWZpGqj4sQDhxAmxUW1iYSB+e99yQa5NeffUVyOnI6+sISqP+AJtwdifpbcRuDbV8GrJ71epGKmFA8cuOED5y7hsktCBzu3+RzVgck6i9UlOJ08nDaWbKkLTR7ztbaKLWSCQK4rvz86uyofUMPDzEYZ2PAzvHuZ2jB+kArIQ4B5Iv6h2+ODrP9KaaOKTFyWDvjSmEkd+KK2fJ2sCfk61GPmfepWkxungNKTkfhzLtkQptVpaNMGApQPAHOqH7Q4z7cvqMGRkQZISJ5QqoF9MWCQn1e98G6Xnvp4TEdU6hzOzYMGH1clwovaq9y7eyjydP+yuSmW79VmxpJWdpMeDGSrjQcMW5/Mx4rnhRqBk9NxocaXMn9SeZYzIXZy5sc/T7X7CtaHpHTICuBjFmP3XFRiBAAHeyWLNd9z+X3J5PYedMnXM6a+Vw540V6p7z3/Q8K4i4EknpiTHZd0mJjQbgjsTcgbvfc3d6bhdWwciDMz5H9aKCZQq2ryFkU9q7HvXbsSNWONJDNLPhQqAMWQincgO7MbNge99v/4wPNHIII8eN9km4oXKsG3C2JFigpHz299ejGyvXMd16/0t3f1CIp1ZzMzAkFasHhSA1bRx441K5Jo99S+tYT5WFCpT0ZRMcmGT0fxIzvIIKBiAKNFuQd1kDVBEnUcqSeFs8JHFI8RkhgCFirEEgkn2/wDOq2vFY3L34/HyZ79NPIvVOrY/TYSZCZJSu5Yk/MR7n/SPk6m9Lws1JlzId0ma8KGQxn6oI3DECNRZs0Luga73Q1Q9V6XBhQO6q8r5LCMl2LO7Odo57+fY62cuPjnq/wBZnllVFd4nRmiUABaBAFte2t1D9xxFL9fdflcaePMVtPc8zMI4sXBx/vm1BkenHP6b1utbAIAJIN+CVI0WPHyc+NZJs3qePKg2Osaqqk97AUV5rj20KAY3+GZeNjsuPIJHZ4hjb22LyV2ox3HxYPPPHjRmkwMNjjx5xgVKHpMaC8DhQew/5vV2UVun40noCIRBFZTHHv3BkTkHj6uGI4sgdyL03qkuMsE6u8wyNwZ4IpuST9ILDkBTV1X7Xo2RHJjdJkbp4YTsCA5XcUu7Yg1uo+OL1F6emTHPJE7l82YxySySxFlX6R6igjtwaAPHf50E1MfHhiHToJmVkkDPGkv1AXZs15vlf241zFxceGSQ4KOqq7BkDbUvsAQf5RZI9r/TTmxZnzZTHtgjKkGSNhuYFa/UNfN/HzwPIAlxi2XjzE45JgEcx9R67UQeWNA+3I50DU9WSSHGkEMJkj9SSKM7WJ78cA/y/Hc3wK1G6iYUj6lPkM8LEblnnYFQNhsR7SDwLBI550/HeKVFg6anpTQqfV3BiFINEA0bPLC+/wDbUjqeIskcskmO+Tvi9L7sGCqbHJH9TZ76H5YyDGlzRHN1KWWZCAYceWiI1AFbqA3Hi6NgHt2vRcjOAeSCC2kQD1HCF1hvgWByT8Dn9NH/APjq4mHtkyesTiwogE43Dkc3tVq58nvXizq36VhydLEsUSswxHAHpx+ij76J3UxLMDzddjQvWf2ZtO7S7H1OmLDFOPXU/eZBwMSLHTHXZkPOyHIyopYA7z1QCk9kbcQQoo8H2Op/TJmGB6sBiEJnYRry7MoPKA3ZbeHHvo5xGXNJiSaGSZd8kqsCEIH5Dfcc8V7e2osozJZI4JIjBNF+fKR9kccfFsOfqax24rufnRpyLTNp3JzQ5Ry81iY4oDJU0tuCy7DyBfsQK4Fi+TxrNdSGTkdTmjws4xNEAJ8lGJaQsAwKre0AAgA0b57edLJA+NjY2JlpEsM8gDiLd+Y/yrRBFUBdePHOqfP6ewy0yulMcm90TQsx9WZF/wBNgAbDwATyGsHgA0ydXTPT5e/EnF70e9HxQDCcaGecO82QUt5ZDbPX/vYaldCxSDNkQtLPkSYyEMPrJ3tQcA/Sqi+wvgWeeNByIuo5AliGDl4iKoYs8QZ5bYAKqgmrvknsOa9tJH05MWHEJDR5CJa25KIQthXYdkBJrjn9deWGkx3t5b/VOTjvrHgn4x/gkcUWNkwxvD+M+8jIUbigP1bSTyQQtkivHaxo8eQiZDo0sYEUahkVN4APgEd+x/StNxY2KidziiSZ6EkCmmjPIr5NA328c6I+9SjwNHFjepUu4j8RdtXf6/11ocgGKBMqYTSNBkiEAxL6H+Q4BpkseQQf7cHRkv1C8kqExoG9OSjJGSOQ3kWK7/OmZLy40Y9DGWFAm4u1FYj2IofmPPvzoGNDhqYpMOBJWkiAmmcuJWQcAFqNmwbBN/roA9SyokxUzp8pI8aEptlDlEaQNXIF2DzQN1+3FF1PPijkrqTmUPGVbHepPW+lT/LTHyDxRofOtHlvnY+PjjGwk9FFUP6f4jrXDKENXx2N/rrK5US9K6xmnIaRocmUFJ5CW9NtoJjYntxRHcckXfGqXtNY3D34uKuXLFLW1E/dFjxcp+jx4+0hkddqMQLRWBCk8+AAeDq76B1SSbq0nrLBjMGXfjJGHkkLXTKw7qDfixTcc8RZcmKKIyyMQlA3Rv4/f41XxdPzMrqEuRnwzQQywtGCNtxRryzkEG3BZeO1XyTwPDBa0zPbs7Hq2LDTHXvu0do/DXdKmkX1REBLIiFI2lHp7mWzQHdubJI7k3wK06BFSAhMoTu8TblmBbe7OB9Qr8oPAHjn9dcwoGyZP8RUfUEZFAILsbrdu7KT7AUOdc6c2VBh5IJXHhhRY4RJGWl4/mkANc3wo7e/JA1OAjyxzdQhm3L68kXqiFSfT3hOCrLa7rNjcKUE/wBaWbLxsXqudjyywwHeJEjZwKBUAqD5Kkc/qNaOUx0YM9ITPkRyPGRusDcGqyoAbkGuO3bvoORhRSxZiPHHkoWLEs3PPBWiDtJ5b2N9vOqZKReNS08Tk242TrrG2eUS5mTjZ2NMY4IJdsben/mFuC6nwKsA9jer+Gb0c2Yx40ohmk2RDK3qDTEOObvk7x45JBNaLkjIjxZWTIVmhPA9RwzWo44H0sT+VaI7DjxD6XC87NGvrwITskknP5lJ5AYktv4As80oqvM0rFa6hTkZ7Z8k5LJOGq5vSmTFaAJOu8xYp9EhCxAawQwH0k3dmtO/xjCxmMM6zxBKEamIsNoAoqQOR30XNhkOE+Cu5Q1tFUnp/d1W9pfa1lbHNXd8jUDqAyYpwIYsrKUruLiwASSdooHgXx/6dWeK8x2nbfC6MIVEYhkVwzcrzZJ5IPF17d9Sd6mdRas6NtNmqsWAR51FMzSZP0ylDt3AhleMkqO4H1ccEX76MmQHklgj3O2NXqDaaJI3UpJq+3njQNkJSCX7oQGFDfI276R8/wBaB1zCVo1SFC8u0KfUagbYn4oAD/tpM08uLviCwyyRbvTI+ocigf8AcH50oY3jlTKmAiaRESVLum7VXb2/poImHhIxhaDNyvTKl2WSrm8bi3f9P7edWaxn1NzhQIxQAj7E1yD31Fbfh48bQYnqgkeqqO1qB2IsWa9tFx0Zz94nVwzEFYWKkQmqIsee+ghyYsv3iFllKQesxkDxHexYEDaR5F1Z4ABoedRzDhHLy4cyONxORNkEyfQpXsx7VxtFea5782x2GhvHqA023jdY8/149uNNghhiMiLGqu9SS/SSrE3zdc9j/wBhegj5TKnTZJ8vqAEDSCQShBRRj9KfN2B35/20eaJ58cw480kW8BvWRRub+3NAc1qIiwPky5OW0FRTOsk8sncA8LR4AHB88ix76ON33yaRMlBBJAsn572eAwHajR5vxoCyrJ6UpxmQSil9Z/qBrvx7jn9/6a7LDBkSokxUyGJgADT01AkEHjx20MxNPImRBO4hK36QUbXHc9/fnvouUjvGyxsYmKEeqoBKD9D/AG0FdkQ/c8JGxz6EdFnqZg2/gJy3JA/08Wa8aHG27A6j6Ukcyb/riyJSEQEW1t3F370KFasT/wBUm1ojKgAcBtpViACByeOTfPteuTYobHyPShikMy26MoO9r+TRoXx20EZ1wsnJkg+8yIqIgdEcKlHkC6vmx55vj30QwPDIfRkeNGX0kiIoA3e/z4FcjxWnmASY6plRtIsZ3KrEFgOeTXF1fA7DRI33SZSyrWPQO5z9JWvnivgfv30Hdj7phPDK21Qu6SiJq5vaOBz8D/sMwzJlROcopDuIZGVRuJqgDXbx57a5BBj45fKj3KsgraX3AC7tQPB4I9vjTp0hYiM48LDHdXX1lIAHNspqr7+dAKRXycBZWQYkqyboTIeFJPBYe59vBOqjIxFlyJsTbJOxjk+9Y8BBXexFMWe6NKAF/wBtX2O49aWWLKSQS2yogHFUCbHfx/trsUiyyEhZUS2oGMrbCrJ/Y1R8j40GWHS+lYjrNgw4itGXWOeaQyEBbBYqWqyexomr99XEAXdjT5CKtqbVW2vIQaX6B3BBsg9uNTMuGOQJPJDGSjfhANasD5ah3r3+OdA+7Li5cMyLAuOImiADDeXJBP1+3Bvnx+2mkzMz5FjbL/CGRsKuzHhNg2saVCO9hTz7tqQqSO0gLuqsBtpQpWjRBPkf++2g40KTCGZC0AjtEiSttAkGuOVPfjvxoxkf0ZHj3OyrtC7q3nwfg6IQs+NHgGWcSWZ42FIhZXN8E7KsVfb278ajSmWNMiFiIJv/ALIl29uQCPzckg9+ALJ0cTYnT40hlhlVijF1RWkUk99xHBY8e+prRjdFOkIEohYA8UooUCf7ce+ggIIsd4494yIMqf0xGzbwjEF2beb4FEgDt2GovS0y8iSafMg2RQqnpERbFcJvP0pdi9wPPeh31c4ienCqFXG9jIPUctRJurPbn+UUAONRZPWfFiCvK8ylmEksHKuO30Cu/NE/86CLgNDOsePvKsrbp5PqNSMxpKcn+Yjg9iP21Mx4J2iAbHx5wtopUkbADQU3dkVyb7+NNhkTHeOOTb68jmVt6EhHPDUwAHA3c3255B0GcZk72+QImXgqmOz1zff9/GgsU9KYM7vfCv8AUgUoP19rF/8AjUGYyY2U5yJUWHKb04vT42jbZY3Y5IA9udSJZ2jud7fHR/To8tvZworxtHOgy4Ix8eNmnmkWLIEzFj9TtwAP07aAeXJnDqMceMDJivHZLSlUSPy24C9/PHPm/HNjirGsCDGZ0jHIti24dubsn9f76WVCJkMTuyllIBQ+OLsHj47dr0CaOaBWggKqrRBIiDRU+b458cfroCSSZKTR+miNDI9uaax2Hvx5N9uAK5vTkCY0LVHIoO5iSbIIB5vxogiKLAkhDMhsFbUXR5q+1E8aFnMvoukkYkEh9EIT9JsXzoI3Tyub0zBmkMrOEjkZg2222efeu1e5+NTY5S7zB0kVUagX7HgcL7jn+t6TR7QsMaRCNaAUrwFHgD9BpSxo5dWiQif/ADCRd0OOO2gjfd4WikbL2xiWfdGTVi+FIscE+f1OpbtttAm0FaUiqbxVfHf99RYoMeZfujQq8eIVC+pyR9Pg/of76PEqvJ6u5z6tbQeyihf9a0ESaZsh2woZ3jZpChmjCkrQsihyOPPudHkl9OCVwA/oxkncW37dvF+5JU6Zk44Eksm6SMS7B+C+wirJPA7/AN9Gkx0li2uodXQJIX/M688Ej9/6nQcjmjyIo5IyrRsgci9uxWX29qvTccMZpJfUjaCVEGNsNAjk8e/cc+aH7tzMKbJHpLOseMy7HiVAAVPcf0scdrB8aM2OFxGx+AAu1SgraOQK9iBxegA8YxX9aOYHe4SZ53NUo52qON3Fn9TruTkwTTTYR2yn0d0kbr+HR7bj4B/76e+EsiRRySOyJHs5Ns48hie90PnTOoSvJjzQY6oZQyoPV/It+ePau3GgCepxRZCD1IVRqMa7bMq0PrVrqvgA9q0dUjZXWRbh3b2MjbrB5sg9h8fGuQY8Z/AmiiZoYkUOEr6T2oeOb7aecSOWSGWUuGjfcFRyFPsCPNVx7WffQNIl+8RRY0kUKxMfWj9LduTmhYoKTwRohm2mD01knSeSi/fYKY2fjx+40VIkSiBb7QpkI+o17nzpsyzNjusMoWYrSyMt0fehWghwvkzo0E0sUE0kTbWgYnaN1Bls+L5vz7aOyytPiUN8YLFmXt+Xgn5765j4KwzxymRpXjgEKu/5u9sePJ4v9NdRN0hnjLK7EKwLWtAkce3voI0wfp2NI+NGHHrBrlkJIvhjRr9KB+fgz54wQw23ZFEVbH4vz86bjY6w4kWPI7ThBW+Y7mPz+uhLgqsySnZ+ENsSiMVEo/0+xrgn4GgewNMEKorAGOS73ML4q+ew7d+dFVRySR6gP1MD+avHPb9PGgT40rx5AjynjlkP4cmxSYeKpQR/f30yRYMOMRQ40ZM8t0QAC9Ftx47/AE+2g5hZEs+VlKFfZFLsXcpCklQ3fzXaxo5KnIrfukCbzH7c0G9/caZ6bQ5EZT6ldpCzMxsWRwB2r9f+dOYoMkQkOS0bMCGIH5h/vyOdAL7mrHfIXkZ5Q5jaS0jN2QoHHH++iQmVIlWdscsLrzxZqy3JNd/nSjMkssp3j0haL9P1BuQT7Ht50HP6l90n9Joi/wBIO7fX/Gg//9k="/>
          <p:cNvSpPr>
            <a:spLocks noChangeAspect="1" noChangeArrowheads="1"/>
          </p:cNvSpPr>
          <p:nvPr/>
        </p:nvSpPr>
        <p:spPr bwMode="auto">
          <a:xfrm>
            <a:off x="215900" y="-209550"/>
            <a:ext cx="16002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4346" name="Picture 10" descr="http://www.molluscs.at/images/weichtiere/muscheln/clam_burrow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"/>
            <a:ext cx="2800350" cy="13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://t2.gstatic.com/images?q=tbn:ANd9GcTSizC1DhlSGidlYOuZ4DtL3xSovXydLnvZWcIcigvGYF1CVmDA2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90700"/>
            <a:ext cx="2450523" cy="190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t1.gstatic.com/images?q=tbn:ANd9GcSYo5iKcdBXVQ_zzN0I2IVimL4Jvcb10pMw7xa4aT6CRszD8Xedg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71900"/>
            <a:ext cx="2192112" cy="154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2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Body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lvl="0" indent="-457200">
              <a:buClr>
                <a:srgbClr val="98C723"/>
              </a:buClr>
              <a:buFont typeface="+mj-lt"/>
              <a:buAutoNum type="arabicPeriod" startAt="2"/>
            </a:pPr>
            <a:r>
              <a:rPr lang="en-US" dirty="0" smtClean="0">
                <a:solidFill>
                  <a:srgbClr val="C00000"/>
                </a:solidFill>
              </a:rPr>
              <a:t>Mantle</a:t>
            </a:r>
          </a:p>
          <a:p>
            <a:pPr lvl="1">
              <a:buClr>
                <a:srgbClr val="98C723"/>
              </a:buClr>
              <a:buFont typeface="Wingdings 2" pitchFamily="18" charset="2"/>
              <a:buChar char="E"/>
            </a:pPr>
            <a:r>
              <a:rPr lang="en-US" sz="2000" dirty="0">
                <a:solidFill>
                  <a:srgbClr val="5B6973"/>
                </a:solidFill>
              </a:rPr>
              <a:t>a thin, delicate tissue layer that covers most of a mollusk’s </a:t>
            </a:r>
            <a:r>
              <a:rPr lang="en-US" sz="2000" dirty="0" smtClean="0">
                <a:solidFill>
                  <a:srgbClr val="5B6973"/>
                </a:solidFill>
              </a:rPr>
              <a:t>body </a:t>
            </a:r>
            <a:r>
              <a:rPr lang="en-US" sz="2000" dirty="0">
                <a:solidFill>
                  <a:srgbClr val="5B6973"/>
                </a:solidFill>
              </a:rPr>
              <a:t>like a </a:t>
            </a:r>
            <a:r>
              <a:rPr lang="en-US" sz="2000" dirty="0" smtClean="0">
                <a:solidFill>
                  <a:srgbClr val="5B6973"/>
                </a:solidFill>
              </a:rPr>
              <a:t>cloak</a:t>
            </a:r>
            <a:endParaRPr lang="en-US" sz="2000" dirty="0">
              <a:solidFill>
                <a:srgbClr val="5B6973"/>
              </a:solidFill>
            </a:endParaRPr>
          </a:p>
          <a:p>
            <a:pPr marL="525780" lvl="0" indent="-457200">
              <a:buClr>
                <a:srgbClr val="98C723"/>
              </a:buClr>
              <a:buFont typeface="+mj-lt"/>
              <a:buAutoNum type="arabicPeriod" startAt="2"/>
            </a:pPr>
            <a:r>
              <a:rPr lang="en-US" dirty="0" smtClean="0">
                <a:solidFill>
                  <a:srgbClr val="C00000"/>
                </a:solidFill>
              </a:rPr>
              <a:t>Shell</a:t>
            </a:r>
          </a:p>
          <a:p>
            <a:pPr lvl="1">
              <a:buClr>
                <a:srgbClr val="98C723"/>
              </a:buClr>
              <a:buFont typeface="Wingdings 2" pitchFamily="18" charset="2"/>
              <a:buChar char="E"/>
            </a:pPr>
            <a:r>
              <a:rPr lang="en-US" sz="2000" dirty="0">
                <a:solidFill>
                  <a:srgbClr val="5B6973"/>
                </a:solidFill>
              </a:rPr>
              <a:t>found in almost all mollusks; made by glands in the mantle that secrete calcium carbonate (CaCO</a:t>
            </a:r>
            <a:r>
              <a:rPr lang="en-US" sz="2000" baseline="-25000" dirty="0">
                <a:solidFill>
                  <a:srgbClr val="5B6973"/>
                </a:solidFill>
              </a:rPr>
              <a:t>3</a:t>
            </a:r>
            <a:r>
              <a:rPr lang="en-US" sz="2000" dirty="0" smtClean="0">
                <a:solidFill>
                  <a:srgbClr val="5B6973"/>
                </a:solidFill>
              </a:rPr>
              <a:t>)</a:t>
            </a:r>
            <a:endParaRPr lang="en-US" sz="2000" dirty="0">
              <a:solidFill>
                <a:srgbClr val="5B6973"/>
              </a:solidFill>
            </a:endParaRPr>
          </a:p>
          <a:p>
            <a:pPr marL="525780" lvl="0" indent="-457200">
              <a:buClr>
                <a:srgbClr val="98C723"/>
              </a:buClr>
              <a:buFont typeface="+mj-lt"/>
              <a:buAutoNum type="arabicPeriod" startAt="2"/>
            </a:pPr>
            <a:r>
              <a:rPr lang="en-US" dirty="0">
                <a:solidFill>
                  <a:srgbClr val="C00000"/>
                </a:solidFill>
              </a:rPr>
              <a:t>Visceral </a:t>
            </a:r>
            <a:r>
              <a:rPr lang="en-US" dirty="0" smtClean="0">
                <a:solidFill>
                  <a:srgbClr val="C00000"/>
                </a:solidFill>
              </a:rPr>
              <a:t>mass</a:t>
            </a:r>
          </a:p>
          <a:p>
            <a:pPr lvl="1">
              <a:buClr>
                <a:srgbClr val="98C723"/>
              </a:buClr>
              <a:buFont typeface="Wingdings 2" pitchFamily="18" charset="2"/>
              <a:buChar char="E"/>
            </a:pPr>
            <a:r>
              <a:rPr lang="en-US" sz="2000" dirty="0">
                <a:solidFill>
                  <a:srgbClr val="5B6973"/>
                </a:solidFill>
              </a:rPr>
              <a:t>located just below the mantle in most mollusks- this area contains the internal </a:t>
            </a:r>
            <a:r>
              <a:rPr lang="en-US" sz="2000" dirty="0" smtClean="0">
                <a:solidFill>
                  <a:srgbClr val="5B6973"/>
                </a:solidFill>
              </a:rPr>
              <a:t>organs</a:t>
            </a:r>
            <a:endParaRPr lang="en-US" sz="2000" dirty="0">
              <a:solidFill>
                <a:srgbClr val="5B697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1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B052-4801-41F0-9E3E-90B5FA99C7B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104900"/>
            <a:ext cx="59563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7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B052-4801-41F0-9E3E-90B5FA99C7B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5364" name="Picture 4" descr="http://7salemanimalkingdom.wikispaces.com/file/view/T761279A.gif/33933193/T761279A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4" b="16109"/>
          <a:stretch/>
        </p:blipFill>
        <p:spPr bwMode="auto">
          <a:xfrm>
            <a:off x="556121" y="952500"/>
            <a:ext cx="8059408" cy="435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26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B052-4801-41F0-9E3E-90B5FA99C7B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 descr="img_0592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0500"/>
            <a:ext cx="4953000" cy="520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1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810000" cy="95250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 smtClean="0"/>
              <a:t>small Classes</a:t>
            </a:r>
            <a:endParaRPr lang="en-US" dirty="0"/>
          </a:p>
          <a:p>
            <a:r>
              <a:rPr lang="en-US" dirty="0" smtClean="0"/>
              <a:t>Class </a:t>
            </a:r>
            <a:r>
              <a:rPr lang="en-US" dirty="0" err="1" smtClean="0">
                <a:solidFill>
                  <a:srgbClr val="FF0000"/>
                </a:solidFill>
              </a:rPr>
              <a:t>Polyplacophora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(many plates)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chitons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Like a slug with Shell </a:t>
            </a:r>
            <a:r>
              <a:rPr lang="en-US" dirty="0" smtClean="0"/>
              <a:t>made up of 8 </a:t>
            </a:r>
            <a:r>
              <a:rPr lang="en-US" dirty="0" smtClean="0"/>
              <a:t>plates</a:t>
            </a:r>
          </a:p>
          <a:p>
            <a:pPr lvl="1"/>
            <a:r>
              <a:rPr lang="en-US" dirty="0" smtClean="0"/>
              <a:t>Aquatic</a:t>
            </a:r>
          </a:p>
          <a:p>
            <a:pPr marL="342900" lvl="1">
              <a:buFont typeface="Wingdings 2" pitchFamily="18" charset="2"/>
              <a:buChar char=""/>
            </a:pPr>
            <a:r>
              <a:rPr lang="en-US" dirty="0"/>
              <a:t>Class </a:t>
            </a:r>
            <a:r>
              <a:rPr lang="en-US" dirty="0" err="1" smtClean="0">
                <a:solidFill>
                  <a:srgbClr val="FF0000"/>
                </a:solidFill>
              </a:rPr>
              <a:t>Gastropoda</a:t>
            </a:r>
            <a:endParaRPr lang="en-US" dirty="0" smtClean="0">
              <a:solidFill>
                <a:srgbClr val="FF0000"/>
              </a:solidFill>
            </a:endParaRPr>
          </a:p>
          <a:p>
            <a:pPr marL="617220" lvl="2">
              <a:buFont typeface="Wingdings 2" pitchFamily="18" charset="2"/>
              <a:buChar char=""/>
            </a:pPr>
            <a:r>
              <a:rPr lang="en-US" dirty="0" smtClean="0">
                <a:solidFill>
                  <a:srgbClr val="FF0000"/>
                </a:solidFill>
              </a:rPr>
              <a:t>(stomach – foot)</a:t>
            </a:r>
          </a:p>
          <a:p>
            <a:pPr lvl="1"/>
            <a:r>
              <a:rPr lang="en-US" dirty="0" smtClean="0"/>
              <a:t>Ex</a:t>
            </a:r>
            <a:r>
              <a:rPr lang="en-US" dirty="0"/>
              <a:t>: slugs, snails,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Aquatic or terrestrial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AutoShape 2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490538"/>
            <a:ext cx="200025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215900" y="-338138"/>
            <a:ext cx="200025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6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346075"/>
            <a:ext cx="14097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7420" name="Picture 12" descr="http://www.wallawalla.edu/academics/departments/biology/rosario/inverts/Mollusca/Polyplacophora/TonicellaLineataDLC1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23900"/>
            <a:ext cx="3200400" cy="19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3.gstatic.com/images?q=tbn:ANd9GcQKN78rHU7p8h9aHXSCASqhgaOJV9rAamlu-_AsW_vpQLy-fB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43300"/>
            <a:ext cx="2203062" cy="146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1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810000" cy="952500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5627914" cy="3581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Class </a:t>
            </a:r>
            <a:r>
              <a:rPr lang="en-US" dirty="0" err="1" smtClean="0">
                <a:solidFill>
                  <a:srgbClr val="FF0000"/>
                </a:solidFill>
              </a:rPr>
              <a:t>Bivalvia</a:t>
            </a:r>
            <a:r>
              <a:rPr lang="en-US" dirty="0" smtClean="0">
                <a:solidFill>
                  <a:srgbClr val="FF0000"/>
                </a:solidFill>
              </a:rPr>
              <a:t> (2 valves)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Ex. Clams, Oysters,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Aquatic, filter feeders</a:t>
            </a:r>
          </a:p>
          <a:p>
            <a:pPr lvl="1"/>
            <a:r>
              <a:rPr lang="en-US" dirty="0" smtClean="0"/>
              <a:t>2 shells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Class </a:t>
            </a:r>
            <a:r>
              <a:rPr lang="en-US" dirty="0" err="1" smtClean="0">
                <a:solidFill>
                  <a:srgbClr val="FF0000"/>
                </a:solidFill>
              </a:rPr>
              <a:t>Cephalopoda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(head - foot)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Ex. Squid, octopus,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Aquatic predators</a:t>
            </a:r>
          </a:p>
          <a:p>
            <a:pPr lvl="1"/>
            <a:r>
              <a:rPr lang="en-US" dirty="0" smtClean="0"/>
              <a:t>Foot is </a:t>
            </a:r>
            <a:r>
              <a:rPr lang="en-US" dirty="0" err="1" smtClean="0"/>
              <a:t>tentacled</a:t>
            </a:r>
            <a:r>
              <a:rPr lang="en-US" dirty="0" smtClean="0"/>
              <a:t>, no shells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AutoShape 2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490538"/>
            <a:ext cx="200025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215900" y="-338138"/>
            <a:ext cx="200025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6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346075"/>
            <a:ext cx="14097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8436" name="Picture 4" descr="http://t0.gstatic.com/images?q=tbn:ANd9GcQYpJWdUjbL7OitDj9o9OQCwhCx0gz84bYKvijAoFjoQszbG3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28700"/>
            <a:ext cx="2514600" cy="187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t1.gstatic.com/images?q=tbn:ANd9GcTrUUeCNIfKtfs0qwdWP9VWOBd4s9lJTX2ac5RVPcrLP7umdfhP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09900"/>
            <a:ext cx="3115168" cy="217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7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3302</TotalTime>
  <Words>620</Words>
  <Application>Microsoft Macintosh PowerPoint</Application>
  <PresentationFormat>On-screen Show (16:10)</PresentationFormat>
  <Paragraphs>134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Phylum Mollusca</vt:lpstr>
      <vt:lpstr>Mollusks</vt:lpstr>
      <vt:lpstr>Body Plan</vt:lpstr>
      <vt:lpstr>Body Plan</vt:lpstr>
      <vt:lpstr>PowerPoint Presentation</vt:lpstr>
      <vt:lpstr>PowerPoint Presentation</vt:lpstr>
      <vt:lpstr>PowerPoint Presentation</vt:lpstr>
      <vt:lpstr>Organization</vt:lpstr>
      <vt:lpstr>Organization</vt:lpstr>
      <vt:lpstr>Systems</vt:lpstr>
      <vt:lpstr>Systems</vt:lpstr>
      <vt:lpstr>Systems</vt:lpstr>
      <vt:lpstr>Systems</vt:lpstr>
      <vt:lpstr>Systems</vt:lpstr>
      <vt:lpstr>Systems</vt:lpstr>
      <vt:lpstr>Systems</vt:lpstr>
      <vt:lpstr>Systems</vt:lpstr>
      <vt:lpstr>Systems</vt:lpstr>
      <vt:lpstr>Ecology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and Lina</dc:creator>
  <cp:lastModifiedBy>Moein Ferdosian</cp:lastModifiedBy>
  <cp:revision>309</cp:revision>
  <cp:lastPrinted>1601-01-01T00:00:00Z</cp:lastPrinted>
  <dcterms:created xsi:type="dcterms:W3CDTF">1601-01-01T00:00:00Z</dcterms:created>
  <dcterms:modified xsi:type="dcterms:W3CDTF">2018-03-26T08:20:07Z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