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sldIdLst>
    <p:sldId id="257" r:id="rId2"/>
    <p:sldId id="258" r:id="rId3"/>
    <p:sldId id="260" r:id="rId4"/>
    <p:sldId id="276" r:id="rId5"/>
    <p:sldId id="289" r:id="rId6"/>
    <p:sldId id="294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FF0000"/>
    <a:srgbClr val="66FF33"/>
    <a:srgbClr val="CCFFFF"/>
    <a:srgbClr val="675F66"/>
    <a:srgbClr val="FF00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4" autoAdjust="0"/>
  </p:normalViewPr>
  <p:slideViewPr>
    <p:cSldViewPr>
      <p:cViewPr>
        <p:scale>
          <a:sx n="80" d="100"/>
          <a:sy n="80" d="100"/>
        </p:scale>
        <p:origin x="-968" y="-39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17-06-06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25F6E-0572-41D3-8D1B-7F3E5E7F27C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71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63212" y="190500"/>
            <a:ext cx="3189588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Phylum </a:t>
            </a:r>
            <a:r>
              <a:rPr lang="en-US" dirty="0" err="1" smtClean="0">
                <a:solidFill>
                  <a:srgbClr val="0070C0"/>
                </a:solidFill>
              </a:rPr>
              <a:t>Chordata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AutoShape 16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QACAwQGAQcI/8QANRAAAgEDAwIFAwMDBAIDAAAAAQIDAAQREiExBUETIlFhcQYUgSMykaGx8ELR4fEVM0Niwf/EABoBAAEFAQAAAAAAAAAAAAAAAAUAAQIDBAb/xAAqEQACAgIBAwMDBAMAAAAAAAAAAQIRAwQhBRIxEyJBFCNRJDJxgTRhof/aAAwDAQACEQMRAD8A8WyTwTUsa5zpZjpGTtz8VFGSjenzUzTNI7PpCBj+1NgPYUWKwjZPa/bzeO04nXT4CooKuc+bWeRtjGO/NWoZ2ypZuNsVQRtMCgMDnfHGOfb81ct4nSMtpZgxGNP9aZkaDFqxKF9pAcjfbHvV5CwIO+D3zQayl8+GOAcjB7bVsvpKwXqObS4BAkXyMP8APzUW6IPgoQvkZbOOwzV6NSUUjIztn3pnUOmz9LvZLS4TS6Hnsw7Ee1EejW33YeAnBPB9+1QbIsiiOn5qwDkjPFRSQPBKY5Bh1bBHpVsQSRxo7DyuMqfWkRZ2PgYqVMjO1NRd6tRLgg4zTDEQyTxXVXFX+r3tswhk8PwVysRIGcsSAOPc1CU3xilYw1KVPVKVIR88Fdhk7H0qaMKYSGGNxtTjk7HfBq0jhbgPCowgGNQz+avNVkUTFzkqckdtwBRXpV59nMGYGSI/uQ9/+aJdGXp10St0gjcjBPY/n8VqoPpR/C19LiiuVb/4XYK34J2NQckvJFv4OW/0/Y/UdqZukyxx3igYTOx9mHb5pnT5L/6fvI4r+CaEqQQDz8g8GinQ7H7G7eOfoUltfKP0bjlA2fUbVb6v1hrkBL/RKkWzZUb0N2d+OGfZVm7U6dk2brgP9eSw+pOmJOkgS/tlwNW2v1H871l+gyfbXyeL5QTpOexzt/Wqa9SeSZiGU8+wHtT47tplVQihgf3YBye9Dvr80YyUl/AXfQopqn/Id6/Z6L3xFOfEUH+BiriRLJ9OEsoLRkBT6ZNCZeovII3kKlgpADn9w/7on0y5VukMk5VWd8YB29q1YeoQmlF+QTs9LyYrkuUD40IKg9zViGQOSFGcHGc1c8BUYcEZHNVYLSOJiwZydwMnjfOwojJytV4BdRp2TIwUAZ+dqZg5Jp4XG1d0k1MgcRSaVTRgZxntSpCPn1YiXORnfii3TYLOZwkxCn4x/Wk1ocnCnfapounXBGRC5x6Cr2aLNDH9MCa3c2UgZ341t/8AtHvpv6d6l02Q3M95PFIg/ShDnQ5Prvj+lZPp3UuodPPhxtztplXNbyK/vL/o0c0uoKuAw0kb/ntvQ7fzTx4ml8mrRw+rmSbGdXv5/uNUsjNImwzQC8JuEMyjnZ4/SiFzdIy5uDqx+1xyKoeJojZ41LhRltIzkUDhjlVxVs7DHkxYVy6GxRPDbyu6sxUDAK8Dam27Mnh5AOrcHNG7K7glhWOQOPEXZccfNDiwgu2EMgRo2JibGcZGCN+2Cayz2JTVSNim3fA5m8WXynjYf2otEqpAUeQBAQ67HO3ahtrbaGEkbfuU4buD/wB0RDC6cmNCp5CgVVKde9GfLBT9vwXLW4nuZHdkASM5/FW8bZ/NVQi20GS+lc5KjvjtXYrw3DoqqVDDv60a6ZuKce3JL3HJ9T0+yXdjj7SyBhsHuMipgu1ciiZV85yam08D0o2BBirvmlVhUGaVIR5QIBJEG04q5bXD2wAZNQ9jTLNUC4bP/NHLaODymRAeOVqyTLQn9PdRuZEllSyTw40/czZJPamdRmuY5WkZtJcA6TuMYzRSynitLBfBsyniuFD7DnbNAetTzm3eN3z3w3b81z+7PvzqK+DoOlw7cTm6AVzIHkEcy6Q3DpwD8VPbNdQW7RBVEbEZdRkCh6OjPokQgA7Mh3/Oeatxvb69ayksR5oymP8Aeobc5Qhx8G/SSlPlcMNdMt9MBmkClXAZHHIPcVXNnmeQ4/ewaifTEjksVKLIrKNweN+4p0bpaF3f9hXBX1IrBhwqao0bG1LHJtAiUyW7M7MQrNhFB70QtjLbquf/AGNwM8ClMFlBYHG3OM4NDVSJk0GaQyMP3elV7Wt6Ur+COrt+vGq5Djo8gDadIbf2q5ZIofzlNa7IoO+Kz7l7eNWw3lON875q50qFruVic60HJ2C02hOWLYXYrsq6ji79ducqNC5RhpYjGMe9dWAiUENJpVAMFgQff5pttaLEBqYs3f0q6G1ZGOK7FcnFvjwRYIO1Kn96VSInmkIVGJKZ39aOWzQrpMkZGpQR2yP8zVBbcq5B9efWiNrFCqqZFfA9efxTyLkHbTqKNa/bwwMTnAzyue4rO/UF3KI9Jw2OQ6A/1xmtPZXsX2ngWVqQx2MujJH5+aAdaFwYShnKDflh7e9c/ndbfB0Oj/j8oyJlcznxbVTGx7KVJ/IIqaJlfKQW6hckl9ZO35q/CHwVF6xYb+Ytj39KbMymNx47SEnCgHA59aq3Jqdm3RuMjSfTU3jWDxtcq+kYEeNxXLu3DsQeN8Cn/TdvcQdPRi1uY5BnCbt+TVqdQWPNPqY+EmZuoZanLtBEAeBljEXhqxyZMDzGqN9L9vcokcQcMMu2AMe21aeKFWjJYa3x5QccigvW7ecrG1tFpyTrGMVp3sP2WYunbH6hIFsJbmTVqOk6fL70a6bHPnXDLpKjdAMkj3qnaCQLk5G/Ycb0R6d9zDIJ4tJVgNSY3ageCd54J3/Qc3H9mVJf2HrdZQoE2knvipcADCjHrUcJmkwXVVHoN8VMV3OOTXaR8I4aXkjG5pU8DSaVSGMaIvMfKRV20jGoZqXwRjjelHGwfOoD2FNL/RdFoNyvO9pHFDGiQA4c6gNj/es31ExsrLEjSMuV52H4H+9GJ457uyZFnWIruOR/Wg8ya9cSkLGdmdd9ZH+cVz+dNbKs6HTkvp3QNhSViwVIABzsD8g7bfk1Tu4m0yNrj0DcqoxRS2gjSYoAwYbAZwdx3Pb+1SiABWUgMCO++P5PNUbdp8F+nm91MtfS8hWwwYVDNuG1ZP8AxR2Gx8TzMPmg/Qlj6eWjuwqRbEOqnH5Nba0+2liUwyBoyM6geccmr9GcXFL8GTqal3tr5ALxeEWCqAOKG9TvriKF0ghVmDDdhkY70d6lG3jCGJSZZP2oOwoB1gtapMsTBnVcMQe9E8lyxtJ0CcNRyJtWUobqRUfCpH3Kquwq50+4mglLeAPCkG+kfxWZjurlX/WIVm508GtF0ee9Mg8JITGwwQTj+BXPa2Jx2o8s6Dampaz4QfikYnaIr809ua4uvALkfAruPWutOSfkWw5pVGTSpxAbQe5rqJqDDbbfJroySc+tdIG21OyZPHgoUDHQwwx74obNGiFo4Q6xRnCZ3LHuaLwRhYDIf9QwN8Zqt1C3khj8QKQSAVOP4oVuYrkp/gK6GbtTh+QRNJFCyeKxDs5IHdz/ALDvTZ7xXzHA4D8ySuMAeyj+m9QiQXHULe7eMhFVkwexGd6qWNiJ+o3C3xb9Ql4/MAG3ON6wSk5OmFVhik38nTf3WpjHpKqdzjk+lWIetzwliGeJm2Z871Bb2UdyJzE3hRR7gDkk+9CZ4pn1mGJpokPmGCT80nhxyd+CanJWvJsrb6mkgi0AqWm2a5Y+cD5rvUWhl8tq5mCgaiBtmsT07rSmT7eSPREgIyBnf3owl01tMGgceECpdQc6tuKlHNk13UuYsy5NfHm/aqkv+jbqPSxZgSQaL9Cl/VTVOyKBggLn/BTJ4vu4BLGMK4zgf2q50LpMsaCaTyvnyhh2Har1hcsqnEyzzpYXGXk0ceQoAbV74pOD2rsYwMHb2FcY0aQCI+/FKuPnNKnFYH31Z9akQd65juTvXUIx7mkTLdgqzXSiZsRru2fT0oxclLoB3cRwu4CHuFxz/GT+RWfC8auO+D2qW+uJLiNFIwqZIAONzVWSHciUJOLtAzq8Vh063EpnjdWlOlAfPnJ3x6Y5ofDDDLKj+GxSQ5QjO5Pb+1Vut2V0qPNHJkhd9Hn0/A5qva3PULFxIZdElvJqUPnAPOcHahk8cb5QVxZslcSCNy/TrS7Md3HLaTKnmPKt7kdjUVs79Jke4jCtFLsR3znsaD9Y6pf9UvmmlMbeIRqJUAfIpG7fz27ktg7AjYcZ+azzpPg3685SVSdhl+kp1C0NzrhM5J06hgmsd41z0sTQXsbJpfC6hznjB70eke4ENrPbq6wiQh1HDkYzj42/mtDf9H6d9XdKSSwkWOeM5CyD/UOQe4pX3qmWTSg1M59HMl3086sko+CD771rYiqjYVjvoW2ubGS/tLuJo3UqdJ/IrWgb0W1V9pHO7zrPKvBPkGmMuRXAwzXcjG/NaTGRMtKlnzeY/FKnEB2XA5po9Sa6TnvTSRikWEqttTtQxUIbGK476ec49qQw5reGd/1VweQRVS9swrBWiDDfLc5qzBcKHychRzkVBe9REpItwETg7UJ6lnWGNteQv0zXlnnSfgEXVhao8pg1hXOArb4oHNI9qdTRawHOxPIx/wBUbfWWZll0/wBqYlq9wh1+bG+cbUA+vuVs6V6Cxw8mZvOo39mv21tIr2chV2UDeNvVfTIxV3oPVrixkS/tWcqzfqx55Hqfeg/UIfDv5NUhfL4P/wBhjA2+KudDtJ5JGWSJkTOQMds0Yjjc6aB+TNjgmmey2sydRs1uAqCTG5XkiuHI8uKDfTt2sVsqxsWjxjfvRYyiQ6xRXCpRjTOXztOboc37qTA+XSpx33rhp4Jxjf8AmtBQSIoFKmo2AAzZIHNKlQjPDZj8muD3ppbBIPPNNZ8/inLCVed8U8MDVUufWnxNSEWFXLD0qp1O0LMskYz6gc1Z17YrUdE6fElmbqddRYZGrsPWse9rrPhcGatLZevmU0YYWmmJpZ1wq70MvOrR20aRnylxpI9Rx/cZrX9cWK4jibAS3YlicYyAc5+OKwH1DDH/AOQmCEyBJMJIhwCvI2PegWLpaxyTlyH5dX9SNUM6LbR3pdp5okkXLszbD2raRdOHhY8Nda84GzVj7uJXjUQlY5DGN2GcfPvW56RbGw6fBbG6e5KLkzScsScnnsM4HsBRzXhSAO1kcpXZH0fpzWNlHDJJ4jAkk8Yyc4HxnFElQDYcU0tvTwQAK1KNcGJtt2SLvtT84qBXwalBzUiLJI/MfxSpsZwTSpDGa3xnO+aUi7DB5pUqctGkU4ZBwDSpU4h6AlhvWms+oyCweNwGULpA49aVKq5q0N8md+pda2j/AKh0bALjgYrDW6yTzEPKfKA+dO5zSpVmkl3GjG32mht+j2jyw3IVgzbsNWQc1p1G21KlV+NJMqm23yd35zSJOeaVKrSslRcjmn4IA3pUqZkR8YJzk0qVKkMf/9k="/>
          <p:cNvSpPr>
            <a:spLocks noChangeAspect="1" noChangeArrowheads="1"/>
          </p:cNvSpPr>
          <p:nvPr/>
        </p:nvSpPr>
        <p:spPr bwMode="auto">
          <a:xfrm>
            <a:off x="63500" y="-528638"/>
            <a:ext cx="78105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http://www.pbs.org/kcet/shapeoflife/imganim/chordat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84" y="-12927"/>
            <a:ext cx="5166768" cy="287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bellenews.com/wp-content/uploads/2012/03/Pikaia-gracilens-a-two-inch-long-worm-like-sea-creature-is-the-earliest-known-animal-to-have-the-beginnings-of-a-backbone-according-to-Cambridge-University-scienti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3163238" cy="28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funscubadiver.com/gallery/belize-scuba-photo/belize-painted-tunica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3"/>
          <a:stretch/>
        </p:blipFill>
        <p:spPr bwMode="auto">
          <a:xfrm>
            <a:off x="3171156" y="2857500"/>
            <a:ext cx="201836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3quarksdaily.blogs.com/3quarksdaily/images/lance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8" y="2857501"/>
            <a:ext cx="3949534" cy="28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5867400" cy="952500"/>
          </a:xfrm>
        </p:spPr>
        <p:txBody>
          <a:bodyPr/>
          <a:lstStyle/>
          <a:p>
            <a:r>
              <a:rPr lang="en-US" dirty="0" smtClean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4899808" cy="3581400"/>
          </a:xfrm>
        </p:spPr>
        <p:txBody>
          <a:bodyPr>
            <a:normAutofit/>
          </a:bodyPr>
          <a:lstStyle/>
          <a:p>
            <a:r>
              <a:rPr lang="en-US" dirty="0"/>
              <a:t>Jaws </a:t>
            </a:r>
            <a:endParaRPr lang="en-US" dirty="0" smtClean="0"/>
          </a:p>
          <a:p>
            <a:pPr lvl="1"/>
            <a:r>
              <a:rPr lang="en-US" dirty="0" smtClean="0"/>
              <a:t>Made </a:t>
            </a:r>
            <a:r>
              <a:rPr lang="en-US" dirty="0"/>
              <a:t>it possible </a:t>
            </a:r>
            <a:r>
              <a:rPr lang="en-US" dirty="0" smtClean="0"/>
              <a:t>to </a:t>
            </a:r>
          </a:p>
          <a:p>
            <a:pPr lvl="2"/>
            <a:r>
              <a:rPr lang="en-US" dirty="0" smtClean="0"/>
              <a:t>Eat larger organisms, </a:t>
            </a:r>
            <a:r>
              <a:rPr lang="en-US" dirty="0"/>
              <a:t>and </a:t>
            </a:r>
            <a:endParaRPr lang="en-US" dirty="0" smtClean="0"/>
          </a:p>
          <a:p>
            <a:pPr lvl="2"/>
            <a:r>
              <a:rPr lang="en-US" dirty="0" smtClean="0"/>
              <a:t>Defend </a:t>
            </a:r>
            <a:r>
              <a:rPr lang="en-US" dirty="0"/>
              <a:t>themselves by “biting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Paired fins</a:t>
            </a:r>
          </a:p>
          <a:p>
            <a:pPr lvl="1"/>
            <a:r>
              <a:rPr lang="en-US" dirty="0" smtClean="0"/>
              <a:t>pectoral </a:t>
            </a:r>
            <a:r>
              <a:rPr lang="en-US" dirty="0"/>
              <a:t>(anterior) and pelvic (posterior) </a:t>
            </a:r>
            <a:endParaRPr lang="en-US" dirty="0" smtClean="0"/>
          </a:p>
          <a:p>
            <a:pPr lvl="2"/>
            <a:r>
              <a:rPr lang="en-US" dirty="0" smtClean="0"/>
              <a:t>Allows for more </a:t>
            </a:r>
            <a:r>
              <a:rPr lang="en-US" dirty="0"/>
              <a:t>control over their movement in water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s://encrypted-tbn1.google.com/images?q=tbn:ANd9GcR5mEGLad4xep3BqPkDLPuBt64A9vvMyhGVSWWuFMCPTgDJRVBwx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 bwMode="auto">
          <a:xfrm>
            <a:off x="6869875" y="638299"/>
            <a:ext cx="1743075" cy="24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ogycorner.com/resources/fish_fi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08" y="3257675"/>
            <a:ext cx="31242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762000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81100"/>
            <a:ext cx="4191001" cy="42070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Class </a:t>
            </a:r>
            <a:r>
              <a:rPr lang="en-US" sz="2800" dirty="0" err="1" smtClean="0"/>
              <a:t>Osteichthyes</a:t>
            </a:r>
            <a:endParaRPr lang="en-US" sz="2800" dirty="0" smtClean="0"/>
          </a:p>
          <a:p>
            <a:pPr lvl="1"/>
            <a:r>
              <a:rPr lang="en-US" sz="2400" dirty="0" smtClean="0"/>
              <a:t>Bony fish</a:t>
            </a:r>
          </a:p>
          <a:p>
            <a:pPr lvl="2"/>
            <a:r>
              <a:rPr lang="en-US" sz="2200" dirty="0" smtClean="0"/>
              <a:t>Ex. Tuna, salmon, etc.</a:t>
            </a:r>
          </a:p>
          <a:p>
            <a:pPr lvl="2"/>
            <a:r>
              <a:rPr lang="en-US" sz="2200" dirty="0" smtClean="0">
                <a:solidFill>
                  <a:srgbClr val="3399FF"/>
                </a:solidFill>
              </a:rPr>
              <a:t>Jaw </a:t>
            </a:r>
          </a:p>
          <a:p>
            <a:pPr lvl="2"/>
            <a:r>
              <a:rPr lang="en-US" sz="2200" dirty="0" smtClean="0"/>
              <a:t>2-chambered heart</a:t>
            </a:r>
          </a:p>
          <a:p>
            <a:pPr lvl="2"/>
            <a:r>
              <a:rPr lang="en-US" sz="2200" dirty="0" smtClean="0"/>
              <a:t>Scales</a:t>
            </a:r>
          </a:p>
          <a:p>
            <a:pPr lvl="2"/>
            <a:r>
              <a:rPr lang="en-US" sz="2200" dirty="0"/>
              <a:t>P</a:t>
            </a:r>
            <a:r>
              <a:rPr lang="en-US" sz="2200" dirty="0" smtClean="0"/>
              <a:t>aired fins</a:t>
            </a:r>
          </a:p>
          <a:p>
            <a:pPr lvl="2"/>
            <a:r>
              <a:rPr lang="en-US" sz="2200" dirty="0" smtClean="0"/>
              <a:t>Bony endoskeleton</a:t>
            </a:r>
          </a:p>
          <a:p>
            <a:pPr lvl="2"/>
            <a:r>
              <a:rPr lang="en-US" sz="2200" dirty="0" smtClean="0"/>
              <a:t>Gills</a:t>
            </a:r>
          </a:p>
          <a:p>
            <a:pPr lvl="2"/>
            <a:r>
              <a:rPr lang="en-US" sz="2200" dirty="0" smtClean="0">
                <a:solidFill>
                  <a:srgbClr val="00B050"/>
                </a:solidFill>
              </a:rPr>
              <a:t>Swim bladder</a:t>
            </a:r>
          </a:p>
          <a:p>
            <a:pPr lvl="2"/>
            <a:r>
              <a:rPr lang="en-US" sz="2200" dirty="0" smtClean="0"/>
              <a:t>Ectothermic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AutoShape 2" descr="data:image/jpeg;base64,/9j/4AAQSkZJRgABAQAAAQABAAD/2wCEAAkGBhQSERUUExMUFRUVFBgYGBgYFxocGhccFxoYFxgYFxoaHCYeFxojHBcXHy8gIycpLCwsGB4xNTAqNSYrLCkBCQoKDgwOGg8PGikkHyQsLCwsLCwsLCksLCwsLCwsLCwsLCwsLCwsLCksLCksLCwsLCwpLCwsLCwsLCwsLCwsLP/AABEIALcBEwMBIgACEQEDEQH/xAAbAAABBQEBAAAAAAAAAAAAAAAEAAIDBQYBB//EADwQAAECBAQDBgUDAwMEAwAAAAECEQADITEEEkFRBWFxBhMigZHwMqGxwdEUQuFSYvEHFSMWM3KCJJKy/8QAGQEAAwEBAQAAAAAAAAAAAAAAAQIDAAQF/8QAJBEAAgICAgMAAwADAAAAAAAAAAECERIhAzETQVEEMmEicZH/2gAMAwEAAhEDEQA/AK2ei5cl7PrpAkrBqKnQwcVLB6aA8/tBU7FAFIIqwU1w1COoaIsbxFCFhSRllrPiuQgkuHAqB0tHnt0Io30cXLILBALbm/NtYb35Q7pcgdKOR10iHFYclYUhbjKVOFEuCwpz6tE6JryvEouA/Vrwyd7A1WgUyMzhIdxvXzgH/YsySpNkijtYB97/AMRYyp6f2k5X2+f1h+Bwal5m8WU0BLU9NonabH2il/RMx9nlDRgFEfCXJ0EXxkkM9DsRXlEU2cULDOdQRQDpzh3MCRRT8GkKaY4G4FfdInGBlkeBZNKgtuKFJiyXOTMHiCSrnrDE4FqpSFJvleo3yvfpGjybozi6AsL2dSST41chT1MXEjhgTRMpjzJU0FcExEsuAAHFmYgxdSUoKmfxRT3ZJvVGVxMgoxCGoVXrbz0B5wUVZpstQTlKQMwZmdwxF6MDEk9BOJK2DII01axeKfE8Zyomsr/kzEZW0Llx5j5w3qzLbo0HC8QpWKzqSTLyCWlQsFO5f0NousS5ISBTU22+rj1in7K8cmfpiEgKs4yvzUoDcOa8zFt+4knxKLqc1uLn0+UImnIaScUSTMMVJSh6Aiop8/ekWGDlKAIUXU1WNFNq2kDJBSRd7gmtqxPhJxUdbBj60536Q/sRUEKnJ8JJauVuu8VvF+Fy8StLLKSEsFAeE1oH35iLNdlFQSRl8OpPkRQCFJw5WEjMCUtd7BmP1g2wgSME8kJUtRUCU0uCC1vbxPOmhLJOagAKr+QOhEBY8JlLTMKjmUtKVV1s+1gfWLPiODUqUO6PhZy2oa45xpOl0GKtgnDuId5nGiCR1IJFtKN84pUKm4ebMmy0FSFKqizaF9t35nSGcLxKZUwoJyBWpurevMjlGhTMcKAcs1SLvcEQnjemx/ItpAaOJGcnMlsrB6108IcbmLDguMJSoMWSWBJrRtdaVjOjEiUmelgwcsDQggEEe9It+zmJcTArVbjzSA3yhUqlSNdqy0xfFxLISakh/LnA44ohYU4GUXf7wNjFgklkguz3vVzA/EZQCAkXAB67jrFU37EdegL/AGJC/FLzSykkpOnRtox3H8YVTAmga5SaEijjyYRsMbOV3KxqXrZhHn06ZWtbRRdCrss+CTTmKEllv4S7ClweocRsMMkHPMUDRgDuWoI86kzcpDGoVfUcxG+4JxnvFpzAMzFIHxKZio+o8jDRYZIrpk1feLIUoHNQOeT0+3IRUYjCzCSZwBKlHr4aA+mnKL/jUkoUtvD4nClCjEMADv8AiMxxHia1MEJqk3pmL0p5vHNNqL0dEFKSomHDJszxJkkgkgMf6Tl+0KPYOxfZySnAyO9BVMKMyjzWSs//AKaFDqGgnkfDJveAqysxbWvr6+YgwJGUcqKG73iIzBKQh7qIHvygyRhMyybhtOVo4p7VGj3YLNwyQQkBg1mv19IilKVlUAPErMAG9+jwekFQ8QZTt1vHJXCVOyULDmquv2+cMmn+ortfsVE/h9GSshtrDcA9YH75UsipLqcvdty2saDHyly0McqUgWLEnZmtGUwMxS5pKnCQSWprYNdqaWcQso10UhJy7L3CS1TFuCaEamorBk1BU0ti1R1N2fS31iXD4hLpIZzQNqaeZY0iNGHU7pFHdTVN2qdL67wqVIRytjZ/BiGLANY7i4bpD0SMtS5f5ecGHENU1L9efrB0uUVkACjFrW1aKRQkmwAZShV3aoapfX5wDPn5VpI8TqFOcaZHCBmAbIkpJKiHGrVezhrPAiOD91NzBSFADwkvTcgMPXnHRFNvSIv+kGOxCUjxoerGrVoagXszGPP+06ES8RlSBlOod3VUciK6R6RPwCJiiqYoqcAMBlAALjc3JrziNPDMOkuJMsqFipIUfVTx1LhdCRnTso+xKFeKWUslwQWduraO9RGpHCCFEhQL8tObt6CODEKtYR0lW9IEfxEv2kNLlb6QbIkgfEdN3ax2bSDJmKSrRIP9oa2w0sIpQqlTEiJgaLeGAlsszNTqSfv1h8mcBbXnFcFQQT0YD1g+OC9G2S4rDS5icqkkhwabg0MTSpaUhhmAGmYkb2iLDTWoNRBCGR4jV7D7naBhH4NsAxXBpazmcpLvRj67w9PD8oOVQqXYuA4Baz6tEkyc5eOJXW7xnwxaAptOzNcW4BOBzBJWCllZa2sWuabbQZwScRVQI0q9x4WPO0aFE4+cPmgLDKAMSlwfGMplYqUDMIehYmvKIsW3xAg5reUFf7XlJIJUk6G46biKiXiUqBQLpUPI84k44DW2Z/tRjyBlFHvzjKzVMuh5CNh2jwWYEhyo2YXOwF4xs5XiYggs1ee8ZS0NFHZM1ia0DtzG/wAotuBzVGb8ZQRokjMXYpuDQktTeKQKBBr7u0FYRSgRMoyFJpq4qOejQUN/DT8Tx5OZWYkGgzas1PR7RQ4bC5piEIIBKmJYOcxy7Vbep8ULGqE1JS4DKKmPPaD+wOBVN4lh0VOVec10lgrvqCUgQsophi2j3aVhClIS3wgD0pHYtAkC7PHIei1ngc3gUzET5aJTWJL0AZgf8co3nCuzEqUgBYKldWAfaL6TISkMlLCzgN7vCaPPx9g9JFVL7Ny3oo3oKFoYvstKVMC1KmKIqxUMtLMABaL1MsdLx3uhbW8HBLoBXjhUq/doJd3UASDXUudYbN7MSFrK1SkFSkgEkXAoByi3lyY7iJyZYzLUANOfTeDhl6DdFFL7GYVJOWUEEj9pUObirPSMxxXgE7DzDlQFoLlKgWo3wmtFODyYiNLj+1GiA3M38hFPOxpnK59XMdEPxX29EZ8qfWyvGERlAICS7mrudG23iRBSklgfP7bRHiJJetxDZaSbAkx2Q4OOO6Odyk9MccSpRoIlTJUaEGIZ2NlyiyyFLFcqT8LaLULHkKjlGexnG50wsZikpFko8I+Vx1i1gUUasYMi6SALksG9YUyXJYET5XN1po/QkxhZmAMypWok6Fan+sRjgidj0c/SBZRQfw2MqfKKm/USTUfvpo90xby+CLWP+NSF9FpN/Yjy7EcDf4SUn5eb/mBO6xUl8pUx1SaH3zjP/YF/UenTJBSspLZhQhxfW3nEkpLftI9mPKUdoJ6FOSXeuYb+VY0eA/1EUwExB5kFx6GDRsq9GzKGMEJScnvrFLw7tRKxC5ctNDMVlBOmtQeQjQzEKkkg5VpNMybPz284SV9DxxexSUlKQTqX9+9IfiVpegp9T+IGxGLdVQwA9/M/KGoUVU9+fvSAvpn8Jk/NvT+YnloHrEQl6a7/AH5xPlb8mHsm1Q4iHpEQvD88MISmZFVxHhyVK7xIAWzPof8Ay/MWBVDFwJQUlTMnRmJcsBf/ACqCtA7i+jHqYzfarhIJ71IZrgaG3pGv4vhA4W1QQ/Tn0pFbiZ6Qk5x4HND+7pzjz5rxujpj/keZTVlB3pBmBm5g5H8aO+/KLzjHZJZUtUtJyhLqJDpAZiBQeJyGFats8CSOFsl0ZgoCgIYUpe0JGSZaSpAkwpzAOCwv7v1je/6NoSMTOml/DKCBuM6qkOafA3nHnisMtKg6Smjl9bj0j1f/AEq4Hlw8zEZnM5TBI0SgkepU/pFhI9nqgmA1Cw3O8KM9h+IKyhgVDQixhQbKUSWv71oIcwfmaUh6Q4eH91S8cdGGgCJES+Y8xDSecUnG+Ms8pBr+87f2jnvDxi5OhZSxVk/E+0AlulDKVvon8mMxiccpZdSiT1+n4iNdYFnJI1849Hj44wOOUnIl7/8AqD/WCcOlBLg+RvFZMmNcecKXOqCPJodo0Xsscbhy4ULe/lA07HmRKUsNmUWRukVBV60HQnaHzscpKFNV023OnSsUHaWeEKEoFxLSEPV3HxEv/cSfOEV9M6KXaK1e4hadfdvxEEqbBaS8bIdQLLg2DClZprZAHbUkWH+YmxZzF6Nok8tlD+Igw6mNTpeJVLBatOkZJ3ZpNVR1EvROuig4jmIw6QbZDqBaHKIZxEQUNvOnpD7JOkMOClrooU3Zx6QBj+ycshk+E6N8J8riLeVeC0q84dIlI87xeBmYddHBTX+UnWN92E46ucVJX4mSPR9RD8Twrv0kBO7E2B6wX2X7PJwmYvmmKu1EpGwep6/KMyaCOOYdUtQV+1TAciHJB/P4ifhE0EOzlRcdGo/lWLUpC0lKg4NxAnC8LkmhLUCWSo6kv9An28Sk6RaPdh+DkEoJa3v0hqZAHiWaaDeJivKliQamn55QGtVXJdX0gRVjSaJlpfRhA5EdzPf35wlBoqkRk7GrXEJmw2dNgYzBFKAdxKgQQYosbNltlWlDGiCUup2oE1YVfStHi0nTIynaPMSnu0ZpmcMNVZfEUjcnLQC7xyfkcakisJNPRp+H8fzlMmcpIBBCWFSQLMaJZqWHOsPxPFQQUugpS9CGzcylhdmozRkcDxJIUFG5BZ6EE6c2+8c4jxJKlAoDBiFV1Gp9Y46KEfafAyiApCq5Q7MBpYXNdY3P+kylfoSQoOmcsVFwchp5kx5FxHiXeOgCj33/AI/Eeif6P4shGIlg/tQpLlgCrMkE9SExSvQ3H2bTHcVTLWUd0s5QKpKgLAiyWhRmsJ2gxIQkTZSDMAAUVp8TihzW22hQS56Kk7XjlW3vDRyv125xx2F7+3jnEIOMcQ7mSpZZxRI/uNB+fKMCnEG5N6knUnXrFx2y4iFZJYLsoqPVmA+ZjMzZ3yjr4Irs5+V7LVE8GHsDFKMTHRiti0duNnPZbTcM408orxhSFEAV20V0NniFWPWDRUMHFJj/ABRvG/oyl/A39Z4Dd01D3BSQrKr0jL8bllM5YNWUr6msXSuJTNcp/wDURHNnZy6kyieaA8DxMopmblzIOwqS8WiEB/8AtST/AOiYuuCyJaiO8CAD/TLT+IRwa2y8Z3pFIJTtV4LlYfOWCVHSgtFvxeSiUod2umwSB9okwXaYISAWUXoWt13jbq0CldMbI7NLKXyTA+6W+sRr7NqSfEyR1g7Edq1LAAenOloGPGVFNRXfaMlNdgcYs7hezqFOTMUw2YfWITJCD4QOpcnrWkBrx6n84eufQHnFUq7Jyin0HyZpIqf8RMnEQFKSSHp01hicWxtyg3YmFFyjFc4fMxbeIXFX23+TxU5i7xMpRIKf6gR60eJySMi1mKKvGSHNhsN+kQvdrfXrHQo+/k0cAAjJAbHoO8D4jEQzE4rQRXTpzxRRFJ1zXNxHHgITaxLMX4YLGSBsbPYGMp2gnEylKGYKQtCgpLjKQ9XFjzi24piWifshJlzETxNSFAlA50CiWIqLjWOP8iWKsrxRtnm87GlSUkADIz8+cPnTs4cqcqrTU0dxBHanh4lYiYmU5SACQ7tmq1akCKjDzwwBGt+v2jnStWi8kWCEgD7co2P+mfFO6xKwWCV4eY9WrLHeA1por1jDqmZSSpVNhr0i27D5p2PlgJJAROJAvl7lYPUlwPMQaYF2bDjHFZip8wqJScxcAUDUo/SFE+G4EqagLBdxryptyhRqL2erpWS9NfXn73ig7QcZI8CNw5t5Dny5RcY+fllk67/KPP8AETiFPmJBDHKbF6vQXDeTxyuVEqB+IqNFO929Yr1znizxniBTqPdfT5RSrcPHV+PLRKcSZUwVMQ97DH9IShHcpE8Bypmto533OGKVHEyXvZ4OY64wgGjwzvBpCyNrEZUxhcyq40ECcGeJJeJU1C20DJmUtV7xIhBo2142QygGpmqVRTHrBGHwSVVKgkefypeAu5Ve8GLlgJqDoYRz+DqC9mi4FwGSsuZrHmLwbxTswJMorzAg0DF7xkMPiCg0VtT6xrMHxhQl92WKC96t0ibvuwtfDKTpZB9XhqEKbbrF1jJKScwAYUo/q8VKSXqWGoi6naIyignhRGbxkgVt8oYsDO3OvrDsHhVBTpSWFiaD53gscPDupXkPzDrshLoHQCTqeWsW2Hw7VUz7bQMrEIQKU+vmYGmcSe0GmyRZzcUkRX4jimggJU4qMDzViGVIODYX37m8RzZp3gUKhytwX+sByKKFEstXKJp66eUQy0vDeIFhzhGwMzvF50AS+PDCyR4nVMJVk5UCS/7XbzjvGJr0jK4iaJk0qalA1rDKPo8cvLUtMrxolxE9c+YZnwuBYnT6w/EzpZSEIR4gar3ZqNr1ieXw6ZNVRKglSnCRatutNT94L4fIMhRJlBSk2zBwDdwNaRzuSXRel7ApHZyYsZmKE3dVzt5QXwLjKuHYhMxAzEBSSzeJKgQam13B3AgtScRPLzFZE6D+B9zGs7F9hcNOWTNSuYE38TAHQEC716ZS8BTbdCtWck4+WpIPdEuAXzX521vCi5mcJQklKUOlJIBYWBYPSFAzRbE2+KkZ0lJchVKfWPPeLYNUuarMVApYApIdYHyZn849IFWYF6vpv6QHxnhPeJoGUAWP19Ym1eyNHneLxChlYKUXsGsRZT6BnprA+MkE1YjkYt5kgBTWKVMXGxsdxcNa8JWDJJBFbvVq6BzVmboRGhOjNGcT784aoQfi8GQW6wIU6GO6E7JUQtWOqnNrQw8oLF4gly6xWwpjVKL1iQoHKGqTWE+oJIgjZBmFlpzBJdjFjMSJdCNd+X2illzFOGcNFwmelcvxOVDezRKSZaMkPDkBnch7QGqep93+0W/B8SpIJU6QQGoNORjuOXLmEFQDjaj9WgxhL4JLligET/F8Ic+cWMqSpQBUcujcohRiUIHhAHT8xDM4ryMWXE/ZGX5HxF1NnpKMhsNtfOBf1MtFQAD8/WKRfECeUR54quNRIuUpFvN43C/XOKxSZ473xa8F0GMSxmlzUVhmb1gSXN5wWlL32HWFc6KLjEFRHMUALEv8onRhidbe6xLMluwOl4g5Wy6VIBl2a0ES5VLGCJeBDvV4NnBIDAmDkI0CSUZbwBxWfFhNS0ZziMxcxfdSqrVc6IG557CElOlZNK3Rn8UsrKimwcA8/wCI72X7NiYsrmDwDfeNJ/08rIEBLJFK6713ofnFlgMCUIYZUtRr2161jhlNstVDP9vCSMrAijaGtOg9BFNj8GqdNyktLTU65705CkXc5WU/Fc3enTpHJklwbAsQfLk3PWJ2EDlYF1ZUhKgSACQwD0voK35RtJfCRhClMqYp1KVQAFRIYEDdPharAesd7I8ERLR3834z/wBpCrV/ed7U2AfUQVipswr7x6nwgBh4f3Aa6D1POOni4W1bBlRlMdjlJmKGWx5n6CFE2Nw5MxRykuXdrx2NRSj0TSjefm0P7zd/vA6CK19+9YlTKBqa09IkTK7i/A0TTmfKoBt3fQj/ABGUxshUuX4wqmzmujNfSN6U1sT71hi5QUCSl3LNQj0hJR3oKPOu7KyLEWozuNB94CxWDZmeu4r5/wARusd2Ylr+EBJJqNP4ipxPZ5aT4QJlh9qv5/KDFyiBpGQXh6UrA07D9b+zGhxXBl27taa0LeV9bRVT8LMSdDo1j846IcliNUVhR+YSE1g5GFIqtum/X8RIlTWCR09vHXGMmTcqGysGSPEpg1KRP36EGniO5+20Cqmkw1S06/IxVcaQrm2ETsWo1f8AMQqxB3iP9SGoA3SGoMO5JGjx2SJmmHJ5xEQ9oSizaQMynjSJCeXWJcMx93gVC3gzDpYecI5DxiMxSGMDl3rB5lZizs+8RKwwHrC53oZx9nEIbSDCGS71geQh6QQZLdIDFyJcLiC1BBCFlUcl4QAOCIdLS5oN4VgsNlSAXbSJTLCQ6r7a/wAQw4xMqXUgakmJ+HcHm4lQUQZcq7kMpQ5f0jmYhKdBozmOmLmzBKkpKln4iPhQN1fiL/hnZtMmXlYqJLqUbqN39Y1WD4FLkhkISA7huepOscx0ouGb0pHNO5djrXRk8fQMzAMwP3esVKLsTf66tpGi4mkEHNVwGf6/OM1i5ZBDVTc7i1Njv6QukYU+cGLZmA2cks31JiTAyDMUEMQHdQBJLMHEQoorMnW3ifp/5WvGn4FwdUoZlpy5kZmLWsn7n0h+KGUtit0i2nJJW7BgkADZgwHRoIwkhK0qIKTkXl3ykX+/pFVgcSQ5XR1Fndj5ny9YtsBkPeZKKKiTblWlzV+Tx6M+qEj2DnAI1lOd8xr8oUEieN/nHIhg/hTNEx6RxStxb36xAJo/qF6O9K3hS5rUpcn1q4c6xyBJ0T6D23lDhNJo3y2+kQrWSQQWb70bmOjWhmKxYlpKlkJSNfoP4goBOVe/8Whs/EJQnMsgJGpLf5PSMvxDt4kUkoc7qt/9b+pjNYrii5qsy1FR3NgOQ0HSLx4m+xHL4abifbBVRKDC2dQqeiTQRlsTjyokkknUm8BTsZoa+f0gczHjpjBR6Bi32TzJrwNNVWlIdrHJq20vDudDLiTGNBH6JWUKYsbGC+DoQousgEabxsuL46UMMpLJYoZNvlE5csr0WXEkjzkKyli5+0PEx4bORWGywXO0Oya0SprTSHZo5KFdom7n06RgsbJlOYKzHSIUhrRNKln3z9mM0JlRxzeJJqzSHy5ZdonyJuf46vCukLk2S4U+H384QSR0hSsUCGlJVMuPAkqc7A2211i3wPZfETA5CJINs5zK6lKWAp/dtSsRlyo1MDIIDmjc7dYbhTMmkjDylTKsVMQl9yprDk8arA9iZEs5llc1W8w05gJDJbyjQJSlIZIYDQfZok5tjJGf4V2OykLxChMXsB4E9Bq28aVKSLUEN7zpDFYurexChJVH6wDiU+/tEi8Qzkmgd3LANq+nnFZ/1FJLlJWoD96ZcxSNvjSnKfUwG17Ck/RWcXw+Z6GtDRwfL8Rk5uYEpBewBbpzatfdt9MAWnMlQUDYg08mikx+AQKlyz003hMbejEHZnhWcibMsknKKMSLnmxp1jUYlZU6gNW5i+ulBEmKkIQlOUgnKCyaJSkijQDMxJ7qYNGNrkmg+8ehxwUVom2AZnAJq9TXd77m0H4FRTIWQ9TSz2aj84p8VMyrYijBtqAP8ni3w2ISrCjKpJOoBt4qikWfQqJkqoKGwhQij+8Cgox26QoTIaiQIGtvmBHc13BLViMk2CqvtWGFT+tQ3vaPMLEPGcSqXJWtAcgP0a5DX6co884px2fiEOqZmSDYEBjzaNj2iVLXLMszQmmteXrWPMsXwiZh1qUFZ0G7Wbc8/rF4SoFJ9nUTCTXStL84mRiD5QuHyZCpE0rKhPBOTL8IAAZ+ZLhjyiPBIUxN929tFnP2UjBdEyVvSGqmQxepF9eUQIW59+sFSGwDAt4ZNSeo91hJ8I3NX99YIlMUksaCj6wWwYgyS1IU/FLWACSALQXJlhgSPnEsyQ4Df4jY2LnRWLUQA9YnlQQrC1DxIjDNDZJE27IRJOlaweZFABW0E4LAqmUQkkUzKag87PyBeL7CdlVKLqmBAH9KXV6qoPSJS5Y2Kk2ZvIEJJWoJGpLBvWH4UKnHLh5S5hP7mypDUJzKYa6bxs8L2Vw8o5jL7xV8005z5ZqD/wBQItkTEhgiuljT+PxCPkb6NiY3Bdi8RMBM2YmUP6UjMrzUaegi5wHYXDIHjQqaoH4pqiqoFwPhbk0XgJNxEiTSo192iT32FHJaUoDJSEpGgDN5CJkTA34f3vERmPSlBXrr5Xh6v4jKjD1zmHwwJwydNmLKVS8oDBPMa1e0EDmYp+K8UKJ6UILsgqUBqSQw5/zBVM1MvJiWLOKHy9Yhp1t5PVjAWGxqlVUU10Lgj5wanEoZRJTQB6huTh6/5i3jQCu4lwibiJyErR/8UJK12yzFuyEKq+UfEQaGLZWHV+0A0a4oNhDxiLFCqcjSO5iakgl6hm9GoYPhRsivm8HUCTlbNUlw2z01tzhiuDJQCS6y1QKAc21Ltf0i9w+IoAbe945i5TjL6Gr/AMQqhiw3aM5O46M+RSAkBSSkD9wYBlHllN/6oFnTs6qkA53IHmbbQN2ikrlqdqP4VOC9X8q0ptAMviCZxWkBT5BUUykj7V00i7lGKFUXIn4gSpZCWKhUXZ3YitLfWBeH4hKJctRSUHvMk1wXGUkOUpq9nbY7PEmMnpyqdYzAFvEHJDitLvTyEU6JihOTMcVUpSieZUpi1mJo9n5xHl5cOikIZG2HFJ6PChaQkWdL3r94UUS+NsWJA61+esKI+eHwp4pfwuFKUR4C/Wm32eKfEcYmJcZADXnR2eLvunDAtX038rQJNwiVK3YkFtxvYt87RFsWjLzXV+0m2ga/7jYQxWHSUlIFmoS3hL+g840U7gpGY5nd7h2fTmBFPMwhKmYkkNY2FK0tenPygbADp7JyloUqjhyU2VS7EVBpFPN4Kw8M4+b9WOhNY1Evh6wEsE0LCpDA3Tm1NREc/g0wKEzIlgLBdubaU6w6mx2YF8hIVMFTXwmtdxD0yzoCx1FR6xsZPZhS2zoLu5DuDYioNKe7w/F9iVGZnSvu3/aD4WH9tjSKLmXw1MysjC7A+cGy8MEipd9I12G7DAJOdai2oBdvNqwZL7EyeZq/jUo6cjbkBDeV/BWv6YbMLAF9AKk+Qr6CLjCdnZ0xAKUBIP8AWcvqGJHpG5kYFEt8qUI3ypABpq14dc1NBcVr6e6wHySYtIyMjsGtTZ8QAnUSkjr8S/rli94d2TkSh8OdW8w5j5C3yizSC9HYvp+fdIcZBUK26W/m8J2GhxmSwGcMLCgYDaOIWNBzeAlcDcu5Dn1g/DYQItVhWt/sIHvZgaaX3aCZAYbHrf8AMPyAa++frHFJarm9XjGJEKf+YeV7xGlI0eGKQx1rXeNaRqJHTfX7faGmZ51ji1MK3ttf28A8U4gmWklRbf8AHN4aKydID0TYvGta/ug3jI4pebFJWk5ihxcgA6gtprXaGYvj61nJLSQ5YM2Y0NnoKAxQSsXiUqJQgiWD4MyRmLfEVBSmGV3YsX2rFJSio4x/6GMHdyN9gpGZzPZApkux6UL7+cTHgaqFLA5TRhUVIdt21GsYeb2tnKPg7ooTVTAA82e9/wBt2Jg7hvH8RMJPfGWKftDAWNHf0idorRrB3kgCnhFCDZqWO19IfLxpzjKTloQ1SOjDSJcDxWaUhKlIWKAMn4qUY6+7x08FKgVS3QpJfKXAO7C0UtiUguRjEqVleu1ifI/aLeXiE6E00Pv5RlMCuYCywXSp6gH35QbOxBJVlVp9d9fOKZZRJuNMf2nwYVJVlYlQIS1goAkN1b20eVy8cqUvOnMpiBS1nI5Fz9Y9GxGP7psyQoOKHUixDFxURjMbg0lalMUg5idnNfWpjn5JWWhGiuxk8lfeKSkJVTnehbfdot0qASGbxWL6AZWL3s8U3GcC6RM7w1AcKfQBNCkVdhdrGOYKcwS7sAHfkQ4B2qDCSW9jplsqanUpjsVs3EoCiB4RsWP284UDFGyN7+mU5q5La25O3zh36RQbYUan12/MKFGokOl4Nq1KiWvT0EPl4Q2cb12ZtByeFCgvQEMmcPrchuZr+fP7Q5GCANDZnpvUR2FCWx8USJwLhwohxS3ravSJJaSxDhjcNr608t4UKDk6TBW2ORLcXLDcDSl7x0SALwoUFsCQzDBNQBVJ8hY0fkREuarUHv6/mOwoF6DQ4Lp7+vrDCrX3tChQGwpEvee7+/5iNM0glww+utGhQoLYUkyH9ICHCljmFEaiCEmzE7DyhQoPQCPEYnKkqJokEmldYmOISZeYBTgipOurAct45Cjq4+OLjbJSbsgnKCUFWgEYrtBO/wCROcvXMRVmAt6woUPy6g6Bxq5Kyl49xz/llKSCmWASSKZiKKsXAFtHcxW8X7STcQopFJZUTlsTmL1L71YH7RyFHFKTezqSrQLhpISxDOdSKV3arWjRcN4tOnkJRJlolJY5iz00JBKmNS1atWkKFBiBmjmYsrlnRIyuQ4IJsEmpBby8qQeMWqUhsxK/i1OjklRvT6QoUUvRqJMJjTMIdRAYBRG+7N1iX9WAsgAKQVEOzEO1OYhQo1ugUrCpuGRVJJBoNNrgxXz+ApyzCBndJo7Xuz2vvHYUUSQhkcXhihGRJoVOPUM76VEMmYMlB8LlL0BAoaBi+jC+0dhRKa/yaHj1ZSKnAnb3yEKFCiI9H/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194" name="Picture 2" descr="http://www.endangered-species-list.net/wp-content/uploads/2011/12/tu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2807"/>
          <a:stretch/>
        </p:blipFill>
        <p:spPr bwMode="auto">
          <a:xfrm>
            <a:off x="4616450" y="647700"/>
            <a:ext cx="4051300" cy="26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igitaljournal.com/img/3/6/0/2/1/4/i/5/6/7/o/Sockeye_Salm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0" b="10529"/>
          <a:stretch/>
        </p:blipFill>
        <p:spPr bwMode="auto">
          <a:xfrm>
            <a:off x="4616450" y="3272147"/>
            <a:ext cx="4051300" cy="20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Advances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adaptations of </a:t>
            </a:r>
            <a:r>
              <a:rPr lang="en-US" dirty="0" smtClean="0"/>
              <a:t>bony </a:t>
            </a:r>
            <a:r>
              <a:rPr lang="en-US" dirty="0"/>
              <a:t>fishes</a:t>
            </a:r>
          </a:p>
          <a:p>
            <a:pPr lvl="1"/>
            <a:r>
              <a:rPr lang="en-US" dirty="0" smtClean="0"/>
              <a:t>Swim bladder</a:t>
            </a:r>
          </a:p>
          <a:p>
            <a:pPr lvl="2"/>
            <a:r>
              <a:rPr lang="en-US" dirty="0" smtClean="0"/>
              <a:t>regulates </a:t>
            </a:r>
            <a:r>
              <a:rPr lang="en-US" dirty="0"/>
              <a:t>buoyancy</a:t>
            </a:r>
          </a:p>
          <a:p>
            <a:pPr lvl="1"/>
            <a:r>
              <a:rPr lang="en-US" dirty="0" smtClean="0"/>
              <a:t>Lateral </a:t>
            </a:r>
            <a:r>
              <a:rPr lang="en-US" dirty="0"/>
              <a:t>line system </a:t>
            </a:r>
          </a:p>
          <a:p>
            <a:pPr lvl="2"/>
            <a:r>
              <a:rPr lang="en-US" dirty="0" smtClean="0"/>
              <a:t>assesses </a:t>
            </a:r>
            <a:r>
              <a:rPr lang="en-US" dirty="0"/>
              <a:t>rate of movement through water as pressure waves against the lateral line</a:t>
            </a:r>
          </a:p>
          <a:p>
            <a:pPr lvl="1"/>
            <a:r>
              <a:rPr lang="en-US" dirty="0" smtClean="0"/>
              <a:t>Operculum (</a:t>
            </a:r>
            <a:r>
              <a:rPr lang="en-US" dirty="0"/>
              <a:t>Gill </a:t>
            </a:r>
            <a:r>
              <a:rPr lang="en-US" dirty="0" smtClean="0"/>
              <a:t>cover)</a:t>
            </a:r>
          </a:p>
          <a:p>
            <a:pPr lvl="2"/>
            <a:r>
              <a:rPr lang="en-US" dirty="0" smtClean="0"/>
              <a:t>flexing </a:t>
            </a:r>
            <a:r>
              <a:rPr lang="en-US" dirty="0"/>
              <a:t>the operculum permits bony fish to pump water over their gills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838200"/>
          </a:xfrm>
        </p:spPr>
        <p:txBody>
          <a:bodyPr/>
          <a:lstStyle/>
          <a:p>
            <a:r>
              <a:rPr lang="en-US" dirty="0" smtClean="0"/>
              <a:t>Amphibians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4724400" cy="405467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Amphi</a:t>
            </a:r>
            <a:r>
              <a:rPr lang="en-US" sz="2800" dirty="0" smtClean="0"/>
              <a:t> = both; bio = life</a:t>
            </a:r>
          </a:p>
          <a:p>
            <a:r>
              <a:rPr lang="en-US" sz="2800" dirty="0" smtClean="0"/>
              <a:t>Larvae are fish-like and aquatic.</a:t>
            </a:r>
          </a:p>
          <a:p>
            <a:r>
              <a:rPr lang="en-US" sz="2800" dirty="0" smtClean="0"/>
              <a:t>Adults are terrestrial.</a:t>
            </a:r>
          </a:p>
          <a:p>
            <a:pPr lvl="1"/>
            <a:r>
              <a:rPr lang="en-US" sz="2600" dirty="0" smtClean="0"/>
              <a:t>Require moist environment</a:t>
            </a:r>
          </a:p>
          <a:p>
            <a:r>
              <a:rPr lang="en-US" sz="2800" dirty="0" smtClean="0"/>
              <a:t>Smallest </a:t>
            </a:r>
            <a:r>
              <a:rPr lang="en-US" sz="2800" dirty="0"/>
              <a:t>group of living vertebrates.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moist </a:t>
            </a:r>
            <a:r>
              <a:rPr lang="en-US" sz="2800" dirty="0" smtClean="0"/>
              <a:t>slimy skin </a:t>
            </a:r>
            <a:r>
              <a:rPr lang="en-US" sz="2800" dirty="0"/>
              <a:t>that contains many glands 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scales and claws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Webbed feet.</a:t>
            </a:r>
            <a:endParaRPr lang="en-US" sz="2800" dirty="0"/>
          </a:p>
          <a:p>
            <a:r>
              <a:rPr lang="en-US" sz="2800" dirty="0"/>
              <a:t>Ectothermic</a:t>
            </a:r>
          </a:p>
          <a:p>
            <a:pPr lvl="2"/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"/>
          <a:stretch/>
        </p:blipFill>
        <p:spPr bwMode="auto">
          <a:xfrm>
            <a:off x="5257800" y="626300"/>
            <a:ext cx="1590675" cy="23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03812"/>
            <a:ext cx="1704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oogle.com/images?q=tbn:ANd9GcTvSkYzCcYkJR0_IQZc-Qkmr9xB4YLkrKhFDzXyZaiitL0NaC9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2994437"/>
            <a:ext cx="1590675" cy="239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5867400" cy="952500"/>
          </a:xfrm>
        </p:spPr>
        <p:txBody>
          <a:bodyPr/>
          <a:lstStyle/>
          <a:p>
            <a:r>
              <a:rPr lang="en-US" dirty="0" smtClean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441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Movement onto land</a:t>
            </a:r>
          </a:p>
          <a:p>
            <a:pPr lvl="1"/>
            <a:r>
              <a:rPr lang="en-US" dirty="0" smtClean="0"/>
              <a:t>Lungs </a:t>
            </a:r>
          </a:p>
          <a:p>
            <a:pPr lvl="2"/>
            <a:r>
              <a:rPr lang="en-US" dirty="0" smtClean="0"/>
              <a:t>Made </a:t>
            </a:r>
            <a:r>
              <a:rPr lang="en-US" dirty="0"/>
              <a:t>it possible </a:t>
            </a:r>
            <a:r>
              <a:rPr lang="en-US" dirty="0" smtClean="0"/>
              <a:t>to breathe on land</a:t>
            </a:r>
          </a:p>
          <a:p>
            <a:pPr lvl="1"/>
            <a:r>
              <a:rPr lang="en-US" dirty="0" smtClean="0"/>
              <a:t>Limbs with stronger bones</a:t>
            </a:r>
          </a:p>
          <a:p>
            <a:pPr lvl="2"/>
            <a:r>
              <a:rPr lang="en-US" dirty="0" smtClean="0"/>
              <a:t>Support body weight</a:t>
            </a:r>
          </a:p>
          <a:p>
            <a:pPr lvl="1"/>
            <a:r>
              <a:rPr lang="en-US" dirty="0" smtClean="0"/>
              <a:t>3-chambered heart</a:t>
            </a:r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 descr="http://images.tutorvista.com/content/respiration/lungs-of-fro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3403" r="4850"/>
          <a:stretch/>
        </p:blipFill>
        <p:spPr bwMode="auto">
          <a:xfrm>
            <a:off x="4876800" y="2019300"/>
            <a:ext cx="3752602" cy="23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83820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Reptilia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5562600" cy="4054674"/>
          </a:xfrm>
        </p:spPr>
        <p:txBody>
          <a:bodyPr>
            <a:normAutofit/>
          </a:bodyPr>
          <a:lstStyle/>
          <a:p>
            <a:r>
              <a:rPr lang="en-US" sz="2800" dirty="0"/>
              <a:t>Dry skin covered with scales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Lungs</a:t>
            </a:r>
          </a:p>
          <a:p>
            <a:r>
              <a:rPr lang="en-US" sz="2800" dirty="0" smtClean="0"/>
              <a:t>3 chambered heart</a:t>
            </a:r>
          </a:p>
          <a:p>
            <a:r>
              <a:rPr lang="en-US" sz="2800" dirty="0" smtClean="0"/>
              <a:t>Toes </a:t>
            </a:r>
            <a:r>
              <a:rPr lang="en-US" sz="2800" dirty="0"/>
              <a:t>and </a:t>
            </a:r>
            <a:r>
              <a:rPr lang="en-US" sz="2800" dirty="0" smtClean="0"/>
              <a:t>claws</a:t>
            </a:r>
          </a:p>
          <a:p>
            <a:r>
              <a:rPr lang="en-US" sz="3000" dirty="0" smtClean="0"/>
              <a:t>Ectothermic</a:t>
            </a:r>
            <a:endParaRPr lang="en-US" sz="3000" dirty="0"/>
          </a:p>
          <a:p>
            <a:r>
              <a:rPr lang="en-US" sz="2800" dirty="0" smtClean="0"/>
              <a:t>Lay </a:t>
            </a:r>
            <a:r>
              <a:rPr lang="en-US" sz="2800" dirty="0">
                <a:solidFill>
                  <a:srgbClr val="FF0000"/>
                </a:solidFill>
              </a:rPr>
              <a:t>AMNIOTIC</a:t>
            </a:r>
            <a:r>
              <a:rPr lang="en-US" sz="2800" dirty="0"/>
              <a:t> eggs</a:t>
            </a:r>
          </a:p>
          <a:p>
            <a:pPr lvl="2"/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s://encrypted-tbn3.google.com/images?q=tbn:ANd9GcSPIsC3aGjvuHXhh7yDiHVSrzioqMS3TIi0abjd_pnLwHTpHx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77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MSERUUExMWFRUWGBwYGBcYGB4ZHRoaGhodHhgYGhoaGyYfGBokGh8aIC8iIycpLC0tGyAxNTAqNSYrLCkBCQoKDgwOGg8PGiwkHyQsLCwsLCwsLCwsLCwsLCwsLCwsLDQsLCwsLCwsLCwsLCwsLCwsLCwsLCwsLCwsLCwsLP/AABEIAMkA+wMBIgACEQEDEQH/xAAcAAACAwEBAQEAAAAAAAAAAAAEBQIDBgcBAAj/xABHEAACAQMDAwIEAgYHBgUDBQABAhEDEiEABDEFIkETUQYyYXFCgSMzkaGxwQcUUnJzsvAVNGLR4fEWQ1OCsyTD0hdEY5Ki/8QAGQEAAwEBAQAAAAAAAAAAAAAAAAECAwQF/8QAKBEAAwACAgICAgIBBQAAAAAAAAERAiESMQNBUfATcSJh8TKBocHh/9oADAMBAAIRAxEAPwDlaKSRpltzHOmQ+ENwjNNJmg2yokE8Y99UdW6BX20etTKBhIJ8/mPOsOeLemOMlTZTr1gCdKzuDqVCufOmMaU6yqc6Ifq4IhRpQFnzq6mgGkAUUnUv6kANfUqmp1q+NA4VUNiCZOralAaGO6IONTFckaBBScR515U2fvrynVgapqV2J+miDJAxq0tGoU6Pk6sJ8aABm3WvkrTq1tpJ1aKAA0ICABPjUau31b66jyNCPvZOqoi1KZXVj7uRGqVqTrz1I0gJqBOrnQRxoZ3HjUkqaKOHp4wCdeUnM8asG5AGq03IJ0gHG12wYZ1bU2qAaXjeQMc6GNVycnS2PRDfrnH+vpqFOljRYp++pUbQc6YQT1KMHjRCpjjRu7pg8a82yjzpUILquyBzGqhsV/0NPaqjQRp6aYodUpo3pkLILsVn8I+0HwDk/Q6luKSuqh6fqLaykSeJjkzbJA/Zo/Y7ZVGVVxUge1hSQo+zQNN6lJGUuAAeG8Bo8gDkTMa4Xro2TMNvfgTaVWSklIJ3Wiw548zzx/HQ+4/ocSKpp1mFgwCPOeW9sa2CVvTpyEzFyscYJMJ/rnRpekMKXLOLQSTIjkAHHjn3Oms8luiiZxje/wBHG9pIXZFI5gMCSD9NId102tTn1KbrGDIPP399fomr02maXeQiHuqWm4+LRc2R+zVS9MQUfTtNQkyDUIILHuu+o1a82SWyOK9H5zFSNRNZtdsT4c29UmoduhSWAxBxiTH1H78aqrfAOwyDScE8FZ4iSf360/MvgODONIdWmtjXR+r/ANGlBQPSrEEYa8ck8WxpH1X4Aq0aip890EEYmR7atZpikMolQnVyNpoejlcFSCMcalS6eBp/oILhXI1cqaYL0wE60HTfhdT+sBkntQckD5ifbwPvooGUoUKjmKaMx9lBP8tNF+EN4yy1IoOBeQJPsByddE2WxKU4crQpjtjEgeUAky5PJ8T7jRabxAbhDYIE5CflIuY/T7fXUXJ9Ac4//TiuVB9RLsXLD9k/2mCkajU/ot3AClKtJyefmUCOe5lg/kddDHVyAoFNoJ9xN3ktAMYn/nr3cdeZoVlUEiVugWgfiAdgPb6aqZfYTUc6X+jzdj/0j7kVBA+5ONB9V+A97RBJpFgOSjB4+ptMjXVBvRThYDBhHJAYfUDkDQrU6JMEFVMm0e2e3yTJ/Z7aF+wOMCiRzI+h19dGunb3pSbqQxZrcUyQAYBIy08Tg5MR441n+vfAbAM+3vNpzScd0eGQj51jzq3i1sFkmY2qdVUwRoj0zwZ18KWkioeLXOiqG499UelqynRJ0AMPVB1WKU6rNO0anQfPGigePtj76oqEjTNBOhtxtTooQWVN4dUjcHR6dPk6LHTY8aOSQQ6S9Z6NIXTMC2RwRxMZtbkE6bbXe1KZS6n6lUqQVBAVR+H9p/68aD6fVqBBeoqOLZSywBzAUKW5JMxPA9tC9L6q7GpWKPTuew0iZIJwHB5AgRBxmffXLx0XfQ7qddX029YBSArOvcxpsw+UFQcyG40kSoi1w/c7KbxJIEN4gcC3OffWi3NVae2crajW3C9gcuTaCTFzEi0E+Pz1ja1YPuIfFash7KZawlTCmWEBSRnzk6axXr79+axJnQF3OVHYq1cspyeBAEckgfuOpVle2ykBdTtEtPB5P7NLenVFFJaaJ3qsmrIIUyFwwmSJIx7HUutdfbbrV3BRfSRFKkGS7Frfyice8jS4t6YqR6hVNHbvUrnFsAKsGJNnb/aJ/hrn/VPjVR3TgklmiWUrGIHynjnSn4l67u+ou3pXKq1TcjYwCbQPyJ499D9P+Ea6BiiSrm6oCrPZJyJjJ51th40lWJ5eka7afHCCj3PUZowSBEGIJxhufH00y6Z8W0K4am9jhW7ZmYAkeJHka5/vug7hDaBWZaqi2EPaF8x7ac7f4NqzTWi9UkdxNpggGDLcHzofjxXsOd0a2lslSKlKqjJaTbbdlsGZPInSF+l0SrqyutRcqygkMPsPGqdrs93T7mpmpTp/q4BAIMiSeTyJ0w2nXnK2xaGQl2Ocnmnnjx+0e+kr0U5CjZ9BAfDB+IZRiYBPPkfujTD/AGgKPcO0KPmMAxAhlVj54UwfzJyt3e6BH6M8GCqCRJaWfAJImAAPmPEwZE3e3qghgoZ3F4UtLKgB7nYggMVE/du0YE9CxXsxbGVXqjPa0H8QVbix5ngHGfLET7alV6nfShGpqIjtIJ5g3FWUA/mTpKqZuBpsFySxYUU5ICiZqjE3OygxgjRVCjuGuWm1QgkSzOKSsogFlpilfBEQzcj3nVZRCWw/1E9JSWBmFJFpNp+YAsSOfEzg/bRdMFUFNCoKjlCFwCSOZBUflyIOk+8FKjK1KtEJ4VtwblJEc2d68+4H5ZvTqQBwyvK23Bw4OeRJgwMzC8ceTm1RjfqFZzT+cCSvdUqWzOLlKN2mR9fz1VX6gQ4DQSYJJui3EfPPIkXC0jGoJuLWsQtIg22/iEgZJgxzhj/d9hKhNNiy3TllUVLWwSAq2A+xYkwBAMD5tSl6KdCnoUgyorFGeVLWmxZAFsglQxwA4IBIa7UjuCWCoQzQVuOSIwokRDGePaDxpfTrGnTLEurMYLMl0KZkNUpyCCfDDxONQ21RlDLSCoV75+Yw5gEEAggdouBgjkDW6akIgs+JOiq99RIDKe4D+zMBiP7XE+DzrODZHxrZGu6KgNrDuPswk5RwcgiDHPHkEaDr0FEECFMx9vv51lnjx6NMHTOJ01jq+n04jT2mV15uiIxrOs0giq7WdeU9qB/r/XnTRdqW19W25HGnRAlGgQZ1buF1fTMaMG3VhoAV00ETqPpk8HGjH20ca8A+h/1+elYM1Xwj1C0ITuVqJVUWs0jvliT3dzEEqBxx4jBD7FFrms1VggUKAxtRSFywA+bMYPGsnT6o6hlFD1Hpw9OmiwQjADuIzJayQT4gadfFTrXpKlRWDNT9YBchWAhwGBIJDs2Pt9DprHc+/wDRmW7mqm6pRUFiKqC4ksbSSYBAPOIjIBJ0kr1ne5L0Y1iGJYG5KYJBE8UwzeB4H30TsalRlAYuKIgrTChYKiLCxGWPOSceNA7V6q3oaTGslOpWprIm2FBRRBu4IlvZveNGP8aPuHSOghRRWsUamjIqhIADASQwE4UzAnwB9NYn4+3Y3U7Tb1QiBRcIhUtdbUHEMGWY5wfppl0bdsrpeaprbhC0hjbTIUlSL2wJgRAAjzrNUdim6rqpftpuS1Sfm/8AUqkYDszyBxyeNLHFN8ybFENvg5qqj0qxmuVZlIQKCckBvLHzwBxrSbHbVXoelUqMpuLMUYyQCJGQPb7ATqjcyUk05qAQXUFbRAAEDEnyT/LSHqvxWL7g4FkKCp9T6WOWAgccYMz40m3l19+/A1o2lZyCSX7SMNI4CxBMYHJM++klLelKqrU3CFCf0YXtVYuAtk9xOAfb21zvqnxzzahZ5ipTDYaeCAo4H89J9z1uqxsXbNMzTARicxgD906teOA2ddrVRUVo6gwpKsFERZBIACpmRBgyf+2X3NUU6NuTYFUgscYzLHLv9BxBkYGvae1NEEEfpTTmoE4uI7lA5gXG5uTbjQT1Nw9UIqoPUF9ghrUDMFp5wahYHPvbnBgwU2JsuTdIUeozFjiJJQI8AAQJ7VS8Z4CmIgQKm5NQ9tWCQSS5FpcmAWIHavpwTjAKL8pYGha9UKLUhgxEXBWA9UBhHMFilLiBaRgHRVFXKmkFpMWHqKSUs4YsVLQEBcNcGtwrKRka6IZlm36hUWK1QKSzoPSwbmGV7CApqMLiWJ/Rj+yQTq2ruXcxXd9wzq4Xa7diqBJt73hSy8D1HZVMYDRBV06xkVShllIoraVU5l2LYImTUdhwtg5OrqaoXZdwzEM/6eBD16uSqQncVkqLV4wo/ECOQEfbCqxhaC0Kcgr6O0pLWqYMw9dltBn8V3vAM5OYOtgasoYcTU9Rwfxdu3p2ggfhIHMmTjUN3vmctSQLSpUwLqdJrUUR/wDuaiggGSf0Yk+5HJL2VFs2grABimq0e0ESAr0nf6A1KknM2GNYtU06L9sXqySvIElqZJKmJADcOxzKkriMwde7urVB4gAzcaYkXHkZN5HgsD7YkEe7kKqNUu7YhmrNfbmBcvfSjOCk4IBidQodTw4pN6pTBSnRwVabQEvLDnxggGFnSgUG2VRzUtYlVqOAF9NkY4YBlcC0ESZJibvfkLp6vTsFwUPIDZDA32VAQQMggBlEXAqwE8NK+3WuSHp1AwKKGWkysr5hwbSQAIIa5ojNsaRdX2Fam9zu7AlLXlDa4f8AEFJDSAJHBsP5Wn6ZP6NFQaixRRdcSWZsMKdRBJzPcpFPjzd78fDahlanwWkq2YDouZ+8HI+nOkoCWraoPj8UFZcBSScmLlk58TxrQbKpeoAFtopxgkZphqjZMgE07IUz9/LSqgnp0zNSuysVPIJB++rqAJEkabr0P1iagW0TkAyCZmc5yIP003ToXbAxrnyyS17N0rszFOvGppVDHOnb/DizE69Hw2oWbueNRzRUM7ua6zA1C4jg6cf+Cwzz6meQNEbb4VWYZpjnTeaDixKtcEZOdRKf6nWnr/DFMD6HVidBQAD/AF/HS5phxZhenBg1ZGvCtQuesn4rFUkR/aUrbM5g+40b8Pb4vs1Smz06e3qES5ALgNfgngySCo8R55D3ao9PbO/qbYr2FbiLlHy1CG5a4rJA4I9tHdM3aVKR2/e4XuYE2XkDle2UB+hJPBOtXktGaxZLcg1KtIPtnF1yixioVR23FsdwE8xMj6af7TpqimKlIEbikpEKCWNOZsJu8GJP/F40hdXCVOwhqYFWyGLSYJOPraoB8CT5056O9sV6RAU2iopYsflBiJky0cCAPvp51IXZT8W7udrTrNVYPa6mTipUCwlwxgmV9jaREcqeh3oLTbBRChyBao7QsDy04Azo3426nt61VKSqYcmXUwO2Rjx8xVvzzkao6ZtytMMZHpnlQJAOAq+WMyPoD76pXiT7Lut9Zb0BALs8U4psQEYmAzj8bZH099Z3d9FH6ytU9dmCh0UdlMgRGOWmB95xpi/UHNRWA/Vlwo/9MtaGapg3vNwH1ycnTbpnw/DBe3vItDuoKgkSfq8kYjzHvrTHGKktmbRfSAX5CB2gCGYDI1r+j7H+rUG3FRgKrKLaf4kuF2T5a0hj7Wx5Oit/0JaLXtTNWnSk1LoIqERaCTwFcqT4g486XfE/WECyikECHa3/AMyoe985JUXQPqPbWPk8l/iiscfbET1XYFg6AsRcTMsGJLNIBNkArjkuSPOpUS4n9KhaiQM/KYqkLb7/AKVpgx2sPYyDSW++peFNNTeTmWAlUpgG0WhQgJ8t9dT2FSjcoUMe4LBYkEEhVI4N36wkzHb4OtV0Jkv6qisGNVmUAA4AYdxS7N0yQzQIPA8g6sFF1oFnS2magVrsO+BCFLotZsYgGyCSrMQ69Oi1E0FUqxIeQlzm4genSMSSUZTeBwBI+a1RUqhn9QNaCjEBnCqKU2AsykVKdEKFBKi6qZiEE6WOdDiQZpmpAVGkeoQ7BTdPobcGTWqDBLFYuBZpttSNPb1AVogjbgyAWBasyE/+VTWfQFo7qjGTJlgDo9a4SG9JvUPatUmahRYhaNFY9GnFsSq+xDGTrwoxvUhwSLmTBb3UbiosBKfDBQQAIt4tCb1sOjza7MXlKYAFOCtMMGWmfL1TmasScAkThTl9EpTVji11i2tWZACe3CUwQ0geBk8EzxoN6RZFaE9O4BrQ1OiJme7BrHkSLV9yTksqL23EC8qZUtaFE8BUgwJgAnJwBdI02/gIS25amacKaShjCqGvaT+JjMLkZOOQQvAnWq3NDM0kkFWZM+8+nSLAjABAE+S2dfGvdIhlVzDC0q1wkAtER+I9xXkS3jVb1MMhJbyadHsWJhXZzBt+vZPhTnSnyMsTYAERSJQAlmNR2tbBINwUP5hU4kwFydQ3tGnTDLfTaIUqajqwuOCQ7OEkgQXKZ/FGpUtoCWWVHMilSesRPKtUcgKZHDW+dEOxAVAzUAvCI4pNAMAgCo855HIJObeZyvY0KKHTGRwpaVBtDEsL+y4N/eJYz9YiY0XtC6GmyVCwikVhpm6qRUJUg/hJzz7TGq1qLYMWUsorbjdKrMH4sWwkyMyxB58DVC2razE4ClScq1ilpBwQLoJngk4E6HlkJJGh6TuHqOFW0QvhiQSoCjJHsD9ccDy8RybfVm4eF8j/ALayPSlqHcU5kmeCQCSFm2QeAT//AJ1uFRbGZoDewyR/o6y8jbdNsFFCPVa9MxaPsR++fOl1R7iQpBVf5jR1OmWUGDA98QD76H/rdMM3ABgC33/n41ljrosD/wBoJIHDcT9teDc/pT9v26OPTAkwQ10kGNCf1ALLtPd+7V3H0KP2QHUjaZB+mmVNcCTnznQex2qmmQ8zMicaPVUImdRnGVjTiO6+HKtZlVXZ+2QtVrSvhbOQZtYR9M6YbLeDbihXYNUE2sCpkMIMCDkSZBPkHB1ds/XcUzSPqOGJurKecRaCTMHxn6fXzbdMrLUaj6DilVBem0kCeZyMHMGfH011NXs57OhpuaC0WVqP9YdqADP6pxVRw7ljm57U5HmDgQdGdAo06dM7lCWpVx3U1E2kgi2RwCtoAE4BzoLpV4F9chHogBlkyadxBDNMEwZx4IE50UnVtvt80wpNb5StUBaN0EwPyx9o99S63ECiWxJu3mvUQLApVEZUH9mM4AyZaT9j9NNt9vSFZwFJemwMsZpsfIMwW84/d5zjbkNuRWyVaVqFxm4YJaMSR4H9nTtdkahFGlYSLnQ2+SpF7T4AP1yAeANbNe2QD7Qeiwp+m9QnLt4uJ8HP0HPMnxptu+lDt+R6jAhZ5QjyDMWrK88kiR7VP0z0yNvVqdtPutUeYz+ECFBOOZnONE4RIEh2ELesWDNpEGTHJiDJj21vgqqZ5dktgtX0wG/R0w2VuuIVC7FjM33doCjJu99K+oU3qJXq3/IyFqYHcz5lpPygFgCW5IMRzr7r9BaVFU9S96YCDmWIF1Wc9pMfa1YkknWJ3vVG9dHSbBaxAuhvdiB88uZ+s/sxzVcNcdbH3SHliBUCsjds/LagN9UlRcWNSAMeSfGNFt2Zgxq1IUCBWUXXenhCoJuIxdJhoJ95GI6VuqdNj6tO63xLAELAFPtOQY/afMabPu6S0SCfVrSpUiVCmkoNpW6GUwefJ+kazaGF7isKNGnj50tdgxUtFwguDChhKg47UMTC6P2dU2hVCusgqtSaSFiO2o5JL2oshATgC6AY1HYb+mAGqOxvbFxAi49xUEQajHv+UkqAIA5J3XpVwESoS6kVIH6CoM2klig+cfjCgyygm2bRpvsFPQBWpqh9JqieoIvYMDUqf8NNVk23GeBGCMksSA4Wx/RFJRkUvUBUZk1KhzcS0EsQYJEAkQ11LbGnYt424qTagU1qtQiA9NqgIYsOSFUxdhiI1SOjtTdSlEo0yXrOWmDiLizrEN+EDHJyBSXoTYVTqI9zhxUKgP6wJlZIlaSmfxdswWPA9QxHu5pJArNYiL2+pXIvEggwqhQuOIYHB7RkaCp0WqkOq161V2LYULTcqQFCuQLwJJEu0gLMzOi9huKaD13oVJJIpLchCNylihmK3BSxJE8gdoA1UEfU65Jx69UTDEKyAqItVCQk/Ud02rJGCpYrLTUKxsPlmrKrggdw97jgBlkgRHAInuqarS9Td7p7mIPp0ZpgMYCjtHq1LonDGbSbfOhUovTHqMKeypjtuVArRlv0mAKefwyT4OQIh0ZfS3aOBMCjTE/oiYIwRDdsLdaLEIlpkmADem2UBWt9MtLLTo0l9QrOWLOto8Xfh93JIBQv1IGB69JlJuLujU+6CVMgtcCTyIGJgwCb+mfEFRUupmlfWJDMLSEABEMhS0ADM5Es0zBBAGJpOpc00rJUj9ZFMuRMMobblgjHHcyn68KQGNzGG7RcpKkoYBMzVr1CxZszAUmYiZkzoUaPqRTStXqoR6lU1iLZH9v1FFP5l7QS2D2xGlXWFq0/0q0qppwS5LqbGUHvBAybQYuAJyMlllyfoVNJ0LZU13Su1YQgPBJtaIzcqnKScqOeTzrTtuiWsRU5HeT9DzHn/vrmw6m5IX1FpgXSytdYJtZaRgiXMlqgDNKkCcNp90gbloIFJKZMhau4rO7AZVj8y0xH1PGcRrLLxp9miyNXWPatOpVplRmF5b2Go73dIUUIAAII7cx/y0MzEfq6Alc4IIBkSJwfrkA/bjV39cr5JanTgxESD7c/T9+sHj9/8NEwfcbiwOXY5AIA4jUtp1G4KWp4mAD7e+rnpIUZncOckLMQBnA99INyGBD1XIEdqjHjRikymzRV+qo5BIttMEaGqim5LBiAeBnSlaz1AewKnMnnVn9fpjAPH00+M6F+zmFf4oVGRqiloLLaHMggCC3vmZH+gy2nxyfxmlSDDDqtx85Yc8Y/7aXbz+jCvVcuK1Es0G0XggRyZTmf56G3H9FW6QfMhz4JiPfInjOAdday8bOeML6n8flWdUtcMtpaMtxHAg8CMDH10q/qzlUq1ECAGQpgC0+ZBlmJjBBx99PNj/RtWQXIKRuIwzg9vmDHM/bTun8HgsXrtSpLaVCq4JIMEkllKiIxp8sF0KNiPo4X1aqnKGHBjC3cER4E8/fTRRUasXpVwPSpFLkSDHK2EnBkkZ8SdaHp/wAM7VIda7HtCw1WmVIEn8KgH/l41On0CnTdqlOobiwLXCQSARgjzx4j+UryY3+QPDL0D9P3NTc0VpqimtANz/M0Hk93cSbTPPzeNC1q4q1KfrFi6VbAgngAtUVvNpCgjPBHvhpvqTNUDms4i2EVVUYHmYPzEngHOlZ6FRLqw9W9WZgbgCSVVV8cIEWAcSMzOt/zYrGELxuma66bmJBeopWo7EAA9zZkA47Q31weAuEQqh3LyACgCjEXDC/eIAMfU66BQ+B6EAO1b+zyizzHiZz4OeczqT/0ebJkVUFWm6zawN0XEeCYbP7ify5+aZtDnFPqbIQ3DOCPw8xgwPl+3tI0XQ3LOVoAYvKheZZiI5M5PaTxk6fbz+jpaisoqVRUXiAHpk/jXhDTYYEHn+GVbotajUQMzCHUyQw/EMqeZHtzrRNMlo6H8O9YC1vWwzuTBj5VbJCjxdIkgTCqDwZ2/VK1PdUwHEupBUkxDeR3AxI8eTAOJnjgrW2kSoLAQD+AkAwRBEwwGAY1tNrsaLUxVpItN1IYFBaZmR9GF0GCCOJB0lgs0J5cWDfFm5qbYpuUQenVBSqxPyVAMEMrE01cj6gsCTJaNeU661FvgVywDipVINEAiWZkDGxgQQViZBEiQdMuibwenWo1FR7RYyEAq4YBlMMcggZkyJmQVJ1zfd7n/Z+5tovfRYStxQtEWupMMB3SDgggA8jEYZPeHwU8V2bXcOKgKu9TcGllmeqKG3RYJAL0+4vkG03t72nUW2UMrqHACz6ZaqnqBRCmn6qo4PygwSCDkSDCzadcptHpwtrXJcGqy2Iaol0YkwRySv8AZuDKn1AW20QAvJZHMvBaatd5SqwKGbblUAAn5lU3GIs2tdBO5qH5GZadJi1Qg/iS4ntZiMTJ4kwAVOO8lw7p624I7aZgJTAPa0jCgRaX/WMQQBmEhU6cajB7lWriKxvKyolQxZP0kCcsDGSJEgrqb1KJI9Oyu5lmWBYVUlqYpsIcekQVjBL4lQYVvYQb9YpsE/8Aqa2zX+zSINMgsQWFOqzghsKZUDIWRGNYtmqbWqVR6xci28BYCiwCG/GoAiJwGXypB2nSnprTuRqdCmQAa9RbnqiexhNpz8ouM4wtudK/iroRrUmamtUuCrCaBo0za3bgKFm0uAxtENk4UhpcQ7A9h1K1VtZk26GEZAwaq2GUpgsrsJlhzJC+XLbcUqVoD7fa7cVCVCur1q7BlEhhTZWK5nl/v74/p3XV7anzVlVVRSosWwkC4AgmKQi7wAcDJ1oum9RNK9qbqhEituqgE3Ke5aQVgHWw4VSAAw8xoYjP9U2529VLi3om4pKMjKxBle9FMgyQ3kRnBj1Pi6oICR2jgkKxtUHHhoiI84xrT9Sol6JRhX9F83VWoUAWJBD06bKCvAYSASREmTrmu+25o1CrwYIKnEMuIYFSynHsSJ841SXsDsHRuqO6D9OFqEDsRRaB4W8ksT+7iAASoc73ZfiqK1a4W4yQDwSByAfPjXF+l9aak4M4nx/rMc/u11npPXTUUWHJEwD+bKCQeOR9CPyy8vjc5L/crDLcZbS3eIXbm9SQZGDGCJ8zz9wNENSaoQaygNwqjMeZ/nzold3UbKuhHhvU/wDxUj6c6iGYmbwTx2mZj7mD599cry3IbJAh6cWZSznEdoER+/8AedV16FS4wKUfVoP5/XRZ3CCbmOIkFBP7YH7J1aN0hyKlUD6UjH+TRfbD9CSj09gAAaiAHkMDn6ggAD7D9mr6XTm+a6Sx8IgMz5hZ4xz5P5wSqZi8EzInAjxwTP8ArHsVTrRAJnn3/ZjPE+PH7XsRQOntdB5MwYBPuR3efv8AU+I1M7KB3Bz/AHVAnxBujEf6k6JpJP4mOeO8+fsP3jwPtq4bcTj7fqySPeQOfqePpxpgKl6cXJim4B/tYE+f/Mn848cnUz0ZKaAtSLASAAXfH4ZFSrBwYBE4kDxo+rtCg+emAZJDpUj/AOUgftxHAkDVEAS5/qhMf2jTMDMkuDj6eOdUnfrJBq5Rf1fpC05VjTXmIgipC+4IDcHzoYbUtEWgeA1cuY8Ey0AT7A+8cHTSynhjWooPHp1KY4MwSxtIORhZn8XEXUtxtlUKKqtE91q1TnGGHbOQc8jmZ06IBIcwS6WqZgAAdsQVJYY/Lz9582yd+dxjgN3G76mCFA8cH8oksam5VipDVMTlUQNPuxi3GMQOc5jXu4rsgL+ix4k9uSMAx/yznjQsghnd8n9WuqIwqGqf0gAendjttPywAbMjwsEaQdX6dDsG7A3HaIP1BYQDjlQI8RI1t91UqwSlJaJgmbiS39oFbbWxOSCf3HWBr0mS4o8HzSCyv1kWiztj+zGBEQBayoGc3rGXDNmctM4nBg+zccmAefOh+FOrxgnDAgzxP/Rh/qdZbrodKpZye4k5AEhpGJAkc/8APVHReqQ1vEZ/Z8329/yOujBzZlkqbX4n3vpIpCs14NMgZkf3ThoUk8EYg4mcJ1uBTprFvpsy2W5VTDdz8M30/nOtvudw1TbVAvzqL1kSLl5WD4IB/PXPt9vhUQC2CDMjC/WFjHjRNgnoafDvUXUFLiFlGJHPYTbb58niPy1pemdRlUZpJA4MPkSFUmBaq8lT5NPiIbAbHchWE/T8x7a0W0Nwa2ZOZGeZmcwYAHn3PGdS0M6b0eupPzKqgQXdPUYmASe43IOCe4gQIBkxH4q+HhWpsUNOpCiLaXpkgGSDDkMTDw2CCzA9rMRh9l1x6YwBF2CRjMGYHODxjI8eNr0vcqVU06rhpkE2tnmSpWfyUrjjT4vJa7CzsUdM6sGIe5BVKlrjBpUEqLMU1ukVTDYkSfIVY04G7RkVyWzbFWvuHpM8AmVSkcewhFwJn3xHW6h2+4iP0dU3+mYsWuC12YyquyuOOxgPvrejdQWbizS5EMGZHYlmKB2H6VCyG4UkMACST3AL0Hsyvxl8PlKj7iiVKnNVFZiR3EM6+oFdgQATgnJORJEeg9Qn0yCgKwad4/RUiLg9dwT+sIgiMZ9yNdDr0gxtNQLObWqsxM5iDuSFyLpZSckSJB1g+v8Aw4duTuNvDU1I9akIPpkEEFkHNIsFmRaCeAGEJP0xv5H3T6ihgVplqjrd61WmK1dlggsS7BNvSjIaQIHyxnV9bo9GoZ3S06qDkg07hIksHpCmRBHALk5HPKDpPUka1UHdMlXMepUIhmeoJaCwj0zAAyTAzp9rtzWVostBAWrVrMpMEBhSoU7wRjDEEtjLTJHIC7Mv8d/B9LbqtXbUnpopCVFYkiTIVxcxbntIOMrHJ0F8K9dNNlM/KRj9/wDzH5ga3i1KO6o1Ns7K7MpRGGT3YpHCgYcEgQeMSIJ5L0+vFQHySJX6yJWDwdHhybUYZqOo7x0+wARIUgWgN2+8qpbtJGY/doXddBsqvuVq1XIBIomoioTGADaSpEEiScnkCdKvhzcVqm2pFXUWXLlR224m4Z4IPB/ZGnO2pVLIqywwxiP/AMBnHIjg51yZLi3s2W0NduocLU9JlZgJAaY9+OY9+POiLl8AH7kz+esnuvhtZFTbbh9qxuYoahgkgxFJmEdxW4W4BMAGNUDqVan2Nt1qFcFxXK3HybQSFPuAefbjU8b0w/YciNm0D3jn9vt98flqbpVbtDWYnkqSfGbsiPp58DQ9P4g29Mi82sZ+ZSogHJlwonjAk5GDoRfj/YLcBVkA5BESfcB4Lff3GmsMvSDkh0m2qN2mrUSD4cCf/dbkRHEKScz4sfagrFQXf3qrEMTPGJP5HznxOZb+k3aLzUYz+FJcifM2gFTjzM8+2qU/pIokjFszMtUJ/wDjtXOOTHEZB1X48/gnkjSf7MZFJSjtweJucRmJJNCXA5/jI0b6hUAGnBzBQ3E+D22gHBJiSPrjGJ3n9Ji4WnRNUzDAvIm6AFsWW84iTIi6Rr2ju+pM8vt6sXSD+hUzzi5AymfdjH31f43P5E34NXT21RWkPXtMkG2imTEKOwFhyY+nk5Fu3aCcM0HN9EPaY+WViG9vA585yX+1t8vG13NTJJzTY4xkpTMiOJHtzyRa/wAa7kT6tOupIBzRpyVGcN6agDj6A54wTg/6Cm8JomLqCk8gHnA7mCQQoGATOJiRImwVgBCj0+IgC4CZiIKwc8+/IOdc13nx2GUMr1HeT2W0qZAHJlcryfuBngjSyr8Rb+qwFMVyCQVAuuPEtdSCkjz5H56f4n7CnWq+7RMsyLgn8S/tIx+wSBMaUbrabZgxVxJYntF3J/EVYyScyc93tGucP03qTGVoVT5vKAQZiPUY3CCSbbonxzNu46Z1ILfUfcOB2lVLi2YwfxBeJgAYzo/Gl0wpV8XWA5S2DYwIPjgG4R48cY1lqNZXqC1ePMHAmDxkCPppj1T4G3pqFvRaGzczIMkfi7u0k8A50u2nTalFyWWCMQRj85wRz7g/Xz0YyaZLHuw3ZpsVn6j6x5/Maz3xLsVp1mtPaxuAji7MD6Z0xX5cDuRpGRBUmbYCiI8Z88DWi6LsaW6pvKhnAAGDNrGIkAlYPn3I99FhJzcDRG337pwfyP8A01d1bprUKrU3iQTwQfJ9jzoKNUMfp1Jaqtm1jEzngETI8cePf89J8M9ZKEBvfI+vt9uSDrngQ6K2W/am4MyPI/P+OklOgezof9IvSTVppWQzZIPgFGICt7SGAU/dfbVXwJ1S5W9RspAJPJBugcSx/DEyQqoINsFdE62tWn6VTuUiPpawgjPEjj7zrObSjV2e6IfuW9VLAEEi4FXEETKwYJIM5EgQZKoWLO1bbbs1JmesFRZUqEuC9rYaHElV5MASMXTrE/F2wq0mO4pBaZUhS1O61lICiJELDECw4hxEgHRPROvMyOVIulYWYgyQW+UhgMmOGEDMmBuuPFOvTNSA3ysVMKFnkKT5AbPlcfTPi5UUmZI2q/q0yAD8yDFh8lQOUMcCCsxxadan4U6bS3NNtxuqjekGhaSn57fDeSoHaAIOO4wFBwu5XcoYakV+swCM+5BgjwffV206zUpJ8rAEnE+YAj2nTaqlA6rR6fsVf1dvS9OovdYKpYsD+K0tbcPKxJEAHicB8e9PRd21akUUOCzIDEsJLssArJFhIkG5iYgzpj0jpdOqpYubxJJAEZxjEkSYMkTPjx58SfBdSpQq7otRQIrP2p3MRIYORHzEzcxY5+8risMr8gnyUNF/RlVZtrVtJhanAicqB7ewH5ae9co1vSZqJPqjKgxBaePABj6iSRrE/C3wg+42oZazUyT2iYVoa0ls3SSGHB4HOjqO36xRJpqKVamJ+dlyIiFLfpAPoTA41jmk8qmaY9SB/wAOoNxQLvVrXq7BwjEBWBBtKVFMr5gkiTwI04o7OqFAFfdUx4REoFQPFv6HgjMeJjSPYb3qFMGmNnQMMTJqBPmAIAVfkNseDjVtTZVmJY09uCckekDBObZIkxxJ5jSeUfaHDFf+CSKiDdVoUg94uYKYEAuVApkz+IePPGtZR/o82gWPTL8AF6tQHz/Zhfbx7jGNMqXp1lYXl1JhlucDxEj9jAiM5E4Op9Je0GlUJuQ23MLC6ZKOYPcbcMQB3BpAONJ+Rtd9C4wV9P8AgLao3dt0k8FqtRjMeVujMfnI8HT2n8NUCe7a0cDAFNQcRPCyJM/t+2vTWQBouIODZjESZM48gz7nA51766AoGYznFgkYkkrE8xMXA55E6nlkxwnt+hJTxTppSu8+lTI8dpCopIORzx+R1KnslE3kKaaxHhUg22nEoDgERwLiCCotNKc+qAJknFsZglgwxke44JOZN7dPNyk1IUmYiFuiCQS05Ecexn/hV0IRUSHZjEmQZRkMgEHBLWgAZgxOeSAdMQimLWY8TfeGB4MkAAHIMj3J1LqNEwBTdqjzI8mRJ/EbZJnkZEmQRcAundTD/MwDoWuGFZYkhkvacZEC77kXA069gF1uk0qgU1FkrOeSJMypH1zMiCB7Tq2krMsSxByZqEfLMHAJaT4k+0AAjVh3xkiSoHm3kGcyCfAHj9vg3auhWRVxzggj3iTHP1+uPOs22VBdX6WWjv8ATAEB0Fx8ATcsHAMECR+0aFqrb2io7Ym1Qs8iSx7YXx+RBu407Hpz3MCYERHv4B7SPyHOoPRUqUKm7kZYC0SQVghgwGMfaSNTjk2EE9GkV+QVWnA/SC0A8n00VmgcQEWceMqn6l8Oq5l6ZJ8zTqM0/RjSB/PnjnTL1GNQKD3AnBe9vuLyWbmDHGDm7RJo1WXuqC0Y7VzIeCsiV4kHnOtrCWjBN8I0SxFroJtHcwn2kVKZ/M4Gmfw58HpTqM1NSyxBDmTMyLGUAK3GZ8fXWkp9DuLH1DBPAgxxgkKP2mSMfWbkpmm0K9VlbttSpLqcy1sccSRBE8GDq35KtErEwfxT8H1WatWdGftWcQyKs5kKBUI5nLRiIE65pv8AYPSaGGDkHkEHjPB1+gq1ZChFKm5uIl3LIJn2c3HAxwBiSTrL9X+CUqepFFTJDK4qBssxuLMSCvdPOOB4Orw8k7G8TjiciRjzpr1PoRQCpTBak2Qfb6EjH20Vv+lmg5R0RSDxEn/NnWm+G91SaiaLsJPhxgj/AIe6IHMYM51s8tVGZkej71kNpkeR/Mfz/brU7jcLWQBvaGPm3+1MHKHP9276aTdW6P6TkTcOVYEY9picjPtr7Z7sqcEe44ORyv8A0+o07RDzoIqUHKVODlWHDD3BMZ4kciNN/iqnO3ftBlA33BYBvtgt+w6T9OUNSqRBai1yj8QpxJU44Ck4zwOI00225FekaZ5KsgJOO4ED8pM/t009NCajTFHw91wFBt9wJUYRpB8wFMeePr/HRHVOitTBZFNSkeVIY4B8hTPPmQR9OdZF92JyGByD/NSIMj6H8ta74W+J/UApNUcMBiRcYHifcfnP3knPJPtFoB6N1VaVWFm1vB8A4KkmJz/LWzNI7mi1IVrEqKysLQ1wOQMsLT5B/wCk53qnw96lQslRA13bgqjE+5M2t4ngyDOQB98P9aKn0mwQcg8hgeD7EZ1V5YwX+l03ey2po01SS9ihFCpaog2gx7RE4yZPnDGnSdl+d1mRwPygFWz+zzpftKYqLcGcsOVZlMkLEAshifcnyQYAwTQ6eIDhiG/FMrBkEyPfjF0/mdee003TpQXTouB+E/uxH/DEZ+nvjUalaopjHj8beRoar0QMLvWY/W+of41Jn6zMTMjVf/h8Dio6jwFq1VUA5woJAH2x7amL5/4DZUlIvBanGIkzOTnIlQJyM8jxOpqtKooUqrjxJMj+annIP8NLqe8sJDO4I8LTLCZ/tIsD2IOcc6lV+IVMMp8kOGDIDEAdzFQrA888nGBF8WxUaNtWvkXFfa6CD5h5GMgEZ48caor7eraXMEqCbTDEj6EITMR8tufGQdVbT4lWohKiLTme7iSYki6B+YxwcasodeZjIFTngoRjiYjIMjMjnnGhJrsTLNlVrMilDRKMOZLtGcdtNRP5+88at9IEQaqq4k2KFXMj5Q6lv/6z+3S533ArNUpIFRs1EZxY5GLxFQPTcRlsgwCM50SvWNyoYPQcD/8AjqGD9JqUwrQI+VgQTxyBbW9ElO7pDtK1DuCfmVBceCSQwhWwIgwePOAW2wRiLE3Ia3yHRgLjkl6yqoOT7iTkjS8/Etaqbf6vXhWIbvWcTBP6OD+37E+Qt31usFA75djazgMQLplqap3G0DJYgA++DfEQ6FB0p9jgQxiwqwjgdt5jz8jLJXIM4t2NGo6rUpvRrXLKgqKcBhMzaTEzwR5Fx40pobpmSP60isO0LVKrJtGZplLRmApHgg8jVGzoVYK+pR+Yki22l3GQAQ4M3TCiVyZBmDMHTQ0n3F0f1VJgMbWpmcwG+Zj4xdHkDX1Lp24gTcnBiAAhkMsKGUESSpNozJwYOl2x2tWoO2oQRKmB8rKcm5Kg5FsSDgjBGmAo7mmtodXE+V7j9GV3AiDmCG/bdqIvRVBtx8IU8i4zzJF4k89plZE82g5886G2FGxivqmVe03LJaFxi/IiM4ItzEabO29aWUU1gwQ1xDCBBNtSFjPg8nGgd58RVCwU0SpHkFGHAOD6skGMG0CQYJPFKtCCKuwcwQ61MAG0CfYnLiOOA319tD1V3EoTTaBJKq6s022iUgGRLHDNHEGAdVJ1CsCTSRlIkzWUANPsrfLjkgyDyDkaLbqlcqQJ5/CBfzFpNrhYnMLHmYAOlxaAi2+pJ89B6WcXI1snIKkqsHMmPrOqKHXNuCxYRJMGqFpjj5JYIWAH3PJyM6q3tdqqtRarfJAIFrtEgMJSmAjcDAkfSdA06u6FYU3YN23IX4tV8q3/ANOssty8FbgxJzxSxTQtlXXKVCopwtQYPa6s3yyRHzJEc3RkeBrB73oNcEimhZecMAYzyPfzA11AUwgUuoqNkAmmlUBsZWEBHnmD/KG73SuDKOkcMqvBiMiVErPlRE+QdXhk0JqnKx1Ks0pVJNvyqT3AREFokgg/wiMaIr9IDUr6dwIzaxk49j+0eNP+skMsMhZYOWJlfcqC10gZB+p5yCFtuh0VBZYkTF9Qd3MdyxEkR762vsgz3Sd6TXm4rMA5icWmTGBGnuxc0mqLwyMfrIBA/wAvdrM9U2rCq1iWeCt4JH56abPf31EYi1oUOM8gQWM8yPP0J51f9kmn3XwnRr0hVp1ClVpJUMTJLdxtLCBOYGMgax+821TbPFSnBGQZOfqCec++eNarplEVkCWhiIMWglgPAkRgyRMcnOc+9R6ClpQrnOSPTyPlIBjvGQcEGTyI1FjhcqoB8O9TQkK7PSnAFwZT9rhKGSfMZPHGqvifplSk4rAKwgBmRpuHCuynuRo7SDPAM50l3fQ69MnsIA5Ki5YkZxz4xGj+mfEThPSqBXWQQYlgJErlrWBXFrgg4niQ+nUL+maj4X+IR29xBETBjHnj+HGtT/X6mDeq5tLGpUY8CGtRR+ztxzdwOTVGWjUupEmgxhZ5Q+abjwynEnkZ5kDofwf1YsLQRIBYf3Rkifbg8+G9sZ+XFNcisHNDX/ag5euEBgg+jWk3ZAJZmt8QQ0jwAdSXe4zVP5UWH8FjTCjXJUWMrA8wwOcHBDfnn/vEbKoPlNVR7LUAA98emYz9Y9o41zRff8GpmdptqSxNBwwwe0mOe6ShgTBuJDczBxpjstqoAApKIOA7FoBGIu/ZAx7exRbfq1nzVPVI8XAuYiLobgcS31EnjS6pTrutxdoEkJAYIf8AgAIIGcDPA9hrZY3szb+DfqxgrAkcgRxmIkmR/r7/AC0wStw4yogfkFB5J9v+msn0/qNXboEWnUqqeDfLCckG9QsT7FY9jGjun9Yeo0OpWMk2raBMEBlY4kjJle8ScjUvCdBRxsK71FuWmLCZABhiJjIm0E48ngZ8amN0Q/ejUzaSAHVi3tabwPeBjjnQtFiFkP8AQHyCPCzF3gCIHuTqjc7yoCQ6La4YkXd7AraQy3EKYJkgxxHsTvQdHqVbq4rrt6npmmoZwl0kEQ2IvxOUJjByBgqr1rbs4HehxJcFQxkdouYMTnA7jloBzpN0/wCLHDelXtQog9MubPUWbQbyWBOIggHPPjT+v1ZPTDVUUL/xHHPntYDOII/ZjTaYqD7Xp9Cqrsiq8H9YyzcPHe2Rz5kfWNF7fpVMgk7annItpLT5GflF3B98fXS1+rKz3U+xQIlLWBWe3AY3eTOPpGNXVetvyapKT3/o1imZFrGCvaWkElu0hT2gkg4joRU37bWpLI5oMCZZpKkkkoBN1sAH2j7GS266WYoisZJiStNSPpYHcjjJI88TAzu43FSgcEFp8otMjngBWLRJyCOcgyZv6XTIQAySO0hgBwTxaPsc8R4tENpdjGpeu8X1aasQQUFNgyBvAL1Gk2jyqjyAcau23QwTc1SpUJIIL/hXGAFClfOfmzknQe3HcSoYmMliSxOQBMgfKeRHj7aX7rrFRLmuYZIRQjMQfIkOAo8dwyPbURsLDT1KBQYUCTxEiBx+4SfODzpKGNRrlAVHlQZDpUJ9wMzAYFiBwPbQDfENUgCXIgXBgaZ7hPcWqT+IETg4+XQy9dVGKsvqFCLlDQoVhItUt2nEW8AjjCxS8YNmpGyaApNpIjsmOTH1aAPMn8tD/wCzTeAzCoVMdwDAeCYMlcSIkxnxyl6d1autOPVRsSCJJB4tI7rWUyASAIUe2mdFWUSajhj47XUAGQBjIu5jyYn5TqZxH2FDaq5HarR9PpxzEfaRhfzW9Y2tFalMsqQ1QIw+W65SQDEXiQpgzkDxM0BaZkNY7sZLFATLHAIaYMyoBOI0KlZKqulsorFZRcdjTIIeCRHzSIuMDJYUkIYb/pdEEktTpgmQQqIPaDHyge/gfTQQ6QykgRPuZExyD5wP9e3y1HgmoSmTAi4c5YXBWAMBp7jn3kao3HVAOw3qQIFgMcH8IY28hfJAPsI08aDK63wwldTfKGSB2wT9VxBBB+oyODOsP1Xob7UkOJWYFQfuDD8J/d7E+dhT6vWAIapAEgMchpnuhiSR7cnBBM8A7/aFo9SrelQGSMyfKmAAMXYXm0zEDWuLa7IcKfgjqFJSWqlQApGTEtcDAhSZMHWi3nWFKj0KDM5A5EqFxlmTEFQwgcEaznTOj+hBpOxLYdXEiDyQVAYEH7g+SAZ0+2r1YUsPuUpkjEQJbjAIIgSI48xnG6Vj1BAm/q5NoYBfKmVMcBg1tQGOQeIP/Dr2vujU+fbqzD5iTJ4zBLXLiYBj906Z1dvVYG0U1XxeGkHIaIqDB+oAxoah0qoqLegdlEAwGbwDyIJOTGPbVpkwzm/6e0qwqKTVIpspEgc2kki4qCIkrOeWgHR3QOibjb1EepURUmO1zz4kx2gH2M4Om202Iro0v2HEZGfbPDYHOR99O9n8PyAC+IAkN4E5Ek/UwoOTiZu0PLQ0imv1NmZkbDLGGctIP4fGLvEyfBPOpKK54SoRxPpAzGOXqhv2jGid50ap86m5ohTdDMCePtJxyJg/TQe321S0fowYxJ3DLgcYAAH2gayTRcF9HchUWBJu9vE5yeTnlp8fQa82lSTMhmOIAgH6kEQM+AfHM6jU+Z/udW7H9Wf8M/501Zn2D7bqSo5oFkuUsUuJAKnIUv4dflgn+Ovt5uWaFpsqVlPa9NiCp4YhgRA5uEx47vC/Zf8AP+A036b/ALqf7ifxGijl0E7DcVGTLtd+IEi7Bg9oOfqTzH3Gm+z6cImop4gX2tI+wXu+kyATj21HYfL+Q/npXuP94rfl/nOliudE3xg06hSosEDoCYhSo9MiQLrWEBeV7Z9sSI0of4SISUapas9pe5Qo5tNkqYyQI8mPBnW4H+Iv+ZdNtp+rb+6P4avLHjpBi72K+nShtYxH/H/agmZzaRnB88eQ1FpFzKrK4saJAIODDR7TgD9oGlZ/XJ/dX/5Kum294qf4Z/yDWWS2X0gHp23Q0kCqPVCKCQTfgC5puuBNpM85AM8a+p00WVetuAByj1GUE49gikHEZPsfA0Ru/nrf6/ENS2fy1f7/APLQt48hPTgMtXahv0S0SEMEOSzDHEWsD/e7jnkxGiqtTbswPdTaTlAQpEQbShwPsBj2BjWU6X+sH3H+VtOup8D/ANv+ZtXwQuTCuoVWp0mZDWapTXtBZihNxJBEd0gssHtXAKkA6lsEpVLhSoAq9rXOtM3ASVDAKqQLpOZzydV9N/3Y/wBx/wD49Muhf7uv+Gn+RdQ9aGndgO76eq49P0iD2uKaK/0JeGgWzBHPB5zVtujbdWIK3GQxdmZpOBJQQGYgkSRBE/Yudr+sP2/npF0n9av+Ef8A5NOPobDqmzJKj1HKqZCqWUW5kSrZAJiMQY4AGobsMFAU2KJ7BAEe8KZgGJgqf73g7d/JW+w/yjSqtzS/93+VtQtgWKGBNz07XHim6yMCQS8AxJE3GfuZq6js8CpcyEAAi+0lD4ZZBme4HnwJBGmVX53/AL/820L1r9VV/wAGt/B9UtsR4+0RVLEBjEnNpOBwMZ5GWEzk4gB7rpNGZEq3zTJmYIgjM3KT5jI+gH3UP92H+H/9vRw/Xft/lpybC0U7TasheBBSCvaeJAgA/KJu4Ii3zI0xNOq5IAhjJUOxb6hVvQmZjkT9pJEq3yn+/U/hrzd/7hU/xG/ztotcDWwB+oVVzUZKMkkM8QbStwLE2q0GQv1jIjV3UFWlTWobYUzJa35uSoSQXmTEyQCQMa8+KPlpf3B/A6yG0+aj/h0/4tqkqqSn6GO2+IRTNUSCHb1FKrHP6xWuCycg5ZQc5EmSaPxRVWn8iOnJC1WkAYChV4H/AA3e2DIDQX5f/av8NWfCv6sfdf5apxoIHdI+NNqVta1cxIeAJggkzkwPxeBEgkjWhp79CAVFaIxAX+bc65h8Sfr2/wAMfwXWl2v6tP7i/wCUaGktoVP/2Q=="/>
          <p:cNvSpPr>
            <a:spLocks noChangeAspect="1" noChangeArrowheads="1"/>
          </p:cNvSpPr>
          <p:nvPr/>
        </p:nvSpPr>
        <p:spPr bwMode="auto">
          <a:xfrm>
            <a:off x="63500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r="4119"/>
          <a:stretch/>
        </p:blipFill>
        <p:spPr bwMode="auto">
          <a:xfrm>
            <a:off x="6495802" y="2390775"/>
            <a:ext cx="215289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encrypted-tbn3.google.com/images?q=tbn:ANd9GcRvVDDHRrD1YJbo50dJiOFxwy0zISNZyXd4_QqH0twi1Xea08Q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r="5476"/>
          <a:stretch/>
        </p:blipFill>
        <p:spPr bwMode="auto">
          <a:xfrm>
            <a:off x="4572000" y="3233737"/>
            <a:ext cx="192380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5867400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3780023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Movement onto land</a:t>
            </a:r>
          </a:p>
          <a:p>
            <a:pPr lvl="1"/>
            <a:r>
              <a:rPr lang="en-US" dirty="0" smtClean="0"/>
              <a:t>Dry skin </a:t>
            </a:r>
          </a:p>
          <a:p>
            <a:pPr lvl="1"/>
            <a:r>
              <a:rPr lang="en-US" dirty="0" smtClean="0"/>
              <a:t>Scales</a:t>
            </a:r>
          </a:p>
          <a:p>
            <a:pPr lvl="1"/>
            <a:r>
              <a:rPr lang="en-US" dirty="0" smtClean="0"/>
              <a:t>Respiratory muscles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Amniotic egg</a:t>
            </a:r>
          </a:p>
          <a:p>
            <a:pPr lvl="2"/>
            <a:r>
              <a:rPr lang="en-US" dirty="0" smtClean="0"/>
              <a:t>Allows for dry reproduction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 descr="http://students.cis.uab.edu/chase29/amniotic%20eg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23" y="2019300"/>
            <a:ext cx="42291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838200"/>
          </a:xfrm>
        </p:spPr>
        <p:txBody>
          <a:bodyPr/>
          <a:lstStyle/>
          <a:p>
            <a:r>
              <a:rPr lang="en-US" dirty="0" smtClean="0"/>
              <a:t>Class 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5867400" cy="405467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Dry skin covered with </a:t>
            </a:r>
            <a:r>
              <a:rPr lang="en-US" sz="2800" dirty="0" smtClean="0"/>
              <a:t>feathers.</a:t>
            </a:r>
          </a:p>
          <a:p>
            <a:pPr lvl="1"/>
            <a:r>
              <a:rPr lang="en-US" sz="2600" dirty="0" smtClean="0"/>
              <a:t>Scales on feet.</a:t>
            </a:r>
          </a:p>
          <a:p>
            <a:r>
              <a:rPr lang="en-US" sz="2800" dirty="0" smtClean="0"/>
              <a:t>Wings</a:t>
            </a:r>
          </a:p>
          <a:p>
            <a:r>
              <a:rPr lang="en-US" sz="2800" dirty="0" smtClean="0"/>
              <a:t>Lungs</a:t>
            </a:r>
          </a:p>
          <a:p>
            <a:r>
              <a:rPr lang="en-US" sz="2800" dirty="0" smtClean="0"/>
              <a:t>4 chambered heart</a:t>
            </a:r>
          </a:p>
          <a:p>
            <a:r>
              <a:rPr lang="en-US" sz="2800" dirty="0" smtClean="0"/>
              <a:t>Bipedal</a:t>
            </a:r>
          </a:p>
          <a:p>
            <a:pPr lvl="1"/>
            <a:r>
              <a:rPr lang="en-US" sz="2600" dirty="0" smtClean="0"/>
              <a:t>Toes </a:t>
            </a:r>
            <a:r>
              <a:rPr lang="en-US" sz="2600" dirty="0"/>
              <a:t>and </a:t>
            </a:r>
            <a:r>
              <a:rPr lang="en-US" sz="2600" dirty="0" smtClean="0"/>
              <a:t>claws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Endothermic</a:t>
            </a:r>
            <a:endParaRPr lang="en-US" sz="3000" dirty="0">
              <a:solidFill>
                <a:srgbClr val="C00000"/>
              </a:solidFill>
            </a:endParaRPr>
          </a:p>
          <a:p>
            <a:r>
              <a:rPr lang="en-US" sz="2800" dirty="0" smtClean="0"/>
              <a:t>Lay </a:t>
            </a:r>
            <a:r>
              <a:rPr lang="en-US" sz="2800" dirty="0">
                <a:solidFill>
                  <a:srgbClr val="0066FF"/>
                </a:solidFill>
              </a:rPr>
              <a:t>AMNIOTIC</a:t>
            </a:r>
            <a:r>
              <a:rPr lang="en-US" sz="2800" dirty="0"/>
              <a:t> eggs</a:t>
            </a:r>
          </a:p>
          <a:p>
            <a:pPr lvl="2"/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AutoShape 4" descr="data:image/jpeg;base64,/9j/4AAQSkZJRgABAQAAAQABAAD/2wCEAAkGBhMSERUUExMWFRUWGBwYGBcYGB4ZHRoaGhodHhgYGhoaGyYfGBokGh8aIC8iIycpLC0tGyAxNTAqNSYrLCkBCQoKDgwOGg8PGiwkHyQsLCwsLCwsLCwsLCwsLCwsLCwsLDQsLCwsLCwsLCwsLCwsLCwsLCwsLCwsLCwsLCwsLP/AABEIAMkA+wMBIgACEQEDEQH/xAAcAAACAwEBAQEAAAAAAAAAAAAEBQIDBgcBAAj/xABHEAACAQMDAwIEAgYHBgUDBQABAhEDEiEABDEFIkETUQYyYXFCgSMzkaGxwQcUUnJzsvAVNGLR4fEWQ1OCsyTD0hdEY5Ki/8QAGQEAAwEBAQAAAAAAAAAAAAAAAAECAwQF/8QAKBEAAwACAgICAgIBBQAAAAAAAAERAiESMQNBUfATcSJh8TKBocHh/9oADAMBAAIRAxEAPwDlaKSRpltzHOmQ+ENwjNNJmg2yokE8Y99UdW6BX20etTKBhIJ8/mPOsOeLemOMlTZTr1gCdKzuDqVCufOmMaU6yqc6Ifq4IhRpQFnzq6mgGkAUUnUv6kANfUqmp1q+NA4VUNiCZOralAaGO6IONTFckaBBScR515U2fvrynVgapqV2J+miDJAxq0tGoU6Pk6sJ8aABm3WvkrTq1tpJ1aKAA0ICABPjUau31b66jyNCPvZOqoi1KZXVj7uRGqVqTrz1I0gJqBOrnQRxoZ3HjUkqaKOHp4wCdeUnM8asG5AGq03IJ0gHG12wYZ1bU2qAaXjeQMc6GNVycnS2PRDfrnH+vpqFOljRYp++pUbQc6YQT1KMHjRCpjjRu7pg8a82yjzpUILquyBzGqhsV/0NPaqjQRp6aYodUpo3pkLILsVn8I+0HwDk/Q6luKSuqh6fqLaykSeJjkzbJA/Zo/Y7ZVGVVxUge1hSQo+zQNN6lJGUuAAeG8Bo8gDkTMa4Xro2TMNvfgTaVWSklIJ3Wiw548zzx/HQ+4/ocSKpp1mFgwCPOeW9sa2CVvTpyEzFyscYJMJ/rnRpekMKXLOLQSTIjkAHHjn3Oms8luiiZxje/wBHG9pIXZFI5gMCSD9NId102tTn1KbrGDIPP399fomr02maXeQiHuqWm4+LRc2R+zVS9MQUfTtNQkyDUIILHuu+o1a82SWyOK9H5zFSNRNZtdsT4c29UmoduhSWAxBxiTH1H78aqrfAOwyDScE8FZ4iSf360/MvgODONIdWmtjXR+r/ANGlBQPSrEEYa8ck8WxpH1X4Aq0aip890EEYmR7atZpikMolQnVyNpoejlcFSCMcalS6eBp/oILhXI1cqaYL0wE60HTfhdT+sBkntQckD5ifbwPvooGUoUKjmKaMx9lBP8tNF+EN4yy1IoOBeQJPsByddE2WxKU4crQpjtjEgeUAky5PJ8T7jRabxAbhDYIE5CflIuY/T7fXUXJ9Ac4//TiuVB9RLsXLD9k/2mCkajU/ot3AClKtJyefmUCOe5lg/kddDHVyAoFNoJ9xN3ktAMYn/nr3cdeZoVlUEiVugWgfiAdgPb6aqZfYTUc6X+jzdj/0j7kVBA+5ONB9V+A97RBJpFgOSjB4+ptMjXVBvRThYDBhHJAYfUDkDQrU6JMEFVMm0e2e3yTJ/Z7aF+wOMCiRzI+h19dGunb3pSbqQxZrcUyQAYBIy08Tg5MR441n+vfAbAM+3vNpzScd0eGQj51jzq3i1sFkmY2qdVUwRoj0zwZ18KWkioeLXOiqG499UelqynRJ0AMPVB1WKU6rNO0anQfPGigePtj76oqEjTNBOhtxtTooQWVN4dUjcHR6dPk6LHTY8aOSQQ6S9Z6NIXTMC2RwRxMZtbkE6bbXe1KZS6n6lUqQVBAVR+H9p/68aD6fVqBBeoqOLZSywBzAUKW5JMxPA9tC9L6q7GpWKPTuew0iZIJwHB5AgRBxmffXLx0XfQ7qddX029YBSArOvcxpsw+UFQcyG40kSoi1w/c7KbxJIEN4gcC3OffWi3NVae2crajW3C9gcuTaCTFzEi0E+Pz1ja1YPuIfFash7KZawlTCmWEBSRnzk6axXr79+axJnQF3OVHYq1cspyeBAEckgfuOpVle2ykBdTtEtPB5P7NLenVFFJaaJ3qsmrIIUyFwwmSJIx7HUutdfbbrV3BRfSRFKkGS7Frfyice8jS4t6YqR6hVNHbvUrnFsAKsGJNnb/aJ/hrn/VPjVR3TgklmiWUrGIHynjnSn4l67u+ou3pXKq1TcjYwCbQPyJ499D9P+Ea6BiiSrm6oCrPZJyJjJ51th40lWJ5eka7afHCCj3PUZowSBEGIJxhufH00y6Z8W0K4am9jhW7ZmYAkeJHka5/vug7hDaBWZaqi2EPaF8x7ac7f4NqzTWi9UkdxNpggGDLcHzofjxXsOd0a2lslSKlKqjJaTbbdlsGZPInSF+l0SrqyutRcqygkMPsPGqdrs93T7mpmpTp/q4BAIMiSeTyJ0w2nXnK2xaGQl2Ocnmnnjx+0e+kr0U5CjZ9BAfDB+IZRiYBPPkfujTD/AGgKPcO0KPmMAxAhlVj54UwfzJyt3e6BH6M8GCqCRJaWfAJImAAPmPEwZE3e3qghgoZ3F4UtLKgB7nYggMVE/du0YE9CxXsxbGVXqjPa0H8QVbix5ngHGfLET7alV6nfShGpqIjtIJ5g3FWUA/mTpKqZuBpsFySxYUU5ICiZqjE3OygxgjRVCjuGuWm1QgkSzOKSsogFlpilfBEQzcj3nVZRCWw/1E9JSWBmFJFpNp+YAsSOfEzg/bRdMFUFNCoKjlCFwCSOZBUflyIOk+8FKjK1KtEJ4VtwblJEc2d68+4H5ZvTqQBwyvK23Bw4OeRJgwMzC8ceTm1RjfqFZzT+cCSvdUqWzOLlKN2mR9fz1VX6gQ4DQSYJJui3EfPPIkXC0jGoJuLWsQtIg22/iEgZJgxzhj/d9hKhNNiy3TllUVLWwSAq2A+xYkwBAMD5tSl6KdCnoUgyorFGeVLWmxZAFsglQxwA4IBIa7UjuCWCoQzQVuOSIwokRDGePaDxpfTrGnTLEurMYLMl0KZkNUpyCCfDDxONQ21RlDLSCoV75+Yw5gEEAggdouBgjkDW6akIgs+JOiq99RIDKe4D+zMBiP7XE+DzrODZHxrZGu6KgNrDuPswk5RwcgiDHPHkEaDr0FEECFMx9vv51lnjx6NMHTOJ01jq+n04jT2mV15uiIxrOs0giq7WdeU9qB/r/XnTRdqW19W25HGnRAlGgQZ1buF1fTMaMG3VhoAV00ETqPpk8HGjH20ca8A+h/1+elYM1Xwj1C0ITuVqJVUWs0jvliT3dzEEqBxx4jBD7FFrms1VggUKAxtRSFywA+bMYPGsnT6o6hlFD1Hpw9OmiwQjADuIzJayQT4gadfFTrXpKlRWDNT9YBchWAhwGBIJDs2Pt9DprHc+/wDRmW7mqm6pRUFiKqC4ksbSSYBAPOIjIBJ0kr1ne5L0Y1iGJYG5KYJBE8UwzeB4H30TsalRlAYuKIgrTChYKiLCxGWPOSceNA7V6q3oaTGslOpWprIm2FBRRBu4IlvZveNGP8aPuHSOghRRWsUamjIqhIADASQwE4UzAnwB9NYn4+3Y3U7Tb1QiBRcIhUtdbUHEMGWY5wfppl0bdsrpeaprbhC0hjbTIUlSL2wJgRAAjzrNUdim6rqpftpuS1Sfm/8AUqkYDszyBxyeNLHFN8ybFENvg5qqj0qxmuVZlIQKCckBvLHzwBxrSbHbVXoelUqMpuLMUYyQCJGQPb7ATqjcyUk05qAQXUFbRAAEDEnyT/LSHqvxWL7g4FkKCp9T6WOWAgccYMz40m3l19+/A1o2lZyCSX7SMNI4CxBMYHJM++klLelKqrU3CFCf0YXtVYuAtk9xOAfb21zvqnxzzahZ5ipTDYaeCAo4H89J9z1uqxsXbNMzTARicxgD906teOA2ddrVRUVo6gwpKsFERZBIACpmRBgyf+2X3NUU6NuTYFUgscYzLHLv9BxBkYGvae1NEEEfpTTmoE4uI7lA5gXG5uTbjQT1Nw9UIqoPUF9ghrUDMFp5wahYHPvbnBgwU2JsuTdIUeozFjiJJQI8AAQJ7VS8Z4CmIgQKm5NQ9tWCQSS5FpcmAWIHavpwTjAKL8pYGha9UKLUhgxEXBWA9UBhHMFilLiBaRgHRVFXKmkFpMWHqKSUs4YsVLQEBcNcGtwrKRka6IZlm36hUWK1QKSzoPSwbmGV7CApqMLiWJ/Rj+yQTq2ruXcxXd9wzq4Xa7diqBJt73hSy8D1HZVMYDRBV06xkVShllIoraVU5l2LYImTUdhwtg5OrqaoXZdwzEM/6eBD16uSqQncVkqLV4wo/ECOQEfbCqxhaC0Kcgr6O0pLWqYMw9dltBn8V3vAM5OYOtgasoYcTU9Rwfxdu3p2ggfhIHMmTjUN3vmctSQLSpUwLqdJrUUR/wDuaiggGSf0Yk+5HJL2VFs2grABimq0e0ESAr0nf6A1KknM2GNYtU06L9sXqySvIElqZJKmJADcOxzKkriMwde7urVB4gAzcaYkXHkZN5HgsD7YkEe7kKqNUu7YhmrNfbmBcvfSjOCk4IBidQodTw4pN6pTBSnRwVabQEvLDnxggGFnSgUG2VRzUtYlVqOAF9NkY4YBlcC0ESZJibvfkLp6vTsFwUPIDZDA32VAQQMggBlEXAqwE8NK+3WuSHp1AwKKGWkysr5hwbSQAIIa5ojNsaRdX2Fam9zu7AlLXlDa4f8AEFJDSAJHBsP5Wn6ZP6NFQaixRRdcSWZsMKdRBJzPcpFPjzd78fDahlanwWkq2YDouZ+8HI+nOkoCWraoPj8UFZcBSScmLlk58TxrQbKpeoAFtopxgkZphqjZMgE07IUz9/LSqgnp0zNSuysVPIJB++rqAJEkabr0P1iagW0TkAyCZmc5yIP003ToXbAxrnyyS17N0rszFOvGppVDHOnb/DizE69Hw2oWbueNRzRUM7ua6zA1C4jg6cf+Cwzz6meQNEbb4VWYZpjnTeaDixKtcEZOdRKf6nWnr/DFMD6HVidBQAD/AF/HS5phxZhenBg1ZGvCtQuesn4rFUkR/aUrbM5g+40b8Pb4vs1Smz06e3qES5ALgNfgngySCo8R55D3ao9PbO/qbYr2FbiLlHy1CG5a4rJA4I9tHdM3aVKR2/e4XuYE2XkDle2UB+hJPBOtXktGaxZLcg1KtIPtnF1yixioVR23FsdwE8xMj6af7TpqimKlIEbikpEKCWNOZsJu8GJP/F40hdXCVOwhqYFWyGLSYJOPraoB8CT5056O9sV6RAU2iopYsflBiJky0cCAPvp51IXZT8W7udrTrNVYPa6mTipUCwlwxgmV9jaREcqeh3oLTbBRChyBao7QsDy04Azo3426nt61VKSqYcmXUwO2Rjx8xVvzzkao6ZtytMMZHpnlQJAOAq+WMyPoD76pXiT7Lut9Zb0BALs8U4psQEYmAzj8bZH099Z3d9FH6ytU9dmCh0UdlMgRGOWmB95xpi/UHNRWA/Vlwo/9MtaGapg3vNwH1ycnTbpnw/DBe3vItDuoKgkSfq8kYjzHvrTHGKktmbRfSAX5CB2gCGYDI1r+j7H+rUG3FRgKrKLaf4kuF2T5a0hj7Wx5Oit/0JaLXtTNWnSk1LoIqERaCTwFcqT4g486XfE/WECyikECHa3/AMyoe985JUXQPqPbWPk8l/iiscfbET1XYFg6AsRcTMsGJLNIBNkArjkuSPOpUS4n9KhaiQM/KYqkLb7/AKVpgx2sPYyDSW++peFNNTeTmWAlUpgG0WhQgJ8t9dT2FSjcoUMe4LBYkEEhVI4N36wkzHb4OtV0Jkv6qisGNVmUAA4AYdxS7N0yQzQIPA8g6sFF1oFnS2magVrsO+BCFLotZsYgGyCSrMQ69Oi1E0FUqxIeQlzm4genSMSSUZTeBwBI+a1RUqhn9QNaCjEBnCqKU2AsykVKdEKFBKi6qZiEE6WOdDiQZpmpAVGkeoQ7BTdPobcGTWqDBLFYuBZpttSNPb1AVogjbgyAWBasyE/+VTWfQFo7qjGTJlgDo9a4SG9JvUPatUmahRYhaNFY9GnFsSq+xDGTrwoxvUhwSLmTBb3UbiosBKfDBQQAIt4tCb1sOjza7MXlKYAFOCtMMGWmfL1TmasScAkThTl9EpTVji11i2tWZACe3CUwQ0geBk8EzxoN6RZFaE9O4BrQ1OiJme7BrHkSLV9yTksqL23EC8qZUtaFE8BUgwJgAnJwBdI02/gIS25amacKaShjCqGvaT+JjMLkZOOQQvAnWq3NDM0kkFWZM+8+nSLAjABAE+S2dfGvdIhlVzDC0q1wkAtER+I9xXkS3jVb1MMhJbyadHsWJhXZzBt+vZPhTnSnyMsTYAERSJQAlmNR2tbBINwUP5hU4kwFydQ3tGnTDLfTaIUqajqwuOCQ7OEkgQXKZ/FGpUtoCWWVHMilSesRPKtUcgKZHDW+dEOxAVAzUAvCI4pNAMAgCo855HIJObeZyvY0KKHTGRwpaVBtDEsL+y4N/eJYz9YiY0XtC6GmyVCwikVhpm6qRUJUg/hJzz7TGq1qLYMWUsorbjdKrMH4sWwkyMyxB58DVC2razE4ClScq1ilpBwQLoJngk4E6HlkJJGh6TuHqOFW0QvhiQSoCjJHsD9ccDy8RybfVm4eF8j/ALayPSlqHcU5kmeCQCSFm2QeAT//AJ1uFRbGZoDewyR/o6y8jbdNsFFCPVa9MxaPsR++fOl1R7iQpBVf5jR1OmWUGDA98QD76H/rdMM3ABgC33/n41ljrosD/wBoJIHDcT9teDc/pT9v26OPTAkwQ10kGNCf1ALLtPd+7V3H0KP2QHUjaZB+mmVNcCTnznQex2qmmQ8zMicaPVUImdRnGVjTiO6+HKtZlVXZ+2QtVrSvhbOQZtYR9M6YbLeDbihXYNUE2sCpkMIMCDkSZBPkHB1ds/XcUzSPqOGJurKecRaCTMHxn6fXzbdMrLUaj6DilVBem0kCeZyMHMGfH011NXs57OhpuaC0WVqP9YdqADP6pxVRw7ljm57U5HmDgQdGdAo06dM7lCWpVx3U1E2kgi2RwCtoAE4BzoLpV4F9chHogBlkyadxBDNMEwZx4IE50UnVtvt80wpNb5StUBaN0EwPyx9o99S63ECiWxJu3mvUQLApVEZUH9mM4AyZaT9j9NNt9vSFZwFJemwMsZpsfIMwW84/d5zjbkNuRWyVaVqFxm4YJaMSR4H9nTtdkahFGlYSLnQ2+SpF7T4AP1yAeANbNe2QD7Qeiwp+m9QnLt4uJ8HP0HPMnxptu+lDt+R6jAhZ5QjyDMWrK88kiR7VP0z0yNvVqdtPutUeYz+ECFBOOZnONE4RIEh2ELesWDNpEGTHJiDJj21vgqqZ5dktgtX0wG/R0w2VuuIVC7FjM33doCjJu99K+oU3qJXq3/IyFqYHcz5lpPygFgCW5IMRzr7r9BaVFU9S96YCDmWIF1Wc9pMfa1YkknWJ3vVG9dHSbBaxAuhvdiB88uZ+s/sxzVcNcdbH3SHliBUCsjds/LagN9UlRcWNSAMeSfGNFt2Zgxq1IUCBWUXXenhCoJuIxdJhoJ95GI6VuqdNj6tO63xLAELAFPtOQY/afMabPu6S0SCfVrSpUiVCmkoNpW6GUwefJ+kazaGF7isKNGnj50tdgxUtFwguDChhKg47UMTC6P2dU2hVCusgqtSaSFiO2o5JL2oshATgC6AY1HYb+mAGqOxvbFxAi49xUEQajHv+UkqAIA5J3XpVwESoS6kVIH6CoM2klig+cfjCgyygm2bRpvsFPQBWpqh9JqieoIvYMDUqf8NNVk23GeBGCMksSA4Wx/RFJRkUvUBUZk1KhzcS0EsQYJEAkQ11LbGnYt424qTagU1qtQiA9NqgIYsOSFUxdhiI1SOjtTdSlEo0yXrOWmDiLizrEN+EDHJyBSXoTYVTqI9zhxUKgP6wJlZIlaSmfxdswWPA9QxHu5pJArNYiL2+pXIvEggwqhQuOIYHB7RkaCp0WqkOq161V2LYULTcqQFCuQLwJJEu0gLMzOi9huKaD13oVJJIpLchCNylihmK3BSxJE8gdoA1UEfU65Jx69UTDEKyAqItVCQk/Ud02rJGCpYrLTUKxsPlmrKrggdw97jgBlkgRHAInuqarS9Td7p7mIPp0ZpgMYCjtHq1LonDGbSbfOhUovTHqMKeypjtuVArRlv0mAKefwyT4OQIh0ZfS3aOBMCjTE/oiYIwRDdsLdaLEIlpkmADem2UBWt9MtLLTo0l9QrOWLOto8Xfh93JIBQv1IGB69JlJuLujU+6CVMgtcCTyIGJgwCb+mfEFRUupmlfWJDMLSEABEMhS0ADM5Es0zBBAGJpOpc00rJUj9ZFMuRMMobblgjHHcyn68KQGNzGG7RcpKkoYBMzVr1CxZszAUmYiZkzoUaPqRTStXqoR6lU1iLZH9v1FFP5l7QS2D2xGlXWFq0/0q0qppwS5LqbGUHvBAybQYuAJyMlllyfoVNJ0LZU13Su1YQgPBJtaIzcqnKScqOeTzrTtuiWsRU5HeT9DzHn/vrmw6m5IX1FpgXSytdYJtZaRgiXMlqgDNKkCcNp90gbloIFJKZMhau4rO7AZVj8y0xH1PGcRrLLxp9miyNXWPatOpVplRmF5b2Go73dIUUIAAII7cx/y0MzEfq6Alc4IIBkSJwfrkA/bjV39cr5JanTgxESD7c/T9+sHj9/8NEwfcbiwOXY5AIA4jUtp1G4KWp4mAD7e+rnpIUZncOckLMQBnA99INyGBD1XIEdqjHjRikymzRV+qo5BIttMEaGqim5LBiAeBnSlaz1AewKnMnnVn9fpjAPH00+M6F+zmFf4oVGRqiloLLaHMggCC3vmZH+gy2nxyfxmlSDDDqtx85Yc8Y/7aXbz+jCvVcuK1Es0G0XggRyZTmf56G3H9FW6QfMhz4JiPfInjOAdday8bOeML6n8flWdUtcMtpaMtxHAg8CMDH10q/qzlUq1ECAGQpgC0+ZBlmJjBBx99PNj/RtWQXIKRuIwzg9vmDHM/bTun8HgsXrtSpLaVCq4JIMEkllKiIxp8sF0KNiPo4X1aqnKGHBjC3cER4E8/fTRRUasXpVwPSpFLkSDHK2EnBkkZ8SdaHp/wAM7VIda7HtCw1WmVIEn8KgH/l41On0CnTdqlOobiwLXCQSARgjzx4j+UryY3+QPDL0D9P3NTc0VpqimtANz/M0Hk93cSbTPPzeNC1q4q1KfrFi6VbAgngAtUVvNpCgjPBHvhpvqTNUDms4i2EVVUYHmYPzEngHOlZ6FRLqw9W9WZgbgCSVVV8cIEWAcSMzOt/zYrGELxuma66bmJBeopWo7EAA9zZkA47Q31weAuEQqh3LyACgCjEXDC/eIAMfU66BQ+B6EAO1b+zyizzHiZz4OeczqT/0ebJkVUFWm6zawN0XEeCYbP7ify5+aZtDnFPqbIQ3DOCPw8xgwPl+3tI0XQ3LOVoAYvKheZZiI5M5PaTxk6fbz+jpaisoqVRUXiAHpk/jXhDTYYEHn+GVbotajUQMzCHUyQw/EMqeZHtzrRNMlo6H8O9YC1vWwzuTBj5VbJCjxdIkgTCqDwZ2/VK1PdUwHEupBUkxDeR3AxI8eTAOJnjgrW2kSoLAQD+AkAwRBEwwGAY1tNrsaLUxVpItN1IYFBaZmR9GF0GCCOJB0lgs0J5cWDfFm5qbYpuUQenVBSqxPyVAMEMrE01cj6gsCTJaNeU661FvgVywDipVINEAiWZkDGxgQQViZBEiQdMuibwenWo1FR7RYyEAq4YBlMMcggZkyJmQVJ1zfd7n/Z+5tovfRYStxQtEWupMMB3SDgggA8jEYZPeHwU8V2bXcOKgKu9TcGllmeqKG3RYJAL0+4vkG03t72nUW2UMrqHACz6ZaqnqBRCmn6qo4PygwSCDkSDCzadcptHpwtrXJcGqy2Iaol0YkwRySv8AZuDKn1AW20QAvJZHMvBaatd5SqwKGbblUAAn5lU3GIs2tdBO5qH5GZadJi1Qg/iS4ntZiMTJ4kwAVOO8lw7p624I7aZgJTAPa0jCgRaX/WMQQBmEhU6cajB7lWriKxvKyolQxZP0kCcsDGSJEgrqb1KJI9Oyu5lmWBYVUlqYpsIcekQVjBL4lQYVvYQb9YpsE/8Aqa2zX+zSINMgsQWFOqzghsKZUDIWRGNYtmqbWqVR6xci28BYCiwCG/GoAiJwGXypB2nSnprTuRqdCmQAa9RbnqiexhNpz8ouM4wtudK/iroRrUmamtUuCrCaBo0za3bgKFm0uAxtENk4UhpcQ7A9h1K1VtZk26GEZAwaq2GUpgsrsJlhzJC+XLbcUqVoD7fa7cVCVCur1q7BlEhhTZWK5nl/v74/p3XV7anzVlVVRSosWwkC4AgmKQi7wAcDJ1oum9RNK9qbqhEituqgE3Ke5aQVgHWw4VSAAw8xoYjP9U2529VLi3om4pKMjKxBle9FMgyQ3kRnBj1Pi6oICR2jgkKxtUHHhoiI84xrT9Sol6JRhX9F83VWoUAWJBD06bKCvAYSASREmTrmu+25o1CrwYIKnEMuIYFSynHsSJ841SXsDsHRuqO6D9OFqEDsRRaB4W8ksT+7iAASoc73ZfiqK1a4W4yQDwSByAfPjXF+l9aak4M4nx/rMc/u11npPXTUUWHJEwD+bKCQeOR9CPyy8vjc5L/crDLcZbS3eIXbm9SQZGDGCJ8zz9wNENSaoQaygNwqjMeZ/nzold3UbKuhHhvU/wDxUj6c6iGYmbwTx2mZj7mD599cry3IbJAh6cWZSznEdoER+/8AedV16FS4wKUfVoP5/XRZ3CCbmOIkFBP7YH7J1aN0hyKlUD6UjH+TRfbD9CSj09gAAaiAHkMDn6ggAD7D9mr6XTm+a6Sx8IgMz5hZ4xz5P5wSqZi8EzInAjxwTP8ArHsVTrRAJnn3/ZjPE+PH7XsRQOntdB5MwYBPuR3efv8AU+I1M7KB3Bz/AHVAnxBujEf6k6JpJP4mOeO8+fsP3jwPtq4bcTj7fqySPeQOfqePpxpgKl6cXJim4B/tYE+f/Mn848cnUz0ZKaAtSLASAAXfH4ZFSrBwYBE4kDxo+rtCg+emAZJDpUj/AOUgftxHAkDVEAS5/qhMf2jTMDMkuDj6eOdUnfrJBq5Rf1fpC05VjTXmIgipC+4IDcHzoYbUtEWgeA1cuY8Ey0AT7A+8cHTSynhjWooPHp1KY4MwSxtIORhZn8XEXUtxtlUKKqtE91q1TnGGHbOQc8jmZ06IBIcwS6WqZgAAdsQVJYY/Lz9582yd+dxjgN3G76mCFA8cH8oksam5VipDVMTlUQNPuxi3GMQOc5jXu4rsgL+ix4k9uSMAx/yznjQsghnd8n9WuqIwqGqf0gAendjttPywAbMjwsEaQdX6dDsG7A3HaIP1BYQDjlQI8RI1t91UqwSlJaJgmbiS39oFbbWxOSCf3HWBr0mS4o8HzSCyv1kWiztj+zGBEQBayoGc3rGXDNmctM4nBg+zccmAefOh+FOrxgnDAgzxP/Rh/qdZbrodKpZye4k5AEhpGJAkc/8APVHReqQ1vEZ/Z8329/yOujBzZlkqbX4n3vpIpCs14NMgZkf3ThoUk8EYg4mcJ1uBTprFvpsy2W5VTDdz8M30/nOtvudw1TbVAvzqL1kSLl5WD4IB/PXPt9vhUQC2CDMjC/WFjHjRNgnoafDvUXUFLiFlGJHPYTbb58niPy1pemdRlUZpJA4MPkSFUmBaq8lT5NPiIbAbHchWE/T8x7a0W0Nwa2ZOZGeZmcwYAHn3PGdS0M6b0eupPzKqgQXdPUYmASe43IOCe4gQIBkxH4q+HhWpsUNOpCiLaXpkgGSDDkMTDw2CCzA9rMRh9l1x6YwBF2CRjMGYHODxjI8eNr0vcqVU06rhpkE2tnmSpWfyUrjjT4vJa7CzsUdM6sGIe5BVKlrjBpUEqLMU1ukVTDYkSfIVY04G7RkVyWzbFWvuHpM8AmVSkcewhFwJn3xHW6h2+4iP0dU3+mYsWuC12YyquyuOOxgPvrejdQWbizS5EMGZHYlmKB2H6VCyG4UkMACST3AL0Hsyvxl8PlKj7iiVKnNVFZiR3EM6+oFdgQATgnJORJEeg9Qn0yCgKwad4/RUiLg9dwT+sIgiMZ9yNdDr0gxtNQLObWqsxM5iDuSFyLpZSckSJB1g+v8Aw4duTuNvDU1I9akIPpkEEFkHNIsFmRaCeAGEJP0xv5H3T6ihgVplqjrd61WmK1dlggsS7BNvSjIaQIHyxnV9bo9GoZ3S06qDkg07hIksHpCmRBHALk5HPKDpPUka1UHdMlXMepUIhmeoJaCwj0zAAyTAzp9rtzWVostBAWrVrMpMEBhSoU7wRjDEEtjLTJHIC7Mv8d/B9LbqtXbUnpopCVFYkiTIVxcxbntIOMrHJ0F8K9dNNlM/KRj9/wDzH5ga3i1KO6o1Ns7K7MpRGGT3YpHCgYcEgQeMSIJ5L0+vFQHySJX6yJWDwdHhybUYZqOo7x0+wARIUgWgN2+8qpbtJGY/doXddBsqvuVq1XIBIomoioTGADaSpEEiScnkCdKvhzcVqm2pFXUWXLlR224m4Z4IPB/ZGnO2pVLIqywwxiP/AMBnHIjg51yZLi3s2W0NduocLU9JlZgJAaY9+OY9+POiLl8AH7kz+esnuvhtZFTbbh9qxuYoahgkgxFJmEdxW4W4BMAGNUDqVan2Nt1qFcFxXK3HybQSFPuAefbjU8b0w/YciNm0D3jn9vt98flqbpVbtDWYnkqSfGbsiPp58DQ9P4g29Mi82sZ+ZSogHJlwonjAk5GDoRfj/YLcBVkA5BESfcB4Lff3GmsMvSDkh0m2qN2mrUSD4cCf/dbkRHEKScz4sfagrFQXf3qrEMTPGJP5HznxOZb+k3aLzUYz+FJcifM2gFTjzM8+2qU/pIokjFszMtUJ/wDjtXOOTHEZB1X48/gnkjSf7MZFJSjtweJucRmJJNCXA5/jI0b6hUAGnBzBQ3E+D22gHBJiSPrjGJ3n9Ji4WnRNUzDAvIm6AFsWW84iTIi6Rr2ju+pM8vt6sXSD+hUzzi5AymfdjH31f43P5E34NXT21RWkPXtMkG2imTEKOwFhyY+nk5Fu3aCcM0HN9EPaY+WViG9vA585yX+1t8vG13NTJJzTY4xkpTMiOJHtzyRa/wAa7kT6tOupIBzRpyVGcN6agDj6A54wTg/6Cm8JomLqCk8gHnA7mCQQoGATOJiRImwVgBCj0+IgC4CZiIKwc8+/IOdc13nx2GUMr1HeT2W0qZAHJlcryfuBngjSyr8Rb+qwFMVyCQVAuuPEtdSCkjz5H56f4n7CnWq+7RMsyLgn8S/tIx+wSBMaUbrabZgxVxJYntF3J/EVYyScyc93tGucP03qTGVoVT5vKAQZiPUY3CCSbbonxzNu46Z1ILfUfcOB2lVLi2YwfxBeJgAYzo/Gl0wpV8XWA5S2DYwIPjgG4R48cY1lqNZXqC1ePMHAmDxkCPppj1T4G3pqFvRaGzczIMkfi7u0k8A50u2nTalFyWWCMQRj85wRz7g/Xz0YyaZLHuw3ZpsVn6j6x5/Maz3xLsVp1mtPaxuAji7MD6Z0xX5cDuRpGRBUmbYCiI8Z88DWi6LsaW6pvKhnAAGDNrGIkAlYPn3I99FhJzcDRG337pwfyP8A01d1bprUKrU3iQTwQfJ9jzoKNUMfp1Jaqtm1jEzngETI8cePf89J8M9ZKEBvfI+vt9uSDrngQ6K2W/am4MyPI/P+OklOgezof9IvSTVppWQzZIPgFGICt7SGAU/dfbVXwJ1S5W9RspAJPJBugcSx/DEyQqoINsFdE62tWn6VTuUiPpawgjPEjj7zrObSjV2e6IfuW9VLAEEi4FXEETKwYJIM5EgQZKoWLO1bbbs1JmesFRZUqEuC9rYaHElV5MASMXTrE/F2wq0mO4pBaZUhS1O61lICiJELDECw4hxEgHRPROvMyOVIulYWYgyQW+UhgMmOGEDMmBuuPFOvTNSA3ysVMKFnkKT5AbPlcfTPi5UUmZI2q/q0yAD8yDFh8lQOUMcCCsxxadan4U6bS3NNtxuqjekGhaSn57fDeSoHaAIOO4wFBwu5XcoYakV+swCM+5BgjwffV206zUpJ8rAEnE+YAj2nTaqlA6rR6fsVf1dvS9OovdYKpYsD+K0tbcPKxJEAHicB8e9PRd21akUUOCzIDEsJLssArJFhIkG5iYgzpj0jpdOqpYubxJJAEZxjEkSYMkTPjx58SfBdSpQq7otRQIrP2p3MRIYORHzEzcxY5+8risMr8gnyUNF/RlVZtrVtJhanAicqB7ewH5ae9co1vSZqJPqjKgxBaePABj6iSRrE/C3wg+42oZazUyT2iYVoa0ls3SSGHB4HOjqO36xRJpqKVamJ+dlyIiFLfpAPoTA41jmk8qmaY9SB/wAOoNxQLvVrXq7BwjEBWBBtKVFMr5gkiTwI04o7OqFAFfdUx4REoFQPFv6HgjMeJjSPYb3qFMGmNnQMMTJqBPmAIAVfkNseDjVtTZVmJY09uCckekDBObZIkxxJ5jSeUfaHDFf+CSKiDdVoUg94uYKYEAuVApkz+IePPGtZR/o82gWPTL8AF6tQHz/Zhfbx7jGNMqXp1lYXl1JhlucDxEj9jAiM5E4Op9Je0GlUJuQ23MLC6ZKOYPcbcMQB3BpAONJ+Rtd9C4wV9P8AgLao3dt0k8FqtRjMeVujMfnI8HT2n8NUCe7a0cDAFNQcRPCyJM/t+2vTWQBouIODZjESZM48gz7nA51766AoGYznFgkYkkrE8xMXA55E6nlkxwnt+hJTxTppSu8+lTI8dpCopIORzx+R1KnslE3kKaaxHhUg22nEoDgERwLiCCotNKc+qAJknFsZglgwxke44JOZN7dPNyk1IUmYiFuiCQS05Ecexn/hV0IRUSHZjEmQZRkMgEHBLWgAZgxOeSAdMQimLWY8TfeGB4MkAAHIMj3J1LqNEwBTdqjzI8mRJ/EbZJnkZEmQRcAundTD/MwDoWuGFZYkhkvacZEC77kXA069gF1uk0qgU1FkrOeSJMypH1zMiCB7Tq2krMsSxByZqEfLMHAJaT4k+0AAjVh3xkiSoHm3kGcyCfAHj9vg3auhWRVxzggj3iTHP1+uPOs22VBdX6WWjv8ATAEB0Fx8ATcsHAMECR+0aFqrb2io7Ym1Qs8iSx7YXx+RBu407Hpz3MCYERHv4B7SPyHOoPRUqUKm7kZYC0SQVghgwGMfaSNTjk2EE9GkV+QVWnA/SC0A8n00VmgcQEWceMqn6l8Oq5l6ZJ8zTqM0/RjSB/PnjnTL1GNQKD3AnBe9vuLyWbmDHGDm7RJo1WXuqC0Y7VzIeCsiV4kHnOtrCWjBN8I0SxFroJtHcwn2kVKZ/M4Gmfw58HpTqM1NSyxBDmTMyLGUAK3GZ8fXWkp9DuLH1DBPAgxxgkKP2mSMfWbkpmm0K9VlbttSpLqcy1sccSRBE8GDq35KtErEwfxT8H1WatWdGftWcQyKs5kKBUI5nLRiIE65pv8AYPSaGGDkHkEHjPB1+gq1ZChFKm5uIl3LIJn2c3HAxwBiSTrL9X+CUqepFFTJDK4qBssxuLMSCvdPOOB4Orw8k7G8TjiciRjzpr1PoRQCpTBak2Qfb6EjH20Vv+lmg5R0RSDxEn/NnWm+G91SaiaLsJPhxgj/AIe6IHMYM51s8tVGZkej71kNpkeR/Mfz/brU7jcLWQBvaGPm3+1MHKHP9276aTdW6P6TkTcOVYEY9picjPtr7Z7sqcEe44ORyv8A0+o07RDzoIqUHKVODlWHDD3BMZ4kciNN/iqnO3ftBlA33BYBvtgt+w6T9OUNSqRBai1yj8QpxJU44Ck4zwOI00225FekaZ5KsgJOO4ED8pM/t009NCajTFHw91wFBt9wJUYRpB8wFMeePr/HRHVOitTBZFNSkeVIY4B8hTPPmQR9OdZF92JyGByD/NSIMj6H8ta74W+J/UApNUcMBiRcYHifcfnP3knPJPtFoB6N1VaVWFm1vB8A4KkmJz/LWzNI7mi1IVrEqKysLQ1wOQMsLT5B/wCk53qnw96lQslRA13bgqjE+5M2t4ngyDOQB98P9aKn0mwQcg8hgeD7EZ1V5YwX+l03ey2po01SS9ihFCpaog2gx7RE4yZPnDGnSdl+d1mRwPygFWz+zzpftKYqLcGcsOVZlMkLEAshifcnyQYAwTQ6eIDhiG/FMrBkEyPfjF0/mdee003TpQXTouB+E/uxH/DEZ+nvjUalaopjHj8beRoar0QMLvWY/W+of41Jn6zMTMjVf/h8Dio6jwFq1VUA5woJAH2x7amL5/4DZUlIvBanGIkzOTnIlQJyM8jxOpqtKooUqrjxJMj+annIP8NLqe8sJDO4I8LTLCZ/tIsD2IOcc6lV+IVMMp8kOGDIDEAdzFQrA888nGBF8WxUaNtWvkXFfa6CD5h5GMgEZ48caor7eraXMEqCbTDEj6EITMR8tufGQdVbT4lWohKiLTme7iSYki6B+YxwcasodeZjIFTngoRjiYjIMjMjnnGhJrsTLNlVrMilDRKMOZLtGcdtNRP5+88at9IEQaqq4k2KFXMj5Q6lv/6z+3S533ArNUpIFRs1EZxY5GLxFQPTcRlsgwCM50SvWNyoYPQcD/8AjqGD9JqUwrQI+VgQTxyBbW9ElO7pDtK1DuCfmVBceCSQwhWwIgwePOAW2wRiLE3Ia3yHRgLjkl6yqoOT7iTkjS8/Etaqbf6vXhWIbvWcTBP6OD+37E+Qt31usFA75djazgMQLplqap3G0DJYgA++DfEQ6FB0p9jgQxiwqwjgdt5jz8jLJXIM4t2NGo6rUpvRrXLKgqKcBhMzaTEzwR5Fx40pobpmSP60isO0LVKrJtGZplLRmApHgg8jVGzoVYK+pR+Yki22l3GQAQ4M3TCiVyZBmDMHTQ0n3F0f1VJgMbWpmcwG+Zj4xdHkDX1Lp24gTcnBiAAhkMsKGUESSpNozJwYOl2x2tWoO2oQRKmB8rKcm5Kg5FsSDgjBGmAo7mmtodXE+V7j9GV3AiDmCG/bdqIvRVBtx8IU8i4zzJF4k89plZE82g5886G2FGxivqmVe03LJaFxi/IiM4ItzEabO29aWUU1gwQ1xDCBBNtSFjPg8nGgd58RVCwU0SpHkFGHAOD6skGMG0CQYJPFKtCCKuwcwQ61MAG0CfYnLiOOA319tD1V3EoTTaBJKq6s022iUgGRLHDNHEGAdVJ1CsCTSRlIkzWUANPsrfLjkgyDyDkaLbqlcqQJ5/CBfzFpNrhYnMLHmYAOlxaAi2+pJ89B6WcXI1snIKkqsHMmPrOqKHXNuCxYRJMGqFpjj5JYIWAH3PJyM6q3tdqqtRarfJAIFrtEgMJSmAjcDAkfSdA06u6FYU3YN23IX4tV8q3/ANOssty8FbgxJzxSxTQtlXXKVCopwtQYPa6s3yyRHzJEc3RkeBrB73oNcEimhZecMAYzyPfzA11AUwgUuoqNkAmmlUBsZWEBHnmD/KG73SuDKOkcMqvBiMiVErPlRE+QdXhk0JqnKx1Ks0pVJNvyqT3AREFokgg/wiMaIr9IDUr6dwIzaxk49j+0eNP+skMsMhZYOWJlfcqC10gZB+p5yCFtuh0VBZYkTF9Qd3MdyxEkR762vsgz3Sd6TXm4rMA5icWmTGBGnuxc0mqLwyMfrIBA/wAvdrM9U2rCq1iWeCt4JH56abPf31EYi1oUOM8gQWM8yPP0J51f9kmn3XwnRr0hVp1ClVpJUMTJLdxtLCBOYGMgax+821TbPFSnBGQZOfqCec++eNarplEVkCWhiIMWglgPAkRgyRMcnOc+9R6ClpQrnOSPTyPlIBjvGQcEGTyI1FjhcqoB8O9TQkK7PSnAFwZT9rhKGSfMZPHGqvifplSk4rAKwgBmRpuHCuynuRo7SDPAM50l3fQ69MnsIA5Ki5YkZxz4xGj+mfEThPSqBXWQQYlgJErlrWBXFrgg4niQ+nUL+maj4X+IR29xBETBjHnj+HGtT/X6mDeq5tLGpUY8CGtRR+ztxzdwOTVGWjUupEmgxhZ5Q+abjwynEnkZ5kDofwf1YsLQRIBYf3Rkifbg8+G9sZ+XFNcisHNDX/ag5euEBgg+jWk3ZAJZmt8QQ0jwAdSXe4zVP5UWH8FjTCjXJUWMrA8wwOcHBDfnn/vEbKoPlNVR7LUAA98emYz9Y9o41zRff8GpmdptqSxNBwwwe0mOe6ShgTBuJDczBxpjstqoAApKIOA7FoBGIu/ZAx7exRbfq1nzVPVI8XAuYiLobgcS31EnjS6pTrutxdoEkJAYIf8AgAIIGcDPA9hrZY3szb+DfqxgrAkcgRxmIkmR/r7/AC0wStw4yogfkFB5J9v+msn0/qNXboEWnUqqeDfLCckG9QsT7FY9jGjun9Yeo0OpWMk2raBMEBlY4kjJle8ScjUvCdBRxsK71FuWmLCZABhiJjIm0E48ngZ8amN0Q/ejUzaSAHVi3tabwPeBjjnQtFiFkP8AQHyCPCzF3gCIHuTqjc7yoCQ6La4YkXd7AraQy3EKYJkgxxHsTvQdHqVbq4rrt6npmmoZwl0kEQ2IvxOUJjByBgqr1rbs4HehxJcFQxkdouYMTnA7jloBzpN0/wCLHDelXtQog9MubPUWbQbyWBOIggHPPjT+v1ZPTDVUUL/xHHPntYDOII/ZjTaYqD7Xp9Cqrsiq8H9YyzcPHe2Rz5kfWNF7fpVMgk7annItpLT5GflF3B98fXS1+rKz3U+xQIlLWBWe3AY3eTOPpGNXVetvyapKT3/o1imZFrGCvaWkElu0hT2gkg4joRU37bWpLI5oMCZZpKkkkoBN1sAH2j7GS266WYoisZJiStNSPpYHcjjJI88TAzu43FSgcEFp8otMjngBWLRJyCOcgyZv6XTIQAySO0hgBwTxaPsc8R4tENpdjGpeu8X1aasQQUFNgyBvAL1Gk2jyqjyAcau23QwTc1SpUJIIL/hXGAFClfOfmzknQe3HcSoYmMliSxOQBMgfKeRHj7aX7rrFRLmuYZIRQjMQfIkOAo8dwyPbURsLDT1KBQYUCTxEiBx+4SfODzpKGNRrlAVHlQZDpUJ9wMzAYFiBwPbQDfENUgCXIgXBgaZ7hPcWqT+IETg4+XQy9dVGKsvqFCLlDQoVhItUt2nEW8AjjCxS8YNmpGyaApNpIjsmOTH1aAPMn8tD/wCzTeAzCoVMdwDAeCYMlcSIkxnxyl6d1autOPVRsSCJJB4tI7rWUyASAIUe2mdFWUSajhj47XUAGQBjIu5jyYn5TqZxH2FDaq5HarR9PpxzEfaRhfzW9Y2tFalMsqQ1QIw+W65SQDEXiQpgzkDxM0BaZkNY7sZLFATLHAIaYMyoBOI0KlZKqulsorFZRcdjTIIeCRHzSIuMDJYUkIYb/pdEEktTpgmQQqIPaDHyge/gfTQQ6QykgRPuZExyD5wP9e3y1HgmoSmTAi4c5YXBWAMBp7jn3kao3HVAOw3qQIFgMcH8IY28hfJAPsI08aDK63wwldTfKGSB2wT9VxBBB+oyODOsP1Xob7UkOJWYFQfuDD8J/d7E+dhT6vWAIapAEgMchpnuhiSR7cnBBM8A7/aFo9SrelQGSMyfKmAAMXYXm0zEDWuLa7IcKfgjqFJSWqlQApGTEtcDAhSZMHWi3nWFKj0KDM5A5EqFxlmTEFQwgcEaznTOj+hBpOxLYdXEiDyQVAYEH7g+SAZ0+2r1YUsPuUpkjEQJbjAIIgSI48xnG6Vj1BAm/q5NoYBfKmVMcBg1tQGOQeIP/Dr2vujU+fbqzD5iTJ4zBLXLiYBj906Z1dvVYG0U1XxeGkHIaIqDB+oAxoah0qoqLegdlEAwGbwDyIJOTGPbVpkwzm/6e0qwqKTVIpspEgc2kki4qCIkrOeWgHR3QOibjb1EepURUmO1zz4kx2gH2M4Om202Iro0v2HEZGfbPDYHOR99O9n8PyAC+IAkN4E5Ek/UwoOTiZu0PLQ0imv1NmZkbDLGGctIP4fGLvEyfBPOpKK54SoRxPpAzGOXqhv2jGid50ap86m5ohTdDMCePtJxyJg/TQe321S0fowYxJ3DLgcYAAH2gayTRcF9HchUWBJu9vE5yeTnlp8fQa82lSTMhmOIAgH6kEQM+AfHM6jU+Z/udW7H9Wf8M/501Zn2D7bqSo5oFkuUsUuJAKnIUv4dflgn+Ovt5uWaFpsqVlPa9NiCp4YhgRA5uEx47vC/Zf8AP+A036b/ALqf7ifxGijl0E7DcVGTLtd+IEi7Bg9oOfqTzH3Gm+z6cImop4gX2tI+wXu+kyATj21HYfL+Q/npXuP94rfl/nOliudE3xg06hSosEDoCYhSo9MiQLrWEBeV7Z9sSI0of4SISUapas9pe5Qo5tNkqYyQI8mPBnW4H+Iv+ZdNtp+rb+6P4avLHjpBi72K+nShtYxH/H/agmZzaRnB88eQ1FpFzKrK4saJAIODDR7TgD9oGlZ/XJ/dX/5Kum294qf4Z/yDWWS2X0gHp23Q0kCqPVCKCQTfgC5puuBNpM85AM8a+p00WVetuAByj1GUE49gikHEZPsfA0Ru/nrf6/ENS2fy1f7/APLQt48hPTgMtXahv0S0SEMEOSzDHEWsD/e7jnkxGiqtTbswPdTaTlAQpEQbShwPsBj2BjWU6X+sH3H+VtOup8D/ANv+ZtXwQuTCuoVWp0mZDWapTXtBZihNxJBEd0gssHtXAKkA6lsEpVLhSoAq9rXOtM3ASVDAKqQLpOZzydV9N/3Y/wBx/wD49Muhf7uv+Gn+RdQ9aGndgO76eq49P0iD2uKaK/0JeGgWzBHPB5zVtujbdWIK3GQxdmZpOBJQQGYgkSRBE/Yudr+sP2/npF0n9av+Ef8A5NOPobDqmzJKj1HKqZCqWUW5kSrZAJiMQY4AGobsMFAU2KJ7BAEe8KZgGJgqf73g7d/JW+w/yjSqtzS/93+VtQtgWKGBNz07XHim6yMCQS8AxJE3GfuZq6js8CpcyEAAi+0lD4ZZBme4HnwJBGmVX53/AL/820L1r9VV/wAGt/B9UtsR4+0RVLEBjEnNpOBwMZ5GWEzk4gB7rpNGZEq3zTJmYIgjM3KT5jI+gH3UP92H+H/9vRw/Xft/lpybC0U7TasheBBSCvaeJAgA/KJu4Ii3zI0xNOq5IAhjJUOxb6hVvQmZjkT9pJEq3yn+/U/hrzd/7hU/xG/ztotcDWwB+oVVzUZKMkkM8QbStwLE2q0GQv1jIjV3UFWlTWobYUzJa35uSoSQXmTEyQCQMa8+KPlpf3B/A6yG0+aj/h0/4tqkqqSn6GO2+IRTNUSCHb1FKrHP6xWuCycg5ZQc5EmSaPxRVWn8iOnJC1WkAYChV4H/AA3e2DIDQX5f/av8NWfCv6sfdf5apxoIHdI+NNqVta1cxIeAJggkzkwPxeBEgkjWhp79CAVFaIxAX+bc65h8Sfr2/wAMfwXWl2v6tP7i/wCUaGktoVP/2Q=="/>
          <p:cNvSpPr>
            <a:spLocks noChangeAspect="1" noChangeArrowheads="1"/>
          </p:cNvSpPr>
          <p:nvPr/>
        </p:nvSpPr>
        <p:spPr bwMode="auto">
          <a:xfrm>
            <a:off x="63500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b="10939"/>
          <a:stretch/>
        </p:blipFill>
        <p:spPr bwMode="auto">
          <a:xfrm>
            <a:off x="6391275" y="2233551"/>
            <a:ext cx="2286000" cy="150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floridaholidayreview.com/i/bald-ea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6477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og.newenglandbirdhouse.com/wp-content/uploads/2011/04/eagle-c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771900"/>
            <a:ext cx="2286000" cy="16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5867400" cy="952500"/>
          </a:xfrm>
        </p:spPr>
        <p:txBody>
          <a:bodyPr>
            <a:normAutofit/>
          </a:bodyPr>
          <a:lstStyle/>
          <a:p>
            <a:r>
              <a:rPr lang="en-CA" dirty="0"/>
              <a:t>Evolutionary Advances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3780023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Wings and Feathers</a:t>
            </a:r>
          </a:p>
          <a:p>
            <a:pPr lvl="1"/>
            <a:r>
              <a:rPr lang="en-US" dirty="0" smtClean="0"/>
              <a:t>Flight </a:t>
            </a:r>
          </a:p>
          <a:p>
            <a:r>
              <a:rPr lang="en-US" dirty="0" smtClean="0"/>
              <a:t>Porous Bones</a:t>
            </a:r>
          </a:p>
          <a:p>
            <a:pPr lvl="1"/>
            <a:r>
              <a:rPr lang="en-US" dirty="0" smtClean="0"/>
              <a:t>Reduces weight</a:t>
            </a:r>
          </a:p>
          <a:p>
            <a:r>
              <a:rPr lang="en-US" dirty="0" smtClean="0"/>
              <a:t>Very efficient Respiratory system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Endothermic</a:t>
            </a:r>
          </a:p>
          <a:p>
            <a:pPr lvl="1"/>
            <a:r>
              <a:rPr lang="en-US" dirty="0" smtClean="0"/>
              <a:t>Active in all climate conditions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 descr="http://www.sciencephoto.com/image/301819/large/P1060013-Bird_bone,_SEM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06" y="2095500"/>
            <a:ext cx="433794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345231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Feathers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04900"/>
            <a:ext cx="7848600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types of feathers: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Contour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Large </a:t>
            </a:r>
            <a:r>
              <a:rPr lang="en-US" dirty="0"/>
              <a:t>feathers that cover the body and </a:t>
            </a:r>
            <a:r>
              <a:rPr lang="en-US" dirty="0" smtClean="0"/>
              <a:t>wings</a:t>
            </a:r>
          </a:p>
          <a:p>
            <a:pPr lvl="2"/>
            <a:r>
              <a:rPr lang="en-US" dirty="0" smtClean="0"/>
              <a:t>Flight feathers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Down</a:t>
            </a:r>
          </a:p>
          <a:p>
            <a:pPr lvl="2"/>
            <a:r>
              <a:rPr lang="en-US" dirty="0" smtClean="0"/>
              <a:t>Grow </a:t>
            </a:r>
            <a:r>
              <a:rPr lang="en-US" dirty="0"/>
              <a:t>underneath and between the contour </a:t>
            </a:r>
            <a:r>
              <a:rPr lang="en-US" dirty="0" smtClean="0"/>
              <a:t>feathers</a:t>
            </a:r>
          </a:p>
          <a:p>
            <a:pPr lvl="2"/>
            <a:r>
              <a:rPr lang="en-US" dirty="0" smtClean="0"/>
              <a:t>Insulate the bird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Powder</a:t>
            </a:r>
          </a:p>
          <a:p>
            <a:pPr lvl="2"/>
            <a:r>
              <a:rPr lang="en-US" dirty="0" smtClean="0"/>
              <a:t>Important </a:t>
            </a:r>
            <a:r>
              <a:rPr lang="en-US" dirty="0"/>
              <a:t>for water birds for waterproofing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Preening</a:t>
            </a:r>
            <a:r>
              <a:rPr lang="en-US" dirty="0"/>
              <a:t> is when birds groom their feathers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Molting</a:t>
            </a:r>
            <a:r>
              <a:rPr lang="en-US" dirty="0"/>
              <a:t> (shedding of feathers) in late summer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/>
          <a:stretch/>
        </p:blipFill>
        <p:spPr bwMode="auto">
          <a:xfrm>
            <a:off x="4800600" y="647700"/>
            <a:ext cx="1220680" cy="120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96" y="647700"/>
            <a:ext cx="9525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35695"/>
            <a:ext cx="971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3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7984"/>
            <a:ext cx="3810000" cy="9525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Chordates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86" y="2171700"/>
            <a:ext cx="7879214" cy="3225348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rgbClr val="C00000"/>
                </a:solidFill>
              </a:rPr>
              <a:t>notochord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rgbClr val="FF9900"/>
                </a:solidFill>
              </a:rPr>
              <a:t>hollow dorsal nerve cord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pharyngeal</a:t>
            </a:r>
            <a:r>
              <a:rPr lang="en-US" dirty="0" smtClean="0"/>
              <a:t> </a:t>
            </a:r>
            <a:r>
              <a:rPr lang="en-US" dirty="0"/>
              <a:t>(throat) </a:t>
            </a:r>
            <a:r>
              <a:rPr lang="en-US" dirty="0">
                <a:solidFill>
                  <a:srgbClr val="0070C0"/>
                </a:solidFill>
              </a:rPr>
              <a:t>slits</a:t>
            </a:r>
          </a:p>
          <a:p>
            <a:r>
              <a:rPr lang="en-US" dirty="0" smtClean="0"/>
              <a:t>Some </a:t>
            </a:r>
            <a:r>
              <a:rPr lang="en-US" dirty="0"/>
              <a:t>chordates posses these characteristics as adults; others as only embryos; but all have them at some stage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6839"/>
            <a:ext cx="4133850" cy="23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8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Class Mammalia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4724400" cy="40546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Diverse group of organisms </a:t>
            </a:r>
          </a:p>
          <a:p>
            <a:r>
              <a:rPr lang="en-US" sz="2800" dirty="0" smtClean="0"/>
              <a:t>Size varies from tiny bumblebee bat to large blue whales</a:t>
            </a:r>
          </a:p>
          <a:p>
            <a:r>
              <a:rPr lang="en-US" sz="2800" dirty="0" smtClean="0"/>
              <a:t>Endothermic</a:t>
            </a:r>
          </a:p>
          <a:p>
            <a:pPr lvl="1"/>
            <a:r>
              <a:rPr lang="en-US" sz="2400" dirty="0" smtClean="0"/>
              <a:t>Excellent temperature regulation</a:t>
            </a:r>
          </a:p>
          <a:p>
            <a:r>
              <a:rPr lang="en-US" sz="2800" dirty="0"/>
              <a:t>Most are </a:t>
            </a:r>
            <a:r>
              <a:rPr lang="en-US" sz="2800" dirty="0" smtClean="0"/>
              <a:t>viviparous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2140"/>
            <a:ext cx="1952625" cy="243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66" y="3162299"/>
            <a:ext cx="3626734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5867400" cy="762000"/>
          </a:xfrm>
        </p:spPr>
        <p:txBody>
          <a:bodyPr>
            <a:normAutofit/>
          </a:bodyPr>
          <a:lstStyle/>
          <a:p>
            <a:r>
              <a:rPr lang="en-CA" dirty="0"/>
              <a:t>Evolutionary Advances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9700"/>
            <a:ext cx="4267200" cy="39677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Dry skin covered with fur.</a:t>
            </a:r>
          </a:p>
          <a:p>
            <a:r>
              <a:rPr lang="en-US" dirty="0"/>
              <a:t>Mammary glands</a:t>
            </a:r>
          </a:p>
          <a:p>
            <a:r>
              <a:rPr lang="en-US" dirty="0"/>
              <a:t>Subcutaneous fat for insulation.</a:t>
            </a:r>
          </a:p>
          <a:p>
            <a:r>
              <a:rPr lang="en-US" dirty="0"/>
              <a:t>Diaphragm</a:t>
            </a:r>
          </a:p>
          <a:p>
            <a:r>
              <a:rPr lang="en-US" dirty="0" smtClean="0"/>
              <a:t>Sweat </a:t>
            </a:r>
            <a:r>
              <a:rPr lang="en-US" dirty="0"/>
              <a:t>glands</a:t>
            </a:r>
          </a:p>
          <a:p>
            <a:r>
              <a:rPr lang="en-US" dirty="0"/>
              <a:t>Specialized </a:t>
            </a:r>
            <a:r>
              <a:rPr lang="en-US" dirty="0" smtClean="0"/>
              <a:t>teeth</a:t>
            </a:r>
          </a:p>
          <a:p>
            <a:pPr lvl="1"/>
            <a:r>
              <a:rPr lang="en-US" dirty="0" smtClean="0"/>
              <a:t>Incisors</a:t>
            </a:r>
          </a:p>
          <a:p>
            <a:pPr lvl="1"/>
            <a:r>
              <a:rPr lang="en-US" dirty="0" smtClean="0"/>
              <a:t>Canines</a:t>
            </a:r>
          </a:p>
          <a:p>
            <a:pPr lvl="1"/>
            <a:r>
              <a:rPr lang="en-US" dirty="0" smtClean="0"/>
              <a:t>Premolars</a:t>
            </a:r>
          </a:p>
          <a:p>
            <a:pPr lvl="1"/>
            <a:r>
              <a:rPr lang="en-US" dirty="0" smtClean="0"/>
              <a:t>Molars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https://encrypted-tbn0.google.com/images?q=tbn:ANd9GcTxSfdD4bHvwR-1vB_0iUF16ZGc09gPmyt6XnrMjgtgYi_V1N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29" y="1333500"/>
            <a:ext cx="208266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oogle.com/images?q=tbn:ANd9GcSZt8EqX7NVGsmMq9SXOFyfpBZxLTi0P1_n48YYol4_3Jb1M_Ee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/>
          <a:stretch/>
        </p:blipFill>
        <p:spPr bwMode="auto">
          <a:xfrm>
            <a:off x="6705600" y="647699"/>
            <a:ext cx="1892385" cy="24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encrypted-tbn3.google.com/images?q=tbn:ANd9GcT_SyWjxpOEUioxnHBSt7ZYPB1kSNOZ1d-B4zwbF49uLzWurox-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/>
          <a:stretch/>
        </p:blipFill>
        <p:spPr bwMode="auto">
          <a:xfrm>
            <a:off x="4496929" y="2789442"/>
            <a:ext cx="1424125" cy="25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oogle.com/images?q=tbn:ANd9GcQ8ffFOR-HkYLf4GeA7-1JWf1VH2WiX4yFNZwV1riAa5oMlYXTkI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b="10352"/>
          <a:stretch/>
        </p:blipFill>
        <p:spPr bwMode="auto">
          <a:xfrm>
            <a:off x="6019274" y="3035642"/>
            <a:ext cx="2588357" cy="234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181600" cy="35814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3 Sub-phyla</a:t>
            </a:r>
            <a:endParaRPr lang="en-US" sz="3200" dirty="0"/>
          </a:p>
          <a:p>
            <a:pPr lvl="1"/>
            <a:r>
              <a:rPr lang="en-US" sz="2800" dirty="0"/>
              <a:t>Subphylum </a:t>
            </a:r>
            <a:r>
              <a:rPr lang="en-US" sz="2800" dirty="0" err="1" smtClean="0">
                <a:solidFill>
                  <a:srgbClr val="C00000"/>
                </a:solidFill>
              </a:rPr>
              <a:t>Urochordata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2"/>
            <a:r>
              <a:rPr lang="en-US" sz="2600" dirty="0" smtClean="0">
                <a:solidFill>
                  <a:srgbClr val="0070C0"/>
                </a:solidFill>
              </a:rPr>
              <a:t>Tunicates</a:t>
            </a:r>
            <a:endParaRPr lang="en-US" sz="2600" dirty="0">
              <a:solidFill>
                <a:srgbClr val="0070C0"/>
              </a:solidFill>
            </a:endParaRPr>
          </a:p>
          <a:p>
            <a:pPr lvl="3"/>
            <a:r>
              <a:rPr lang="en-US" sz="2400" dirty="0"/>
              <a:t>small marine chordates </a:t>
            </a:r>
            <a:endParaRPr lang="en-US" sz="2400" dirty="0" smtClean="0"/>
          </a:p>
          <a:p>
            <a:pPr lvl="3"/>
            <a:r>
              <a:rPr lang="en-US" sz="2400" dirty="0" smtClean="0"/>
              <a:t>filter feeders</a:t>
            </a:r>
          </a:p>
          <a:p>
            <a:pPr lvl="2"/>
            <a:r>
              <a:rPr lang="en-US" sz="2400" dirty="0"/>
              <a:t>notochord and dorsal nerve </a:t>
            </a:r>
            <a:r>
              <a:rPr lang="en-US" sz="2400" dirty="0" smtClean="0"/>
              <a:t>cord present in the tadpole-shaped </a:t>
            </a:r>
            <a:r>
              <a:rPr lang="en-US" sz="2400" dirty="0"/>
              <a:t>larvae </a:t>
            </a:r>
            <a:r>
              <a:rPr lang="en-US" sz="2400" dirty="0" smtClean="0"/>
              <a:t>only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60" y="661988"/>
            <a:ext cx="3041266" cy="26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60" y="3390900"/>
            <a:ext cx="3000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9436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Subphylum </a:t>
            </a:r>
            <a:r>
              <a:rPr lang="en-US" sz="2800" dirty="0" err="1" smtClean="0">
                <a:solidFill>
                  <a:srgbClr val="C00000"/>
                </a:solidFill>
              </a:rPr>
              <a:t>Chephalochordata</a:t>
            </a:r>
            <a:endParaRPr lang="en-US" sz="2800" dirty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Lancelets</a:t>
            </a:r>
          </a:p>
          <a:p>
            <a:pPr lvl="1"/>
            <a:r>
              <a:rPr lang="en-US" sz="2400" dirty="0" smtClean="0"/>
              <a:t>small </a:t>
            </a:r>
            <a:r>
              <a:rPr lang="en-US" sz="2400" dirty="0"/>
              <a:t>fishlike </a:t>
            </a:r>
            <a:r>
              <a:rPr lang="en-US" sz="2400" dirty="0" smtClean="0"/>
              <a:t>creatures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ive </a:t>
            </a:r>
            <a:r>
              <a:rPr lang="en-US" sz="2400" dirty="0"/>
              <a:t>in sandy bottoms of shallow tropical </a:t>
            </a:r>
            <a:r>
              <a:rPr lang="en-US" sz="2400" dirty="0" smtClean="0"/>
              <a:t>oceans</a:t>
            </a:r>
          </a:p>
          <a:p>
            <a:pPr lvl="1"/>
            <a:r>
              <a:rPr lang="en-US" sz="2400" dirty="0" smtClean="0"/>
              <a:t>Adult </a:t>
            </a:r>
            <a:r>
              <a:rPr lang="en-US" sz="2400" dirty="0"/>
              <a:t>lancelets have a definite </a:t>
            </a:r>
            <a:r>
              <a:rPr lang="en-US" sz="2400" dirty="0" smtClean="0"/>
              <a:t>head</a:t>
            </a:r>
          </a:p>
          <a:p>
            <a:pPr lvl="1"/>
            <a:r>
              <a:rPr lang="en-US" sz="2400" dirty="0" smtClean="0"/>
              <a:t>Filter feeders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098" name="Picture 2" descr="http://t1.gstatic.com/images?q=tbn:ANd9GcTkkSfsY9HaIPbv6ylkPdidBv8LDLGg-u4fmEX_9y6ra-9h6Any9hvJL8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7900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56388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Subphylum </a:t>
            </a:r>
            <a:r>
              <a:rPr lang="en-US" sz="3200" dirty="0" smtClean="0">
                <a:solidFill>
                  <a:srgbClr val="C00000"/>
                </a:solidFill>
              </a:rPr>
              <a:t>Vertebrata</a:t>
            </a:r>
            <a:endParaRPr lang="en-US" sz="3200" dirty="0">
              <a:solidFill>
                <a:srgbClr val="C00000"/>
              </a:solidFill>
            </a:endParaRPr>
          </a:p>
          <a:p>
            <a:pPr lvl="1"/>
            <a:r>
              <a:rPr lang="en-US" sz="3000" dirty="0" smtClean="0"/>
              <a:t>Fish, Amphibians, etc.</a:t>
            </a:r>
          </a:p>
          <a:p>
            <a:pPr lvl="1"/>
            <a:r>
              <a:rPr lang="en-US" sz="2600" dirty="0" smtClean="0"/>
              <a:t>Notochord replaced by the </a:t>
            </a:r>
            <a:r>
              <a:rPr lang="en-US" sz="2600" dirty="0" smtClean="0">
                <a:solidFill>
                  <a:srgbClr val="0070C0"/>
                </a:solidFill>
              </a:rPr>
              <a:t>vertebrae</a:t>
            </a:r>
            <a:r>
              <a:rPr lang="en-US" sz="2600" dirty="0" smtClean="0"/>
              <a:t> (backbone)</a:t>
            </a:r>
            <a:endParaRPr lang="en-US" sz="2600" dirty="0"/>
          </a:p>
          <a:p>
            <a:pPr lvl="1"/>
            <a:r>
              <a:rPr lang="en-US" sz="2600" dirty="0" smtClean="0"/>
              <a:t>Two pairs of </a:t>
            </a:r>
            <a:r>
              <a:rPr lang="en-US" sz="2600" dirty="0"/>
              <a:t>appendages</a:t>
            </a:r>
          </a:p>
          <a:p>
            <a:pPr lvl="1"/>
            <a:r>
              <a:rPr lang="en-US" sz="2600" dirty="0" smtClean="0"/>
              <a:t>Closed </a:t>
            </a:r>
            <a:r>
              <a:rPr lang="en-US" sz="2600" dirty="0"/>
              <a:t>circulatory system with a ventral heart</a:t>
            </a:r>
          </a:p>
          <a:p>
            <a:pPr lvl="1"/>
            <a:r>
              <a:rPr lang="en-US" sz="2600" dirty="0" err="1" smtClean="0"/>
              <a:t>Vetebral</a:t>
            </a:r>
            <a:r>
              <a:rPr lang="en-US" sz="2600" dirty="0" smtClean="0"/>
              <a:t> column surrounds and protects the dorsal nerve cord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2" name="Picture 2" descr="http://2.bp.blogspot.com/_AsW-lOVBuzE/TNQe8VvuNJI/AAAAAAAAE48/F-wMIu_9kx4/s1600/vertebrates_divider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01" y="876300"/>
            <a:ext cx="245836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5410200" cy="952500"/>
          </a:xfrm>
        </p:spPr>
        <p:txBody>
          <a:bodyPr>
            <a:normAutofit fontScale="90000"/>
          </a:bodyPr>
          <a:lstStyle/>
          <a:p>
            <a:r>
              <a:rPr lang="en-US" dirty="0"/>
              <a:t>Subphylum Vertebrata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43434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Advantages to having </a:t>
            </a:r>
            <a:r>
              <a:rPr lang="en-US" sz="2800" dirty="0" smtClean="0"/>
              <a:t>vertebrae:</a:t>
            </a:r>
          </a:p>
          <a:p>
            <a:pPr lvl="1"/>
            <a:r>
              <a:rPr lang="en-US" sz="2400" dirty="0"/>
              <a:t>Provides body with structure and support while allowing flexibility.</a:t>
            </a:r>
          </a:p>
          <a:p>
            <a:pPr lvl="1"/>
            <a:r>
              <a:rPr lang="en-US" sz="2400" dirty="0" smtClean="0"/>
              <a:t>Provides </a:t>
            </a:r>
            <a:r>
              <a:rPr lang="en-US" sz="2400" dirty="0"/>
              <a:t>attachment sites for muscles</a:t>
            </a:r>
          </a:p>
          <a:p>
            <a:pPr lvl="1"/>
            <a:r>
              <a:rPr lang="en-US" sz="2400" dirty="0" smtClean="0"/>
              <a:t>Protects </a:t>
            </a:r>
            <a:r>
              <a:rPr lang="en-US" sz="2400" dirty="0"/>
              <a:t>the nerve 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http://www.nlm.nih.gov/medlineplus/ency/images/ency/fullsize/95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2337" b="14172"/>
          <a:stretch/>
        </p:blipFill>
        <p:spPr bwMode="auto">
          <a:xfrm>
            <a:off x="6299541" y="661988"/>
            <a:ext cx="229819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ople.stu.ca/~mclaugh/human_osteology/post_cranial/vertebral_column/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25" y="2338388"/>
            <a:ext cx="3709854" cy="2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838200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3890152" cy="405467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Seven classes</a:t>
            </a:r>
          </a:p>
          <a:p>
            <a:pPr lvl="1"/>
            <a:r>
              <a:rPr lang="en-US" sz="2800" dirty="0" smtClean="0"/>
              <a:t>Fish</a:t>
            </a:r>
          </a:p>
          <a:p>
            <a:pPr lvl="2"/>
            <a:r>
              <a:rPr lang="en-US" sz="2600" dirty="0" err="1" smtClean="0"/>
              <a:t>Agnatha</a:t>
            </a:r>
            <a:endParaRPr lang="en-US" sz="2600" dirty="0" smtClean="0"/>
          </a:p>
          <a:p>
            <a:pPr lvl="2"/>
            <a:r>
              <a:rPr lang="en-US" sz="2600" dirty="0" err="1" smtClean="0"/>
              <a:t>Chondrichthyes</a:t>
            </a:r>
            <a:endParaRPr lang="en-US" sz="2600" dirty="0" smtClean="0"/>
          </a:p>
          <a:p>
            <a:pPr lvl="2"/>
            <a:r>
              <a:rPr lang="en-US" sz="2600" dirty="0" err="1" smtClean="0"/>
              <a:t>Osteichthyes</a:t>
            </a:r>
            <a:endParaRPr lang="en-US" sz="2600" dirty="0" smtClean="0"/>
          </a:p>
          <a:p>
            <a:pPr lvl="1"/>
            <a:r>
              <a:rPr lang="en-US" sz="2800" dirty="0" err="1" smtClean="0"/>
              <a:t>Amphibia</a:t>
            </a:r>
            <a:endParaRPr lang="en-US" sz="2800" dirty="0" smtClean="0"/>
          </a:p>
          <a:p>
            <a:pPr lvl="1"/>
            <a:r>
              <a:rPr lang="en-US" sz="2800" dirty="0" err="1" smtClean="0"/>
              <a:t>Reptilia</a:t>
            </a:r>
            <a:endParaRPr lang="en-US" sz="2800" dirty="0" smtClean="0"/>
          </a:p>
          <a:p>
            <a:pPr lvl="1"/>
            <a:r>
              <a:rPr lang="en-US" sz="2800" dirty="0" smtClean="0"/>
              <a:t>Aves</a:t>
            </a:r>
          </a:p>
          <a:p>
            <a:pPr lvl="1"/>
            <a:r>
              <a:rPr lang="en-US" sz="2800" dirty="0" smtClean="0"/>
              <a:t>Mammalia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utoShape 2" descr="data:image/jpeg;base64,/9j/4AAQSkZJRgABAQAAAQABAAD/2wCEAAkGBhQSERUUExMUFRUVFBgYGBgYFxocGhccFxoYFxgYFxoaHCYeFxojHBcXHy8gIycpLCwsGB4xNTAqNSYrLCkBCQoKDgwOGg8PGikkHyQsLCwsLCwsLCksLCwsLCwsLCwsLCwsLCwsLCksLCksLCwsLCwpLCwsLCwsLCwsLCwsLP/AABEIALcBEwMBIgACEQEDEQH/xAAbAAABBQEBAAAAAAAAAAAAAAAEAAIDBQYBB//EADwQAAECBAQDBgUDAwMEAwAAAAECEQADITEEEkFRBWFxBhMigZHwMqGxwdEUQuFSYvEHFSMWM3KCJJKy/8QAGQEAAwEBAQAAAAAAAAAAAAAAAQIDAAQF/8QAJBEAAgICAgMAAwADAAAAAAAAAAECERIhAzETQVEEMmEicZH/2gAMAwEAAhEDEQA/AK2ei5cl7PrpAkrBqKnQwcVLB6aA8/tBU7FAFIIqwU1w1COoaIsbxFCFhSRllrPiuQgkuHAqB0tHnt0Io30cXLILBALbm/NtYb35Q7pcgdKOR10iHFYclYUhbjKVOFEuCwpz6tE6JryvEouA/Vrwyd7A1WgUyMzhIdxvXzgH/YsySpNkijtYB97/AMRYyp6f2k5X2+f1h+Bwal5m8WU0BLU9NonabH2il/RMx9nlDRgFEfCXJ0EXxkkM9DsRXlEU2cULDOdQRQDpzh3MCRRT8GkKaY4G4FfdInGBlkeBZNKgtuKFJiyXOTMHiCSrnrDE4FqpSFJvleo3yvfpGjybozi6AsL2dSST41chT1MXEjhgTRMpjzJU0FcExEsuAAHFmYgxdSUoKmfxRT3ZJvVGVxMgoxCGoVXrbz0B5wUVZpstQTlKQMwZmdwxF6MDEk9BOJK2DII01axeKfE8Zyomsr/kzEZW0Llx5j5w3qzLbo0HC8QpWKzqSTLyCWlQsFO5f0NousS5ISBTU22+rj1in7K8cmfpiEgKs4yvzUoDcOa8zFt+4knxKLqc1uLn0+UImnIaScUSTMMVJSh6Aiop8/ekWGDlKAIUXU1WNFNq2kDJBSRd7gmtqxPhJxUdbBj60536Q/sRUEKnJ8JJauVuu8VvF+Fy8StLLKSEsFAeE1oH35iLNdlFQSRl8OpPkRQCFJw5WEjMCUtd7BmP1g2wgSME8kJUtRUCU0uCC1vbxPOmhLJOagAKr+QOhEBY8JlLTMKjmUtKVV1s+1gfWLPiODUqUO6PhZy2oa45xpOl0GKtgnDuId5nGiCR1IJFtKN84pUKm4ebMmy0FSFKqizaF9t35nSGcLxKZUwoJyBWpurevMjlGhTMcKAcs1SLvcEQnjemx/ItpAaOJGcnMlsrB6108IcbmLDguMJSoMWSWBJrRtdaVjOjEiUmelgwcsDQggEEe9It+zmJcTArVbjzSA3yhUqlSNdqy0xfFxLISakh/LnA44ohYU4GUXf7wNjFgklkguz3vVzA/EZQCAkXAB67jrFU37EdegL/AGJC/FLzSykkpOnRtox3H8YVTAmga5SaEijjyYRsMbOV3KxqXrZhHn06ZWtbRRdCrss+CTTmKEllv4S7ClweocRsMMkHPMUDRgDuWoI86kzcpDGoVfUcxG+4JxnvFpzAMzFIHxKZio+o8jDRYZIrpk1feLIUoHNQOeT0+3IRUYjCzCSZwBKlHr4aA+mnKL/jUkoUtvD4nClCjEMADv8AiMxxHia1MEJqk3pmL0p5vHNNqL0dEFKSomHDJszxJkkgkgMf6Tl+0KPYOxfZySnAyO9BVMKMyjzWSs//AKaFDqGgnkfDJveAqysxbWvr6+YgwJGUcqKG73iIzBKQh7qIHvygyRhMyybhtOVo4p7VGj3YLNwyQQkBg1mv19IilKVlUAPErMAG9+jwekFQ8QZTt1vHJXCVOyULDmquv2+cMmn+ortfsVE/h9GSshtrDcA9YH75UsipLqcvdty2saDHyly0McqUgWLEnZmtGUwMxS5pKnCQSWprYNdqaWcQso10UhJy7L3CS1TFuCaEamorBk1BU0ti1R1N2fS31iXD4hLpIZzQNqaeZY0iNGHU7pFHdTVN2qdL67wqVIRytjZ/BiGLANY7i4bpD0SMtS5f5ecGHENU1L9efrB0uUVkACjFrW1aKRQkmwAZShV3aoapfX5wDPn5VpI8TqFOcaZHCBmAbIkpJKiHGrVezhrPAiOD91NzBSFADwkvTcgMPXnHRFNvSIv+kGOxCUjxoerGrVoagXszGPP+06ES8RlSBlOod3VUciK6R6RPwCJiiqYoqcAMBlAALjc3JrziNPDMOkuJMsqFipIUfVTx1LhdCRnTso+xKFeKWUslwQWduraO9RGpHCCFEhQL8tObt6CODEKtYR0lW9IEfxEv2kNLlb6QbIkgfEdN3ax2bSDJmKSrRIP9oa2w0sIpQqlTEiJgaLeGAlsszNTqSfv1h8mcBbXnFcFQQT0YD1g+OC9G2S4rDS5icqkkhwabg0MTSpaUhhmAGmYkb2iLDTWoNRBCGR4jV7D7naBhH4NsAxXBpazmcpLvRj67w9PD8oOVQqXYuA4Baz6tEkyc5eOJXW7xnwxaAptOzNcW4BOBzBJWCllZa2sWuabbQZwScRVQI0q9x4WPO0aFE4+cPmgLDKAMSlwfGMplYqUDMIehYmvKIsW3xAg5reUFf7XlJIJUk6G46biKiXiUqBQLpUPI84k44DW2Z/tRjyBlFHvzjKzVMuh5CNh2jwWYEhyo2YXOwF4xs5XiYggs1ee8ZS0NFHZM1ia0DtzG/wAotuBzVGb8ZQRokjMXYpuDQktTeKQKBBr7u0FYRSgRMoyFJpq4qOejQUN/DT8Tx5OZWYkGgzas1PR7RQ4bC5piEIIBKmJYOcxy7Vbep8ULGqE1JS4DKKmPPaD+wOBVN4lh0VOVec10lgrvqCUgQsophi2j3aVhClIS3wgD0pHYtAkC7PHIei1ngc3gUzET5aJTWJL0AZgf8co3nCuzEqUgBYKldWAfaL6TISkMlLCzgN7vCaPPx9g9JFVL7Ny3oo3oKFoYvstKVMC1KmKIqxUMtLMABaL1MsdLx3uhbW8HBLoBXjhUq/doJd3UASDXUudYbN7MSFrK1SkFSkgEkXAoByi3lyY7iJyZYzLUANOfTeDhl6DdFFL7GYVJOWUEEj9pUObirPSMxxXgE7DzDlQFoLlKgWo3wmtFODyYiNLj+1GiA3M38hFPOxpnK59XMdEPxX29EZ8qfWyvGERlAICS7mrudG23iRBSklgfP7bRHiJJetxDZaSbAkx2Q4OOO6Odyk9MccSpRoIlTJUaEGIZ2NlyiyyFLFcqT8LaLULHkKjlGexnG50wsZikpFko8I+Vx1i1gUUasYMi6SALksG9YUyXJYET5XN1po/QkxhZmAMypWok6Fan+sRjgidj0c/SBZRQfw2MqfKKm/USTUfvpo90xby+CLWP+NSF9FpN/Yjy7EcDf4SUn5eb/mBO6xUl8pUx1SaH3zjP/YF/UenTJBSspLZhQhxfW3nEkpLftI9mPKUdoJ6FOSXeuYb+VY0eA/1EUwExB5kFx6GDRsq9GzKGMEJScnvrFLw7tRKxC5ctNDMVlBOmtQeQjQzEKkkg5VpNMybPz284SV9DxxexSUlKQTqX9+9IfiVpegp9T+IGxGLdVQwA9/M/KGoUVU9+fvSAvpn8Jk/NvT+YnloHrEQl6a7/AH5xPlb8mHsm1Q4iHpEQvD88MISmZFVxHhyVK7xIAWzPof8Ay/MWBVDFwJQUlTMnRmJcsBf/ACqCtA7i+jHqYzfarhIJ71IZrgaG3pGv4vhA4W1QQ/Tn0pFbiZ6Qk5x4HND+7pzjz5rxujpj/keZTVlB3pBmBm5g5H8aO+/KLzjHZJZUtUtJyhLqJDpAZiBQeJyGFats8CSOFsl0ZgoCgIYUpe0JGSZaSpAkwpzAOCwv7v1je/6NoSMTOml/DKCBuM6qkOafA3nHnisMtKg6Smjl9bj0j1f/AEq4Hlw8zEZnM5TBI0SgkepU/pFhI9nqgmA1Cw3O8KM9h+IKyhgVDQixhQbKUSWv71oIcwfmaUh6Q4eH91S8cdGGgCJES+Y8xDSecUnG+Ms8pBr+87f2jnvDxi5OhZSxVk/E+0AlulDKVvon8mMxiccpZdSiT1+n4iNdYFnJI1849Hj44wOOUnIl7/8AqD/WCcOlBLg+RvFZMmNcecKXOqCPJodo0Xsscbhy4ULe/lA07HmRKUsNmUWRukVBV60HQnaHzscpKFNV023OnSsUHaWeEKEoFxLSEPV3HxEv/cSfOEV9M6KXaK1e4hadfdvxEEqbBaS8bIdQLLg2DClZprZAHbUkWH+YmxZzF6Nok8tlD+Igw6mNTpeJVLBatOkZJ3ZpNVR1EvROuig4jmIw6QbZDqBaHKIZxEQUNvOnpD7JOkMOClrooU3Zx6QBj+ycshk+E6N8J8riLeVeC0q84dIlI87xeBmYddHBTX+UnWN92E46ucVJX4mSPR9RD8Twrv0kBO7E2B6wX2X7PJwmYvmmKu1EpGwep6/KMyaCOOYdUtQV+1TAciHJB/P4ifhE0EOzlRcdGo/lWLUpC0lKg4NxAnC8LkmhLUCWSo6kv9An28Sk6RaPdh+DkEoJa3v0hqZAHiWaaDeJivKliQamn55QGtVXJdX0gRVjSaJlpfRhA5EdzPf35wlBoqkRk7GrXEJmw2dNgYzBFKAdxKgQQYosbNltlWlDGiCUup2oE1YVfStHi0nTIynaPMSnu0ZpmcMNVZfEUjcnLQC7xyfkcakisJNPRp+H8fzlMmcpIBBCWFSQLMaJZqWHOsPxPFQQUugpS9CGzcylhdmozRkcDxJIUFG5BZ6EE6c2+8c4jxJKlAoDBiFV1Gp9Y46KEfafAyiApCq5Q7MBpYXNdY3P+kylfoSQoOmcsVFwchp5kx5FxHiXeOgCj33/AI/Eeif6P4shGIlg/tQpLlgCrMkE9SExSvQ3H2bTHcVTLWUd0s5QKpKgLAiyWhRmsJ2gxIQkTZSDMAAUVp8TihzW22hQS56Kk7XjlW3vDRyv125xx2F7+3jnEIOMcQ7mSpZZxRI/uNB+fKMCnEG5N6knUnXrFx2y4iFZJYLsoqPVmA+ZjMzZ3yjr4Irs5+V7LVE8GHsDFKMTHRiti0duNnPZbTcM408orxhSFEAV20V0NniFWPWDRUMHFJj/ABRvG/oyl/A39Z4Dd01D3BSQrKr0jL8bllM5YNWUr6msXSuJTNcp/wDURHNnZy6kyieaA8DxMopmblzIOwqS8WiEB/8AtST/AOiYuuCyJaiO8CAD/TLT+IRwa2y8Z3pFIJTtV4LlYfOWCVHSgtFvxeSiUod2umwSB9okwXaYISAWUXoWt13jbq0CldMbI7NLKXyTA+6W+sRr7NqSfEyR1g7Edq1LAAenOloGPGVFNRXfaMlNdgcYs7hezqFOTMUw2YfWITJCD4QOpcnrWkBrx6n84eufQHnFUq7Jyin0HyZpIqf8RMnEQFKSSHp01hicWxtyg3YmFFyjFc4fMxbeIXFX23+TxU5i7xMpRIKf6gR60eJySMi1mKKvGSHNhsN+kQvdrfXrHQo+/k0cAAjJAbHoO8D4jEQzE4rQRXTpzxRRFJ1zXNxHHgITaxLMX4YLGSBsbPYGMp2gnEylKGYKQtCgpLjKQ9XFjzi24piWifshJlzETxNSFAlA50CiWIqLjWOP8iWKsrxRtnm87GlSUkADIz8+cPnTs4cqcqrTU0dxBHanh4lYiYmU5SACQ7tmq1akCKjDzwwBGt+v2jnStWi8kWCEgD7co2P+mfFO6xKwWCV4eY9WrLHeA1por1jDqmZSSpVNhr0i27D5p2PlgJJAROJAvl7lYPUlwPMQaYF2bDjHFZip8wqJScxcAUDUo/SFE+G4EqagLBdxryptyhRqL2erpWS9NfXn73ig7QcZI8CNw5t5Dny5RcY+fllk67/KPP8AETiFPmJBDHKbF6vQXDeTxyuVEqB+IqNFO929Yr1znizxniBTqPdfT5RSrcPHV+PLRKcSZUwVMQ97DH9IShHcpE8Bypmto533OGKVHEyXvZ4OY64wgGjwzvBpCyNrEZUxhcyq40ECcGeJJeJU1C20DJmUtV7xIhBo2142QygGpmqVRTHrBGHwSVVKgkefypeAu5Ve8GLlgJqDoYRz+DqC9mi4FwGSsuZrHmLwbxTswJMorzAg0DF7xkMPiCg0VtT6xrMHxhQl92WKC96t0ibvuwtfDKTpZB9XhqEKbbrF1jJKScwAYUo/q8VKSXqWGoi6naIyignhRGbxkgVt8oYsDO3OvrDsHhVBTpSWFiaD53gscPDupXkPzDrshLoHQCTqeWsW2Hw7VUz7bQMrEIQKU+vmYGmcSe0GmyRZzcUkRX4jimggJU4qMDzViGVIODYX37m8RzZp3gUKhytwX+sByKKFEstXKJp66eUQy0vDeIFhzhGwMzvF50AS+PDCyR4nVMJVk5UCS/7XbzjvGJr0jK4iaJk0qalA1rDKPo8cvLUtMrxolxE9c+YZnwuBYnT6w/EzpZSEIR4gar3ZqNr1ieXw6ZNVRKglSnCRatutNT94L4fIMhRJlBSk2zBwDdwNaRzuSXRel7ApHZyYsZmKE3dVzt5QXwLjKuHYhMxAzEBSSzeJKgQam13B3AgtScRPLzFZE6D+B9zGs7F9hcNOWTNSuYE38TAHQEC716ZS8BTbdCtWck4+WpIPdEuAXzX521vCi5mcJQklKUOlJIBYWBYPSFAzRbE2+KkZ0lJchVKfWPPeLYNUuarMVApYApIdYHyZn849IFWYF6vpv6QHxnhPeJoGUAWP19Ym1eyNHneLxChlYKUXsGsRZT6BnprA+MkE1YjkYt5kgBTWKVMXGxsdxcNa8JWDJJBFbvVq6BzVmboRGhOjNGcT784aoQfi8GQW6wIU6GO6E7JUQtWOqnNrQw8oLF4gly6xWwpjVKL1iQoHKGqTWE+oJIgjZBmFlpzBJdjFjMSJdCNd+X2illzFOGcNFwmelcvxOVDezRKSZaMkPDkBnch7QGqep93+0W/B8SpIJU6QQGoNORjuOXLmEFQDjaj9WgxhL4JLligET/F8Ic+cWMqSpQBUcujcohRiUIHhAHT8xDM4ryMWXE/ZGX5HxF1NnpKMhsNtfOBf1MtFQAD8/WKRfECeUR54quNRIuUpFvN43C/XOKxSZ473xa8F0GMSxmlzUVhmb1gSXN5wWlL32HWFc6KLjEFRHMUALEv8onRhidbe6xLMluwOl4g5Wy6VIBl2a0ES5VLGCJeBDvV4NnBIDAmDkI0CSUZbwBxWfFhNS0ZziMxcxfdSqrVc6IG557CElOlZNK3Rn8UsrKimwcA8/wCI72X7NiYsrmDwDfeNJ/08rIEBLJFK6713ofnFlgMCUIYZUtRr2161jhlNstVDP9vCSMrAijaGtOg9BFNj8GqdNyktLTU65705CkXc5WU/Fc3enTpHJklwbAsQfLk3PWJ2EDlYF1ZUhKgSACQwD0voK35RtJfCRhClMqYp1KVQAFRIYEDdPharAesd7I8ERLR3834z/wBpCrV/ed7U2AfUQVipswr7x6nwgBh4f3Aa6D1POOni4W1bBlRlMdjlJmKGWx5n6CFE2Nw5MxRykuXdrx2NRSj0TSjefm0P7zd/vA6CK19+9YlTKBqa09IkTK7i/A0TTmfKoBt3fQj/ABGUxshUuX4wqmzmujNfSN6U1sT71hi5QUCSl3LNQj0hJR3oKPOu7KyLEWozuNB94CxWDZmeu4r5/wARusd2Ylr+EBJJqNP4ipxPZ5aT4QJlh9qv5/KDFyiBpGQXh6UrA07D9b+zGhxXBl27taa0LeV9bRVT8LMSdDo1j846IcliNUVhR+YSE1g5GFIqtum/X8RIlTWCR09vHXGMmTcqGysGSPEpg1KRP36EGniO5+20Cqmkw1S06/IxVcaQrm2ETsWo1f8AMQqxB3iP9SGoA3SGoMO5JGjx2SJmmHJ5xEQ9oSizaQMynjSJCeXWJcMx93gVC3gzDpYecI5DxiMxSGMDl3rB5lZizs+8RKwwHrC53oZx9nEIbSDCGS71geQh6QQZLdIDFyJcLiC1BBCFlUcl4QAOCIdLS5oN4VgsNlSAXbSJTLCQ6r7a/wAQw4xMqXUgakmJ+HcHm4lQUQZcq7kMpQ5f0jmYhKdBozmOmLmzBKkpKln4iPhQN1fiL/hnZtMmXlYqJLqUbqN39Y1WD4FLkhkISA7huepOscx0ouGb0pHNO5djrXRk8fQMzAMwP3esVKLsTf66tpGi4mkEHNVwGf6/OM1i5ZBDVTc7i1Njv6QukYU+cGLZmA2cks31JiTAyDMUEMQHdQBJLMHEQoorMnW3ifp/5WvGn4FwdUoZlpy5kZmLWsn7n0h+KGUtit0i2nJJW7BgkADZgwHRoIwkhK0qIKTkXl3ykX+/pFVgcSQ5XR1Fndj5ny9YtsBkPeZKKKiTblWlzV+Tx6M+qEj2DnAI1lOd8xr8oUEieN/nHIhg/hTNEx6RxStxb36xAJo/qF6O9K3hS5rUpcn1q4c6xyBJ0T6D23lDhNJo3y2+kQrWSQQWb70bmOjWhmKxYlpKlkJSNfoP4goBOVe/8Whs/EJQnMsgJGpLf5PSMvxDt4kUkoc7qt/9b+pjNYrii5qsy1FR3NgOQ0HSLx4m+xHL4abifbBVRKDC2dQqeiTQRlsTjyokkknUm8BTsZoa+f0gczHjpjBR6Bi32TzJrwNNVWlIdrHJq20vDudDLiTGNBH6JWUKYsbGC+DoQousgEabxsuL46UMMpLJYoZNvlE5csr0WXEkjzkKyli5+0PEx4bORWGywXO0Oya0SprTSHZo5KFdom7n06RgsbJlOYKzHSIUhrRNKln3z9mM0JlRxzeJJqzSHy5ZdonyJuf46vCukLk2S4U+H384QSR0hSsUCGlJVMuPAkqc7A2211i3wPZfETA5CJINs5zK6lKWAp/dtSsRlyo1MDIIDmjc7dYbhTMmkjDylTKsVMQl9yprDk8arA9iZEs5llc1W8w05gJDJbyjQJSlIZIYDQfZok5tjJGf4V2OykLxChMXsB4E9Bq28aVKSLUEN7zpDFYurexChJVH6wDiU+/tEi8Qzkmgd3LANq+nnFZ/1FJLlJWoD96ZcxSNvjSnKfUwG17Ck/RWcXw+Z6GtDRwfL8Rk5uYEpBewBbpzatfdt9MAWnMlQUDYg08mikx+AQKlyz003hMbejEHZnhWcibMsknKKMSLnmxp1jUYlZU6gNW5i+ulBEmKkIQlOUgnKCyaJSkijQDMxJ7qYNGNrkmg+8ehxwUVom2AZnAJq9TXd77m0H4FRTIWQ9TSz2aj84p8VMyrYijBtqAP8ni3w2ISrCjKpJOoBt4qikWfQqJkqoKGwhQij+8Cgox26QoTIaiQIGtvmBHc13BLViMk2CqvtWGFT+tQ3vaPMLEPGcSqXJWtAcgP0a5DX6co884px2fiEOqZmSDYEBjzaNj2iVLXLMszQmmteXrWPMsXwiZh1qUFZ0G7Wbc8/rF4SoFJ9nUTCTXStL84mRiD5QuHyZCpE0rKhPBOTL8IAAZ+ZLhjyiPBIUxN929tFnP2UjBdEyVvSGqmQxepF9eUQIW59+sFSGwDAt4ZNSeo91hJ8I3NX99YIlMUksaCj6wWwYgyS1IU/FLWACSALQXJlhgSPnEsyQ4Df4jY2LnRWLUQA9YnlQQrC1DxIjDNDZJE27IRJOlaweZFABW0E4LAqmUQkkUzKag87PyBeL7CdlVKLqmBAH9KXV6qoPSJS5Y2Kk2ZvIEJJWoJGpLBvWH4UKnHLh5S5hP7mypDUJzKYa6bxs8L2Vw8o5jL7xV8005z5ZqD/wBQItkTEhgiuljT+PxCPkb6NiY3Bdi8RMBM2YmUP6UjMrzUaegi5wHYXDIHjQqaoH4pqiqoFwPhbk0XgJNxEiTSo192iT32FHJaUoDJSEpGgDN5CJkTA34f3vERmPSlBXrr5Xh6v4jKjD1zmHwwJwydNmLKVS8oDBPMa1e0EDmYp+K8UKJ6UILsgqUBqSQw5/zBVM1MvJiWLOKHy9Yhp1t5PVjAWGxqlVUU10Lgj5wanEoZRJTQB6huTh6/5i3jQCu4lwibiJyErR/8UJK12yzFuyEKq+UfEQaGLZWHV+0A0a4oNhDxiLFCqcjSO5iakgl6hm9GoYPhRsivm8HUCTlbNUlw2z01tzhiuDJQCS6y1QKAc21Ltf0i9w+IoAbe945i5TjL6Gr/AMQqhiw3aM5O46M+RSAkBSSkD9wYBlHllN/6oFnTs6qkA53IHmbbQN2ikrlqdqP4VOC9X8q0ptAMviCZxWkBT5BUUykj7V00i7lGKFUXIn4gSpZCWKhUXZ3YitLfWBeH4hKJctRSUHvMk1wXGUkOUpq9nbY7PEmMnpyqdYzAFvEHJDitLvTyEU6JihOTMcVUpSieZUpi1mJo9n5xHl5cOikIZG2HFJ6PChaQkWdL3r94UUS+NsWJA61+esKI+eHwp4pfwuFKUR4C/Wm32eKfEcYmJcZADXnR2eLvunDAtX038rQJNwiVK3YkFtxvYt87RFsWjLzXV+0m2ga/7jYQxWHSUlIFmoS3hL+g840U7gpGY5nd7h2fTmBFPMwhKmYkkNY2FK0tenPygbADp7JyloUqjhyU2VS7EVBpFPN4Kw8M4+b9WOhNY1Evh6wEsE0LCpDA3Tm1NREc/g0wKEzIlgLBdubaU6w6mx2YF8hIVMFTXwmtdxD0yzoCx1FR6xsZPZhS2zoLu5DuDYioNKe7w/F9iVGZnSvu3/aD4WH9tjSKLmXw1MysjC7A+cGy8MEipd9I12G7DAJOdai2oBdvNqwZL7EyeZq/jUo6cjbkBDeV/BWv6YbMLAF9AKk+Qr6CLjCdnZ0xAKUBIP8AWcvqGJHpG5kYFEt8qUI3ypABpq14dc1NBcVr6e6wHySYtIyMjsGtTZ8QAnUSkjr8S/rli94d2TkSh8OdW8w5j5C3yizSC9HYvp+fdIcZBUK26W/m8J2GhxmSwGcMLCgYDaOIWNBzeAlcDcu5Dn1g/DYQItVhWt/sIHvZgaaX3aCZAYbHrf8AMPyAa++frHFJarm9XjGJEKf+YeV7xGlI0eGKQx1rXeNaRqJHTfX7faGmZ51ji1MK3ttf28A8U4gmWklRbf8AHN4aKydID0TYvGta/ug3jI4pebFJWk5ihxcgA6gtprXaGYvj61nJLSQ5YM2Y0NnoKAxQSsXiUqJQgiWD4MyRmLfEVBSmGV3YsX2rFJSio4x/6GMHdyN9gpGZzPZApkux6UL7+cTHgaqFLA5TRhUVIdt21GsYeb2tnKPg7ooTVTAA82e9/wBt2Jg7hvH8RMJPfGWKftDAWNHf0idorRrB3kgCnhFCDZqWO19IfLxpzjKTloQ1SOjDSJcDxWaUhKlIWKAMn4qUY6+7x08FKgVS3QpJfKXAO7C0UtiUguRjEqVleu1ifI/aLeXiE6E00Pv5RlMCuYCywXSp6gH35QbOxBJVlVp9d9fOKZZRJuNMf2nwYVJVlYlQIS1goAkN1b20eVy8cqUvOnMpiBS1nI5Fz9Y9GxGP7psyQoOKHUixDFxURjMbg0lalMUg5idnNfWpjn5JWWhGiuxk8lfeKSkJVTnehbfdot0qASGbxWL6AZWL3s8U3GcC6RM7w1AcKfQBNCkVdhdrGOYKcwS7sAHfkQ4B2qDCSW9jplsqanUpjsVs3EoCiB4RsWP284UDFGyN7+mU5q5La25O3zh36RQbYUan12/MKFGokOl4Nq1KiWvT0EPl4Q2cb12ZtByeFCgvQEMmcPrchuZr+fP7Q5GCANDZnpvUR2FCWx8USJwLhwohxS3ravSJJaSxDhjcNr608t4UKDk6TBW2ORLcXLDcDSl7x0SALwoUFsCQzDBNQBVJ8hY0fkREuarUHv6/mOwoF6DQ4Lp7+vrDCrX3tChQGwpEvee7+/5iNM0glww+utGhQoLYUkyH9ICHCljmFEaiCEmzE7DyhQoPQCPEYnKkqJokEmldYmOISZeYBTgipOurAct45Cjq4+OLjbJSbsgnKCUFWgEYrtBO/wCROcvXMRVmAt6woUPy6g6Bxq5Kyl49xz/llKSCmWASSKZiKKsXAFtHcxW8X7STcQopFJZUTlsTmL1L71YH7RyFHFKTezqSrQLhpISxDOdSKV3arWjRcN4tOnkJRJlolJY5iz00JBKmNS1atWkKFBiBmjmYsrlnRIyuQ4IJsEmpBby8qQeMWqUhsxK/i1OjklRvT6QoUUvRqJMJjTMIdRAYBRG+7N1iX9WAsgAKQVEOzEO1OYhQo1ugUrCpuGRVJJBoNNrgxXz+ApyzCBndJo7Xuz2vvHYUUSQhkcXhihGRJoVOPUM76VEMmYMlB8LlL0BAoaBi+jC+0dhRKa/yaHj1ZSKnAnb3yEKFCiI9H/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8" name="Picture 2" descr="http://4.bp.blogspot.com/-jd64Gfy3HzA/TbMMGtoPP_I/AAAAAAAAAAw/eiaRAONFW4U/s1600/verteb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4533898" cy="29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838200"/>
          </a:xfrm>
        </p:spPr>
        <p:txBody>
          <a:bodyPr/>
          <a:lstStyle/>
          <a:p>
            <a:r>
              <a:rPr lang="en-US" dirty="0" smtClean="0"/>
              <a:t>Fish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4724400" cy="40546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Class </a:t>
            </a:r>
            <a:r>
              <a:rPr lang="en-US" sz="2800" dirty="0" err="1" smtClean="0"/>
              <a:t>Agnatha</a:t>
            </a:r>
            <a:endParaRPr lang="en-US" sz="2800" dirty="0" smtClean="0"/>
          </a:p>
          <a:p>
            <a:pPr lvl="1"/>
            <a:r>
              <a:rPr lang="en-US" sz="2400" dirty="0" smtClean="0"/>
              <a:t>Jawless fish</a:t>
            </a:r>
          </a:p>
          <a:p>
            <a:pPr lvl="2"/>
            <a:r>
              <a:rPr lang="en-US" sz="2200" dirty="0" smtClean="0"/>
              <a:t>Long eel-like body</a:t>
            </a:r>
          </a:p>
          <a:p>
            <a:pPr lvl="2"/>
            <a:r>
              <a:rPr lang="en-US" sz="2200" dirty="0" smtClean="0"/>
              <a:t>Circular mouth</a:t>
            </a:r>
          </a:p>
          <a:p>
            <a:pPr lvl="2"/>
            <a:r>
              <a:rPr lang="en-US" sz="2200" dirty="0" smtClean="0"/>
              <a:t>2-chambered heart</a:t>
            </a:r>
          </a:p>
          <a:p>
            <a:pPr lvl="2"/>
            <a:r>
              <a:rPr lang="en-US" sz="2200" dirty="0" smtClean="0"/>
              <a:t>No scales</a:t>
            </a:r>
          </a:p>
          <a:p>
            <a:pPr lvl="2"/>
            <a:r>
              <a:rPr lang="en-US" sz="2200" dirty="0" smtClean="0"/>
              <a:t>No paired fins</a:t>
            </a:r>
          </a:p>
          <a:p>
            <a:pPr lvl="2"/>
            <a:r>
              <a:rPr lang="en-US" sz="2200" dirty="0" smtClean="0"/>
              <a:t>No bones</a:t>
            </a:r>
          </a:p>
          <a:p>
            <a:pPr lvl="2"/>
            <a:r>
              <a:rPr lang="en-US" sz="2200" dirty="0" smtClean="0"/>
              <a:t>Have notochords as adults</a:t>
            </a:r>
          </a:p>
          <a:p>
            <a:pPr lvl="2"/>
            <a:r>
              <a:rPr lang="en-US" sz="2200" dirty="0" smtClean="0"/>
              <a:t>Ectothermic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AutoShape 2" descr="data:image/jpeg;base64,/9j/4AAQSkZJRgABAQAAAQABAAD/2wCEAAkGBhQSERUUExMUFRUVFBgYGBgYFxocGhccFxoYFxgYFxoaHCYeFxojHBcXHy8gIycpLCwsGB4xNTAqNSYrLCkBCQoKDgwOGg8PGikkHyQsLCwsLCwsLCksLCwsLCwsLCwsLCwsLCwsLCksLCksLCwsLCwpLCwsLCwsLCwsLCwsLP/AABEIALcBEwMBIgACEQEDEQH/xAAbAAABBQEBAAAAAAAAAAAAAAAEAAIDBQYBB//EADwQAAECBAQDBgUDAwMEAwAAAAECEQADITEEEkFRBWFxBhMigZHwMqGxwdEUQuFSYvEHFSMWM3KCJJKy/8QAGQEAAwEBAQAAAAAAAAAAAAAAAQIDAAQF/8QAJBEAAgICAgMAAwADAAAAAAAAAAECERIhAzETQVEEMmEicZH/2gAMAwEAAhEDEQA/AK2ei5cl7PrpAkrBqKnQwcVLB6aA8/tBU7FAFIIqwU1w1COoaIsbxFCFhSRllrPiuQgkuHAqB0tHnt0Io30cXLILBALbm/NtYb35Q7pcgdKOR10iHFYclYUhbjKVOFEuCwpz6tE6JryvEouA/Vrwyd7A1WgUyMzhIdxvXzgH/YsySpNkijtYB97/AMRYyp6f2k5X2+f1h+Bwal5m8WU0BLU9NonabH2il/RMx9nlDRgFEfCXJ0EXxkkM9DsRXlEU2cULDOdQRQDpzh3MCRRT8GkKaY4G4FfdInGBlkeBZNKgtuKFJiyXOTMHiCSrnrDE4FqpSFJvleo3yvfpGjybozi6AsL2dSST41chT1MXEjhgTRMpjzJU0FcExEsuAAHFmYgxdSUoKmfxRT3ZJvVGVxMgoxCGoVXrbz0B5wUVZpstQTlKQMwZmdwxF6MDEk9BOJK2DII01axeKfE8Zyomsr/kzEZW0Llx5j5w3qzLbo0HC8QpWKzqSTLyCWlQsFO5f0NousS5ISBTU22+rj1in7K8cmfpiEgKs4yvzUoDcOa8zFt+4knxKLqc1uLn0+UImnIaScUSTMMVJSh6Aiop8/ekWGDlKAIUXU1WNFNq2kDJBSRd7gmtqxPhJxUdbBj60536Q/sRUEKnJ8JJauVuu8VvF+Fy8StLLKSEsFAeE1oH35iLNdlFQSRl8OpPkRQCFJw5WEjMCUtd7BmP1g2wgSME8kJUtRUCU0uCC1vbxPOmhLJOagAKr+QOhEBY8JlLTMKjmUtKVV1s+1gfWLPiODUqUO6PhZy2oa45xpOl0GKtgnDuId5nGiCR1IJFtKN84pUKm4ebMmy0FSFKqizaF9t35nSGcLxKZUwoJyBWpurevMjlGhTMcKAcs1SLvcEQnjemx/ItpAaOJGcnMlsrB6108IcbmLDguMJSoMWSWBJrRtdaVjOjEiUmelgwcsDQggEEe9It+zmJcTArVbjzSA3yhUqlSNdqy0xfFxLISakh/LnA44ohYU4GUXf7wNjFgklkguz3vVzA/EZQCAkXAB67jrFU37EdegL/AGJC/FLzSykkpOnRtox3H8YVTAmga5SaEijjyYRsMbOV3KxqXrZhHn06ZWtbRRdCrss+CTTmKEllv4S7ClweocRsMMkHPMUDRgDuWoI86kzcpDGoVfUcxG+4JxnvFpzAMzFIHxKZio+o8jDRYZIrpk1feLIUoHNQOeT0+3IRUYjCzCSZwBKlHr4aA+mnKL/jUkoUtvD4nClCjEMADv8AiMxxHia1MEJqk3pmL0p5vHNNqL0dEFKSomHDJszxJkkgkgMf6Tl+0KPYOxfZySnAyO9BVMKMyjzWSs//AKaFDqGgnkfDJveAqysxbWvr6+YgwJGUcqKG73iIzBKQh7qIHvygyRhMyybhtOVo4p7VGj3YLNwyQQkBg1mv19IilKVlUAPErMAG9+jwekFQ8QZTt1vHJXCVOyULDmquv2+cMmn+ortfsVE/h9GSshtrDcA9YH75UsipLqcvdty2saDHyly0McqUgWLEnZmtGUwMxS5pKnCQSWprYNdqaWcQso10UhJy7L3CS1TFuCaEamorBk1BU0ti1R1N2fS31iXD4hLpIZzQNqaeZY0iNGHU7pFHdTVN2qdL67wqVIRytjZ/BiGLANY7i4bpD0SMtS5f5ecGHENU1L9efrB0uUVkACjFrW1aKRQkmwAZShV3aoapfX5wDPn5VpI8TqFOcaZHCBmAbIkpJKiHGrVezhrPAiOD91NzBSFADwkvTcgMPXnHRFNvSIv+kGOxCUjxoerGrVoagXszGPP+06ES8RlSBlOod3VUciK6R6RPwCJiiqYoqcAMBlAALjc3JrziNPDMOkuJMsqFipIUfVTx1LhdCRnTso+xKFeKWUslwQWduraO9RGpHCCFEhQL8tObt6CODEKtYR0lW9IEfxEv2kNLlb6QbIkgfEdN3ax2bSDJmKSrRIP9oa2w0sIpQqlTEiJgaLeGAlsszNTqSfv1h8mcBbXnFcFQQT0YD1g+OC9G2S4rDS5icqkkhwabg0MTSpaUhhmAGmYkb2iLDTWoNRBCGR4jV7D7naBhH4NsAxXBpazmcpLvRj67w9PD8oOVQqXYuA4Baz6tEkyc5eOJXW7xnwxaAptOzNcW4BOBzBJWCllZa2sWuabbQZwScRVQI0q9x4WPO0aFE4+cPmgLDKAMSlwfGMplYqUDMIehYmvKIsW3xAg5reUFf7XlJIJUk6G46biKiXiUqBQLpUPI84k44DW2Z/tRjyBlFHvzjKzVMuh5CNh2jwWYEhyo2YXOwF4xs5XiYggs1ee8ZS0NFHZM1ia0DtzG/wAotuBzVGb8ZQRokjMXYpuDQktTeKQKBBr7u0FYRSgRMoyFJpq4qOejQUN/DT8Tx5OZWYkGgzas1PR7RQ4bC5piEIIBKmJYOcxy7Vbep8ULGqE1JS4DKKmPPaD+wOBVN4lh0VOVec10lgrvqCUgQsophi2j3aVhClIS3wgD0pHYtAkC7PHIei1ngc3gUzET5aJTWJL0AZgf8co3nCuzEqUgBYKldWAfaL6TISkMlLCzgN7vCaPPx9g9JFVL7Ny3oo3oKFoYvstKVMC1KmKIqxUMtLMABaL1MsdLx3uhbW8HBLoBXjhUq/doJd3UASDXUudYbN7MSFrK1SkFSkgEkXAoByi3lyY7iJyZYzLUANOfTeDhl6DdFFL7GYVJOWUEEj9pUObirPSMxxXgE7DzDlQFoLlKgWo3wmtFODyYiNLj+1GiA3M38hFPOxpnK59XMdEPxX29EZ8qfWyvGERlAICS7mrudG23iRBSklgfP7bRHiJJetxDZaSbAkx2Q4OOO6Odyk9MccSpRoIlTJUaEGIZ2NlyiyyFLFcqT8LaLULHkKjlGexnG50wsZikpFko8I+Vx1i1gUUasYMi6SALksG9YUyXJYET5XN1po/QkxhZmAMypWok6Fan+sRjgidj0c/SBZRQfw2MqfKKm/USTUfvpo90xby+CLWP+NSF9FpN/Yjy7EcDf4SUn5eb/mBO6xUl8pUx1SaH3zjP/YF/UenTJBSspLZhQhxfW3nEkpLftI9mPKUdoJ6FOSXeuYb+VY0eA/1EUwExB5kFx6GDRsq9GzKGMEJScnvrFLw7tRKxC5ctNDMVlBOmtQeQjQzEKkkg5VpNMybPz284SV9DxxexSUlKQTqX9+9IfiVpegp9T+IGxGLdVQwA9/M/KGoUVU9+fvSAvpn8Jk/NvT+YnloHrEQl6a7/AH5xPlb8mHsm1Q4iHpEQvD88MISmZFVxHhyVK7xIAWzPof8Ay/MWBVDFwJQUlTMnRmJcsBf/ACqCtA7i+jHqYzfarhIJ71IZrgaG3pGv4vhA4W1QQ/Tn0pFbiZ6Qk5x4HND+7pzjz5rxujpj/keZTVlB3pBmBm5g5H8aO+/KLzjHZJZUtUtJyhLqJDpAZiBQeJyGFats8CSOFsl0ZgoCgIYUpe0JGSZaSpAkwpzAOCwv7v1je/6NoSMTOml/DKCBuM6qkOafA3nHnisMtKg6Smjl9bj0j1f/AEq4Hlw8zEZnM5TBI0SgkepU/pFhI9nqgmA1Cw3O8KM9h+IKyhgVDQixhQbKUSWv71oIcwfmaUh6Q4eH91S8cdGGgCJES+Y8xDSecUnG+Ms8pBr+87f2jnvDxi5OhZSxVk/E+0AlulDKVvon8mMxiccpZdSiT1+n4iNdYFnJI1849Hj44wOOUnIl7/8AqD/WCcOlBLg+RvFZMmNcecKXOqCPJodo0Xsscbhy4ULe/lA07HmRKUsNmUWRukVBV60HQnaHzscpKFNV023OnSsUHaWeEKEoFxLSEPV3HxEv/cSfOEV9M6KXaK1e4hadfdvxEEqbBaS8bIdQLLg2DClZprZAHbUkWH+YmxZzF6Nok8tlD+Igw6mNTpeJVLBatOkZJ3ZpNVR1EvROuig4jmIw6QbZDqBaHKIZxEQUNvOnpD7JOkMOClrooU3Zx6QBj+ycshk+E6N8J8riLeVeC0q84dIlI87xeBmYddHBTX+UnWN92E46ucVJX4mSPR9RD8Twrv0kBO7E2B6wX2X7PJwmYvmmKu1EpGwep6/KMyaCOOYdUtQV+1TAciHJB/P4ifhE0EOzlRcdGo/lWLUpC0lKg4NxAnC8LkmhLUCWSo6kv9An28Sk6RaPdh+DkEoJa3v0hqZAHiWaaDeJivKliQamn55QGtVXJdX0gRVjSaJlpfRhA5EdzPf35wlBoqkRk7GrXEJmw2dNgYzBFKAdxKgQQYosbNltlWlDGiCUup2oE1YVfStHi0nTIynaPMSnu0ZpmcMNVZfEUjcnLQC7xyfkcakisJNPRp+H8fzlMmcpIBBCWFSQLMaJZqWHOsPxPFQQUugpS9CGzcylhdmozRkcDxJIUFG5BZ6EE6c2+8c4jxJKlAoDBiFV1Gp9Y46KEfafAyiApCq5Q7MBpYXNdY3P+kylfoSQoOmcsVFwchp5kx5FxHiXeOgCj33/AI/Eeif6P4shGIlg/tQpLlgCrMkE9SExSvQ3H2bTHcVTLWUd0s5QKpKgLAiyWhRmsJ2gxIQkTZSDMAAUVp8TihzW22hQS56Kk7XjlW3vDRyv125xx2F7+3jnEIOMcQ7mSpZZxRI/uNB+fKMCnEG5N6knUnXrFx2y4iFZJYLsoqPVmA+ZjMzZ3yjr4Irs5+V7LVE8GHsDFKMTHRiti0duNnPZbTcM408orxhSFEAV20V0NniFWPWDRUMHFJj/ABRvG/oyl/A39Z4Dd01D3BSQrKr0jL8bllM5YNWUr6msXSuJTNcp/wDURHNnZy6kyieaA8DxMopmblzIOwqS8WiEB/8AtST/AOiYuuCyJaiO8CAD/TLT+IRwa2y8Z3pFIJTtV4LlYfOWCVHSgtFvxeSiUod2umwSB9okwXaYISAWUXoWt13jbq0CldMbI7NLKXyTA+6W+sRr7NqSfEyR1g7Edq1LAAenOloGPGVFNRXfaMlNdgcYs7hezqFOTMUw2YfWITJCD4QOpcnrWkBrx6n84eufQHnFUq7Jyin0HyZpIqf8RMnEQFKSSHp01hicWxtyg3YmFFyjFc4fMxbeIXFX23+TxU5i7xMpRIKf6gR60eJySMi1mKKvGSHNhsN+kQvdrfXrHQo+/k0cAAjJAbHoO8D4jEQzE4rQRXTpzxRRFJ1zXNxHHgITaxLMX4YLGSBsbPYGMp2gnEylKGYKQtCgpLjKQ9XFjzi24piWifshJlzETxNSFAlA50CiWIqLjWOP8iWKsrxRtnm87GlSUkADIz8+cPnTs4cqcqrTU0dxBHanh4lYiYmU5SACQ7tmq1akCKjDzwwBGt+v2jnStWi8kWCEgD7co2P+mfFO6xKwWCV4eY9WrLHeA1por1jDqmZSSpVNhr0i27D5p2PlgJJAROJAvl7lYPUlwPMQaYF2bDjHFZip8wqJScxcAUDUo/SFE+G4EqagLBdxryptyhRqL2erpWS9NfXn73ig7QcZI8CNw5t5Dny5RcY+fllk67/KPP8AETiFPmJBDHKbF6vQXDeTxyuVEqB+IqNFO929Yr1znizxniBTqPdfT5RSrcPHV+PLRKcSZUwVMQ97DH9IShHcpE8Bypmto533OGKVHEyXvZ4OY64wgGjwzvBpCyNrEZUxhcyq40ECcGeJJeJU1C20DJmUtV7xIhBo2142QygGpmqVRTHrBGHwSVVKgkefypeAu5Ve8GLlgJqDoYRz+DqC9mi4FwGSsuZrHmLwbxTswJMorzAg0DF7xkMPiCg0VtT6xrMHxhQl92WKC96t0ibvuwtfDKTpZB9XhqEKbbrF1jJKScwAYUo/q8VKSXqWGoi6naIyignhRGbxkgVt8oYsDO3OvrDsHhVBTpSWFiaD53gscPDupXkPzDrshLoHQCTqeWsW2Hw7VUz7bQMrEIQKU+vmYGmcSe0GmyRZzcUkRX4jimggJU4qMDzViGVIODYX37m8RzZp3gUKhytwX+sByKKFEstXKJp66eUQy0vDeIFhzhGwMzvF50AS+PDCyR4nVMJVk5UCS/7XbzjvGJr0jK4iaJk0qalA1rDKPo8cvLUtMrxolxE9c+YZnwuBYnT6w/EzpZSEIR4gar3ZqNr1ieXw6ZNVRKglSnCRatutNT94L4fIMhRJlBSk2zBwDdwNaRzuSXRel7ApHZyYsZmKE3dVzt5QXwLjKuHYhMxAzEBSSzeJKgQam13B3AgtScRPLzFZE6D+B9zGs7F9hcNOWTNSuYE38TAHQEC716ZS8BTbdCtWck4+WpIPdEuAXzX521vCi5mcJQklKUOlJIBYWBYPSFAzRbE2+KkZ0lJchVKfWPPeLYNUuarMVApYApIdYHyZn849IFWYF6vpv6QHxnhPeJoGUAWP19Ym1eyNHneLxChlYKUXsGsRZT6BnprA+MkE1YjkYt5kgBTWKVMXGxsdxcNa8JWDJJBFbvVq6BzVmboRGhOjNGcT784aoQfi8GQW6wIU6GO6E7JUQtWOqnNrQw8oLF4gly6xWwpjVKL1iQoHKGqTWE+oJIgjZBmFlpzBJdjFjMSJdCNd+X2illzFOGcNFwmelcvxOVDezRKSZaMkPDkBnch7QGqep93+0W/B8SpIJU6QQGoNORjuOXLmEFQDjaj9WgxhL4JLligET/F8Ic+cWMqSpQBUcujcohRiUIHhAHT8xDM4ryMWXE/ZGX5HxF1NnpKMhsNtfOBf1MtFQAD8/WKRfECeUR54quNRIuUpFvN43C/XOKxSZ473xa8F0GMSxmlzUVhmb1gSXN5wWlL32HWFc6KLjEFRHMUALEv8onRhidbe6xLMluwOl4g5Wy6VIBl2a0ES5VLGCJeBDvV4NnBIDAmDkI0CSUZbwBxWfFhNS0ZziMxcxfdSqrVc6IG557CElOlZNK3Rn8UsrKimwcA8/wCI72X7NiYsrmDwDfeNJ/08rIEBLJFK6713ofnFlgMCUIYZUtRr2161jhlNstVDP9vCSMrAijaGtOg9BFNj8GqdNyktLTU65705CkXc5WU/Fc3enTpHJklwbAsQfLk3PWJ2EDlYF1ZUhKgSACQwD0voK35RtJfCRhClMqYp1KVQAFRIYEDdPharAesd7I8ERLR3834z/wBpCrV/ed7U2AfUQVipswr7x6nwgBh4f3Aa6D1POOni4W1bBlRlMdjlJmKGWx5n6CFE2Nw5MxRykuXdrx2NRSj0TSjefm0P7zd/vA6CK19+9YlTKBqa09IkTK7i/A0TTmfKoBt3fQj/ABGUxshUuX4wqmzmujNfSN6U1sT71hi5QUCSl3LNQj0hJR3oKPOu7KyLEWozuNB94CxWDZmeu4r5/wARusd2Ylr+EBJJqNP4ipxPZ5aT4QJlh9qv5/KDFyiBpGQXh6UrA07D9b+zGhxXBl27taa0LeV9bRVT8LMSdDo1j846IcliNUVhR+YSE1g5GFIqtum/X8RIlTWCR09vHXGMmTcqGysGSPEpg1KRP36EGniO5+20Cqmkw1S06/IxVcaQrm2ETsWo1f8AMQqxB3iP9SGoA3SGoMO5JGjx2SJmmHJ5xEQ9oSizaQMynjSJCeXWJcMx93gVC3gzDpYecI5DxiMxSGMDl3rB5lZizs+8RKwwHrC53oZx9nEIbSDCGS71geQh6QQZLdIDFyJcLiC1BBCFlUcl4QAOCIdLS5oN4VgsNlSAXbSJTLCQ6r7a/wAQw4xMqXUgakmJ+HcHm4lQUQZcq7kMpQ5f0jmYhKdBozmOmLmzBKkpKln4iPhQN1fiL/hnZtMmXlYqJLqUbqN39Y1WD4FLkhkISA7huepOscx0ouGb0pHNO5djrXRk8fQMzAMwP3esVKLsTf66tpGi4mkEHNVwGf6/OM1i5ZBDVTc7i1Njv6QukYU+cGLZmA2cks31JiTAyDMUEMQHdQBJLMHEQoorMnW3ifp/5WvGn4FwdUoZlpy5kZmLWsn7n0h+KGUtit0i2nJJW7BgkADZgwHRoIwkhK0qIKTkXl3ykX+/pFVgcSQ5XR1Fndj5ny9YtsBkPeZKKKiTblWlzV+Tx6M+qEj2DnAI1lOd8xr8oUEieN/nHIhg/hTNEx6RxStxb36xAJo/qF6O9K3hS5rUpcn1q4c6xyBJ0T6D23lDhNJo3y2+kQrWSQQWb70bmOjWhmKxYlpKlkJSNfoP4goBOVe/8Whs/EJQnMsgJGpLf5PSMvxDt4kUkoc7qt/9b+pjNYrii5qsy1FR3NgOQ0HSLx4m+xHL4abifbBVRKDC2dQqeiTQRlsTjyokkknUm8BTsZoa+f0gczHjpjBR6Bi32TzJrwNNVWlIdrHJq20vDudDLiTGNBH6JWUKYsbGC+DoQousgEabxsuL46UMMpLJYoZNvlE5csr0WXEkjzkKyli5+0PEx4bORWGywXO0Oya0SprTSHZo5KFdom7n06RgsbJlOYKzHSIUhrRNKln3z9mM0JlRxzeJJqzSHy5ZdonyJuf46vCukLk2S4U+H384QSR0hSsUCGlJVMuPAkqc7A2211i3wPZfETA5CJINs5zK6lKWAp/dtSsRlyo1MDIIDmjc7dYbhTMmkjDylTKsVMQl9yprDk8arA9iZEs5llc1W8w05gJDJbyjQJSlIZIYDQfZok5tjJGf4V2OykLxChMXsB4E9Bq28aVKSLUEN7zpDFYurexChJVH6wDiU+/tEi8Qzkmgd3LANq+nnFZ/1FJLlJWoD96ZcxSNvjSnKfUwG17Ck/RWcXw+Z6GtDRwfL8Rk5uYEpBewBbpzatfdt9MAWnMlQUDYg08mikx+AQKlyz003hMbejEHZnhWcibMsknKKMSLnmxp1jUYlZU6gNW5i+ulBEmKkIQlOUgnKCyaJSkijQDMxJ7qYNGNrkmg+8ehxwUVom2AZnAJq9TXd77m0H4FRTIWQ9TSz2aj84p8VMyrYijBtqAP8ni3w2ISrCjKpJOoBt4qikWfQqJkqoKGwhQij+8Cgox26QoTIaiQIGtvmBHc13BLViMk2CqvtWGFT+tQ3vaPMLEPGcSqXJWtAcgP0a5DX6co884px2fiEOqZmSDYEBjzaNj2iVLXLMszQmmteXrWPMsXwiZh1qUFZ0G7Wbc8/rF4SoFJ9nUTCTXStL84mRiD5QuHyZCpE0rKhPBOTL8IAAZ+ZLhjyiPBIUxN929tFnP2UjBdEyVvSGqmQxepF9eUQIW59+sFSGwDAt4ZNSeo91hJ8I3NX99YIlMUksaCj6wWwYgyS1IU/FLWACSALQXJlhgSPnEsyQ4Df4jY2LnRWLUQA9YnlQQrC1DxIjDNDZJE27IRJOlaweZFABW0E4LAqmUQkkUzKag87PyBeL7CdlVKLqmBAH9KXV6qoPSJS5Y2Kk2ZvIEJJWoJGpLBvWH4UKnHLh5S5hP7mypDUJzKYa6bxs8L2Vw8o5jL7xV8005z5ZqD/wBQItkTEhgiuljT+PxCPkb6NiY3Bdi8RMBM2YmUP6UjMrzUaegi5wHYXDIHjQqaoH4pqiqoFwPhbk0XgJNxEiTSo192iT32FHJaUoDJSEpGgDN5CJkTA34f3vERmPSlBXrr5Xh6v4jKjD1zmHwwJwydNmLKVS8oDBPMa1e0EDmYp+K8UKJ6UILsgqUBqSQw5/zBVM1MvJiWLOKHy9Yhp1t5PVjAWGxqlVUU10Lgj5wanEoZRJTQB6huTh6/5i3jQCu4lwibiJyErR/8UJK12yzFuyEKq+UfEQaGLZWHV+0A0a4oNhDxiLFCqcjSO5iakgl6hm9GoYPhRsivm8HUCTlbNUlw2z01tzhiuDJQCS6y1QKAc21Ltf0i9w+IoAbe945i5TjL6Gr/AMQqhiw3aM5O46M+RSAkBSSkD9wYBlHllN/6oFnTs6qkA53IHmbbQN2ikrlqdqP4VOC9X8q0ptAMviCZxWkBT5BUUykj7V00i7lGKFUXIn4gSpZCWKhUXZ3YitLfWBeH4hKJctRSUHvMk1wXGUkOUpq9nbY7PEmMnpyqdYzAFvEHJDitLvTyEU6JihOTMcVUpSieZUpi1mJo9n5xHl5cOikIZG2HFJ6PChaQkWdL3r94UUS+NsWJA61+esKI+eHwp4pfwuFKUR4C/Wm32eKfEcYmJcZADXnR2eLvunDAtX038rQJNwiVK3YkFtxvYt87RFsWjLzXV+0m2ga/7jYQxWHSUlIFmoS3hL+g840U7gpGY5nd7h2fTmBFPMwhKmYkkNY2FK0tenPygbADp7JyloUqjhyU2VS7EVBpFPN4Kw8M4+b9WOhNY1Evh6wEsE0LCpDA3Tm1NREc/g0wKEzIlgLBdubaU6w6mx2YF8hIVMFTXwmtdxD0yzoCx1FR6xsZPZhS2zoLu5DuDYioNKe7w/F9iVGZnSvu3/aD4WH9tjSKLmXw1MysjC7A+cGy8MEipd9I12G7DAJOdai2oBdvNqwZL7EyeZq/jUo6cjbkBDeV/BWv6YbMLAF9AKk+Qr6CLjCdnZ0xAKUBIP8AWcvqGJHpG5kYFEt8qUI3ypABpq14dc1NBcVr6e6wHySYtIyMjsGtTZ8QAnUSkjr8S/rli94d2TkSh8OdW8w5j5C3yizSC9HYvp+fdIcZBUK26W/m8J2GhxmSwGcMLCgYDaOIWNBzeAlcDcu5Dn1g/DYQItVhWt/sIHvZgaaX3aCZAYbHrf8AMPyAa++frHFJarm9XjGJEKf+YeV7xGlI0eGKQx1rXeNaRqJHTfX7faGmZ51ji1MK3ttf28A8U4gmWklRbf8AHN4aKydID0TYvGta/ug3jI4pebFJWk5ihxcgA6gtprXaGYvj61nJLSQ5YM2Y0NnoKAxQSsXiUqJQgiWD4MyRmLfEVBSmGV3YsX2rFJSio4x/6GMHdyN9gpGZzPZApkux6UL7+cTHgaqFLA5TRhUVIdt21GsYeb2tnKPg7ooTVTAA82e9/wBt2Jg7hvH8RMJPfGWKftDAWNHf0idorRrB3kgCnhFCDZqWO19IfLxpzjKTloQ1SOjDSJcDxWaUhKlIWKAMn4qUY6+7x08FKgVS3QpJfKXAO7C0UtiUguRjEqVleu1ifI/aLeXiE6E00Pv5RlMCuYCywXSp6gH35QbOxBJVlVp9d9fOKZZRJuNMf2nwYVJVlYlQIS1goAkN1b20eVy8cqUvOnMpiBS1nI5Fz9Y9GxGP7psyQoOKHUixDFxURjMbg0lalMUg5idnNfWpjn5JWWhGiuxk8lfeKSkJVTnehbfdot0qASGbxWL6AZWL3s8U3GcC6RM7w1AcKfQBNCkVdhdrGOYKcwS7sAHfkQ4B2qDCSW9jplsqanUpjsVs3EoCiB4RsWP284UDFGyN7+mU5q5La25O3zh36RQbYUan12/MKFGokOl4Nq1KiWvT0EPl4Q2cb12ZtByeFCgvQEMmcPrchuZr+fP7Q5GCANDZnpvUR2FCWx8USJwLhwohxS3ravSJJaSxDhjcNr608t4UKDk6TBW2ORLcXLDcDSl7x0SALwoUFsCQzDBNQBVJ8hY0fkREuarUHv6/mOwoF6DQ4Lp7+vrDCrX3tChQGwpEvee7+/5iNM0glww+utGhQoLYUkyH9ICHCljmFEaiCEmzE7DyhQoPQCPEYnKkqJokEmldYmOISZeYBTgipOurAct45Cjq4+OLjbJSbsgnKCUFWgEYrtBO/wCROcvXMRVmAt6woUPy6g6Bxq5Kyl49xz/llKSCmWASSKZiKKsXAFtHcxW8X7STcQopFJZUTlsTmL1L71YH7RyFHFKTezqSrQLhpISxDOdSKV3arWjRcN4tOnkJRJlolJY5iz00JBKmNS1atWkKFBiBmjmYsrlnRIyuQ4IJsEmpBby8qQeMWqUhsxK/i1OjklRvT6QoUUvRqJMJjTMIdRAYBRG+7N1iX9WAsgAKQVEOzEO1OYhQo1ugUrCpuGRVJJBoNNrgxXz+ApyzCBndJo7Xuz2vvHYUUSQhkcXhihGRJoVOPUM76VEMmYMlB8LlL0BAoaBi+jC+0dhRKa/yaHj1ZSKnAnb3yEKFCiI9H/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9" name="Picture 5" descr="http://www.itsallaboutfish.co.uk/Pictures/hag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52" y="647701"/>
            <a:ext cx="411084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coris.noaa.gov/glossary/Agnatha_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75" y="3520044"/>
            <a:ext cx="2286000" cy="186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838200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4922321" cy="40546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Class </a:t>
            </a:r>
            <a:r>
              <a:rPr lang="en-US" sz="2800" dirty="0" err="1" smtClean="0"/>
              <a:t>Chondrichthyes</a:t>
            </a:r>
            <a:endParaRPr lang="en-US" sz="2800" dirty="0" smtClean="0"/>
          </a:p>
          <a:p>
            <a:pPr lvl="1"/>
            <a:r>
              <a:rPr lang="en-US" sz="2400" dirty="0" err="1" smtClean="0"/>
              <a:t>Cartilagenous</a:t>
            </a:r>
            <a:r>
              <a:rPr lang="en-US" sz="2400" dirty="0" smtClean="0"/>
              <a:t> fish</a:t>
            </a:r>
          </a:p>
          <a:p>
            <a:pPr lvl="2"/>
            <a:r>
              <a:rPr lang="en-US" sz="2200" dirty="0" smtClean="0"/>
              <a:t>Ex. Sharks, skates, etc.</a:t>
            </a:r>
          </a:p>
          <a:p>
            <a:pPr lvl="2"/>
            <a:r>
              <a:rPr lang="en-US" sz="2200" dirty="0" smtClean="0">
                <a:solidFill>
                  <a:srgbClr val="0066FF"/>
                </a:solidFill>
              </a:rPr>
              <a:t>Jaw</a:t>
            </a:r>
            <a:r>
              <a:rPr lang="en-US" sz="2200" dirty="0" smtClean="0"/>
              <a:t> </a:t>
            </a:r>
          </a:p>
          <a:p>
            <a:pPr lvl="2"/>
            <a:r>
              <a:rPr lang="en-US" sz="2200" dirty="0" smtClean="0"/>
              <a:t>2-chambered heart</a:t>
            </a:r>
          </a:p>
          <a:p>
            <a:pPr lvl="2"/>
            <a:r>
              <a:rPr lang="en-US" sz="2200" dirty="0" smtClean="0"/>
              <a:t>Tough, small scales</a:t>
            </a:r>
          </a:p>
          <a:p>
            <a:pPr lvl="2"/>
            <a:r>
              <a:rPr lang="en-US" sz="2200" dirty="0"/>
              <a:t>P</a:t>
            </a:r>
            <a:r>
              <a:rPr lang="en-US" sz="2200" dirty="0" smtClean="0"/>
              <a:t>aired fins</a:t>
            </a:r>
          </a:p>
          <a:p>
            <a:pPr lvl="2"/>
            <a:r>
              <a:rPr lang="en-US" sz="2200" dirty="0" err="1" smtClean="0"/>
              <a:t>Cartilagenous</a:t>
            </a:r>
            <a:r>
              <a:rPr lang="en-US" sz="2200" dirty="0" smtClean="0"/>
              <a:t> endoskeleton</a:t>
            </a:r>
          </a:p>
          <a:p>
            <a:pPr lvl="2"/>
            <a:r>
              <a:rPr lang="en-US" sz="2200" dirty="0" smtClean="0"/>
              <a:t>Ectothermic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utoShape 2" descr="data:image/jpeg;base64,/9j/4AAQSkZJRgABAQAAAQABAAD/2wCEAAkGBhQSERUUExMUFRUVFBgYGBgYFxocGhccFxoYFxgYFxoaHCYeFxojHBcXHy8gIycpLCwsGB4xNTAqNSYrLCkBCQoKDgwOGg8PGikkHyQsLCwsLCwsLCksLCwsLCwsLCwsLCwsLCwsLCksLCksLCwsLCwpLCwsLCwsLCwsLCwsLP/AABEIALcBEwMBIgACEQEDEQH/xAAbAAABBQEBAAAAAAAAAAAAAAAEAAIDBQYBB//EADwQAAECBAQDBgUDAwMEAwAAAAECEQADITEEEkFRBWFxBhMigZHwMqGxwdEUQuFSYvEHFSMWM3KCJJKy/8QAGQEAAwEBAQAAAAAAAAAAAAAAAQIDAAQF/8QAJBEAAgICAgMAAwADAAAAAAAAAAECERIhAzETQVEEMmEicZH/2gAMAwEAAhEDEQA/AK2ei5cl7PrpAkrBqKnQwcVLB6aA8/tBU7FAFIIqwU1w1COoaIsbxFCFhSRllrPiuQgkuHAqB0tHnt0Io30cXLILBALbm/NtYb35Q7pcgdKOR10iHFYclYUhbjKVOFEuCwpz6tE6JryvEouA/Vrwyd7A1WgUyMzhIdxvXzgH/YsySpNkijtYB97/AMRYyp6f2k5X2+f1h+Bwal5m8WU0BLU9NonabH2il/RMx9nlDRgFEfCXJ0EXxkkM9DsRXlEU2cULDOdQRQDpzh3MCRRT8GkKaY4G4FfdInGBlkeBZNKgtuKFJiyXOTMHiCSrnrDE4FqpSFJvleo3yvfpGjybozi6AsL2dSST41chT1MXEjhgTRMpjzJU0FcExEsuAAHFmYgxdSUoKmfxRT3ZJvVGVxMgoxCGoVXrbz0B5wUVZpstQTlKQMwZmdwxF6MDEk9BOJK2DII01axeKfE8Zyomsr/kzEZW0Llx5j5w3qzLbo0HC8QpWKzqSTLyCWlQsFO5f0NousS5ISBTU22+rj1in7K8cmfpiEgKs4yvzUoDcOa8zFt+4knxKLqc1uLn0+UImnIaScUSTMMVJSh6Aiop8/ekWGDlKAIUXU1WNFNq2kDJBSRd7gmtqxPhJxUdbBj60536Q/sRUEKnJ8JJauVuu8VvF+Fy8StLLKSEsFAeE1oH35iLNdlFQSRl8OpPkRQCFJw5WEjMCUtd7BmP1g2wgSME8kJUtRUCU0uCC1vbxPOmhLJOagAKr+QOhEBY8JlLTMKjmUtKVV1s+1gfWLPiODUqUO6PhZy2oa45xpOl0GKtgnDuId5nGiCR1IJFtKN84pUKm4ebMmy0FSFKqizaF9t35nSGcLxKZUwoJyBWpurevMjlGhTMcKAcs1SLvcEQnjemx/ItpAaOJGcnMlsrB6108IcbmLDguMJSoMWSWBJrRtdaVjOjEiUmelgwcsDQggEEe9It+zmJcTArVbjzSA3yhUqlSNdqy0xfFxLISakh/LnA44ohYU4GUXf7wNjFgklkguz3vVzA/EZQCAkXAB67jrFU37EdegL/AGJC/FLzSykkpOnRtox3H8YVTAmga5SaEijjyYRsMbOV3KxqXrZhHn06ZWtbRRdCrss+CTTmKEllv4S7ClweocRsMMkHPMUDRgDuWoI86kzcpDGoVfUcxG+4JxnvFpzAMzFIHxKZio+o8jDRYZIrpk1feLIUoHNQOeT0+3IRUYjCzCSZwBKlHr4aA+mnKL/jUkoUtvD4nClCjEMADv8AiMxxHia1MEJqk3pmL0p5vHNNqL0dEFKSomHDJszxJkkgkgMf6Tl+0KPYOxfZySnAyO9BVMKMyjzWSs//AKaFDqGgnkfDJveAqysxbWvr6+YgwJGUcqKG73iIzBKQh7qIHvygyRhMyybhtOVo4p7VGj3YLNwyQQkBg1mv19IilKVlUAPErMAG9+jwekFQ8QZTt1vHJXCVOyULDmquv2+cMmn+ortfsVE/h9GSshtrDcA9YH75UsipLqcvdty2saDHyly0McqUgWLEnZmtGUwMxS5pKnCQSWprYNdqaWcQso10UhJy7L3CS1TFuCaEamorBk1BU0ti1R1N2fS31iXD4hLpIZzQNqaeZY0iNGHU7pFHdTVN2qdL67wqVIRytjZ/BiGLANY7i4bpD0SMtS5f5ecGHENU1L9efrB0uUVkACjFrW1aKRQkmwAZShV3aoapfX5wDPn5VpI8TqFOcaZHCBmAbIkpJKiHGrVezhrPAiOD91NzBSFADwkvTcgMPXnHRFNvSIv+kGOxCUjxoerGrVoagXszGPP+06ES8RlSBlOod3VUciK6R6RPwCJiiqYoqcAMBlAALjc3JrziNPDMOkuJMsqFipIUfVTx1LhdCRnTso+xKFeKWUslwQWduraO9RGpHCCFEhQL8tObt6CODEKtYR0lW9IEfxEv2kNLlb6QbIkgfEdN3ax2bSDJmKSrRIP9oa2w0sIpQqlTEiJgaLeGAlsszNTqSfv1h8mcBbXnFcFQQT0YD1g+OC9G2S4rDS5icqkkhwabg0MTSpaUhhmAGmYkb2iLDTWoNRBCGR4jV7D7naBhH4NsAxXBpazmcpLvRj67w9PD8oOVQqXYuA4Baz6tEkyc5eOJXW7xnwxaAptOzNcW4BOBzBJWCllZa2sWuabbQZwScRVQI0q9x4WPO0aFE4+cPmgLDKAMSlwfGMplYqUDMIehYmvKIsW3xAg5reUFf7XlJIJUk6G46biKiXiUqBQLpUPI84k44DW2Z/tRjyBlFHvzjKzVMuh5CNh2jwWYEhyo2YXOwF4xs5XiYggs1ee8ZS0NFHZM1ia0DtzG/wAotuBzVGb8ZQRokjMXYpuDQktTeKQKBBr7u0FYRSgRMoyFJpq4qOejQUN/DT8Tx5OZWYkGgzas1PR7RQ4bC5piEIIBKmJYOcxy7Vbep8ULGqE1JS4DKKmPPaD+wOBVN4lh0VOVec10lgrvqCUgQsophi2j3aVhClIS3wgD0pHYtAkC7PHIei1ngc3gUzET5aJTWJL0AZgf8co3nCuzEqUgBYKldWAfaL6TISkMlLCzgN7vCaPPx9g9JFVL7Ny3oo3oKFoYvstKVMC1KmKIqxUMtLMABaL1MsdLx3uhbW8HBLoBXjhUq/doJd3UASDXUudYbN7MSFrK1SkFSkgEkXAoByi3lyY7iJyZYzLUANOfTeDhl6DdFFL7GYVJOWUEEj9pUObirPSMxxXgE7DzDlQFoLlKgWo3wmtFODyYiNLj+1GiA3M38hFPOxpnK59XMdEPxX29EZ8qfWyvGERlAICS7mrudG23iRBSklgfP7bRHiJJetxDZaSbAkx2Q4OOO6Odyk9MccSpRoIlTJUaEGIZ2NlyiyyFLFcqT8LaLULHkKjlGexnG50wsZikpFko8I+Vx1i1gUUasYMi6SALksG9YUyXJYET5XN1po/QkxhZmAMypWok6Fan+sRjgidj0c/SBZRQfw2MqfKKm/USTUfvpo90xby+CLWP+NSF9FpN/Yjy7EcDf4SUn5eb/mBO6xUl8pUx1SaH3zjP/YF/UenTJBSspLZhQhxfW3nEkpLftI9mPKUdoJ6FOSXeuYb+VY0eA/1EUwExB5kFx6GDRsq9GzKGMEJScnvrFLw7tRKxC5ctNDMVlBOmtQeQjQzEKkkg5VpNMybPz284SV9DxxexSUlKQTqX9+9IfiVpegp9T+IGxGLdVQwA9/M/KGoUVU9+fvSAvpn8Jk/NvT+YnloHrEQl6a7/AH5xPlb8mHsm1Q4iHpEQvD88MISmZFVxHhyVK7xIAWzPof8Ay/MWBVDFwJQUlTMnRmJcsBf/ACqCtA7i+jHqYzfarhIJ71IZrgaG3pGv4vhA4W1QQ/Tn0pFbiZ6Qk5x4HND+7pzjz5rxujpj/keZTVlB3pBmBm5g5H8aO+/KLzjHZJZUtUtJyhLqJDpAZiBQeJyGFats8CSOFsl0ZgoCgIYUpe0JGSZaSpAkwpzAOCwv7v1je/6NoSMTOml/DKCBuM6qkOafA3nHnisMtKg6Smjl9bj0j1f/AEq4Hlw8zEZnM5TBI0SgkepU/pFhI9nqgmA1Cw3O8KM9h+IKyhgVDQixhQbKUSWv71oIcwfmaUh6Q4eH91S8cdGGgCJES+Y8xDSecUnG+Ms8pBr+87f2jnvDxi5OhZSxVk/E+0AlulDKVvon8mMxiccpZdSiT1+n4iNdYFnJI1849Hj44wOOUnIl7/8AqD/WCcOlBLg+RvFZMmNcecKXOqCPJodo0Xsscbhy4ULe/lA07HmRKUsNmUWRukVBV60HQnaHzscpKFNV023OnSsUHaWeEKEoFxLSEPV3HxEv/cSfOEV9M6KXaK1e4hadfdvxEEqbBaS8bIdQLLg2DClZprZAHbUkWH+YmxZzF6Nok8tlD+Igw6mNTpeJVLBatOkZJ3ZpNVR1EvROuig4jmIw6QbZDqBaHKIZxEQUNvOnpD7JOkMOClrooU3Zx6QBj+ycshk+E6N8J8riLeVeC0q84dIlI87xeBmYddHBTX+UnWN92E46ucVJX4mSPR9RD8Twrv0kBO7E2B6wX2X7PJwmYvmmKu1EpGwep6/KMyaCOOYdUtQV+1TAciHJB/P4ifhE0EOzlRcdGo/lWLUpC0lKg4NxAnC8LkmhLUCWSo6kv9An28Sk6RaPdh+DkEoJa3v0hqZAHiWaaDeJivKliQamn55QGtVXJdX0gRVjSaJlpfRhA5EdzPf35wlBoqkRk7GrXEJmw2dNgYzBFKAdxKgQQYosbNltlWlDGiCUup2oE1YVfStHi0nTIynaPMSnu0ZpmcMNVZfEUjcnLQC7xyfkcakisJNPRp+H8fzlMmcpIBBCWFSQLMaJZqWHOsPxPFQQUugpS9CGzcylhdmozRkcDxJIUFG5BZ6EE6c2+8c4jxJKlAoDBiFV1Gp9Y46KEfafAyiApCq5Q7MBpYXNdY3P+kylfoSQoOmcsVFwchp5kx5FxHiXeOgCj33/AI/Eeif6P4shGIlg/tQpLlgCrMkE9SExSvQ3H2bTHcVTLWUd0s5QKpKgLAiyWhRmsJ2gxIQkTZSDMAAUVp8TihzW22hQS56Kk7XjlW3vDRyv125xx2F7+3jnEIOMcQ7mSpZZxRI/uNB+fKMCnEG5N6knUnXrFx2y4iFZJYLsoqPVmA+ZjMzZ3yjr4Irs5+V7LVE8GHsDFKMTHRiti0duNnPZbTcM408orxhSFEAV20V0NniFWPWDRUMHFJj/ABRvG/oyl/A39Z4Dd01D3BSQrKr0jL8bllM5YNWUr6msXSuJTNcp/wDURHNnZy6kyieaA8DxMopmblzIOwqS8WiEB/8AtST/AOiYuuCyJaiO8CAD/TLT+IRwa2y8Z3pFIJTtV4LlYfOWCVHSgtFvxeSiUod2umwSB9okwXaYISAWUXoWt13jbq0CldMbI7NLKXyTA+6W+sRr7NqSfEyR1g7Edq1LAAenOloGPGVFNRXfaMlNdgcYs7hezqFOTMUw2YfWITJCD4QOpcnrWkBrx6n84eufQHnFUq7Jyin0HyZpIqf8RMnEQFKSSHp01hicWxtyg3YmFFyjFc4fMxbeIXFX23+TxU5i7xMpRIKf6gR60eJySMi1mKKvGSHNhsN+kQvdrfXrHQo+/k0cAAjJAbHoO8D4jEQzE4rQRXTpzxRRFJ1zXNxHHgITaxLMX4YLGSBsbPYGMp2gnEylKGYKQtCgpLjKQ9XFjzi24piWifshJlzETxNSFAlA50CiWIqLjWOP8iWKsrxRtnm87GlSUkADIz8+cPnTs4cqcqrTU0dxBHanh4lYiYmU5SACQ7tmq1akCKjDzwwBGt+v2jnStWi8kWCEgD7co2P+mfFO6xKwWCV4eY9WrLHeA1por1jDqmZSSpVNhr0i27D5p2PlgJJAROJAvl7lYPUlwPMQaYF2bDjHFZip8wqJScxcAUDUo/SFE+G4EqagLBdxryptyhRqL2erpWS9NfXn73ig7QcZI8CNw5t5Dny5RcY+fllk67/KPP8AETiFPmJBDHKbF6vQXDeTxyuVEqB+IqNFO929Yr1znizxniBTqPdfT5RSrcPHV+PLRKcSZUwVMQ97DH9IShHcpE8Bypmto533OGKVHEyXvZ4OY64wgGjwzvBpCyNrEZUxhcyq40ECcGeJJeJU1C20DJmUtV7xIhBo2142QygGpmqVRTHrBGHwSVVKgkefypeAu5Ve8GLlgJqDoYRz+DqC9mi4FwGSsuZrHmLwbxTswJMorzAg0DF7xkMPiCg0VtT6xrMHxhQl92WKC96t0ibvuwtfDKTpZB9XhqEKbbrF1jJKScwAYUo/q8VKSXqWGoi6naIyignhRGbxkgVt8oYsDO3OvrDsHhVBTpSWFiaD53gscPDupXkPzDrshLoHQCTqeWsW2Hw7VUz7bQMrEIQKU+vmYGmcSe0GmyRZzcUkRX4jimggJU4qMDzViGVIODYX37m8RzZp3gUKhytwX+sByKKFEstXKJp66eUQy0vDeIFhzhGwMzvF50AS+PDCyR4nVMJVk5UCS/7XbzjvGJr0jK4iaJk0qalA1rDKPo8cvLUtMrxolxE9c+YZnwuBYnT6w/EzpZSEIR4gar3ZqNr1ieXw6ZNVRKglSnCRatutNT94L4fIMhRJlBSk2zBwDdwNaRzuSXRel7ApHZyYsZmKE3dVzt5QXwLjKuHYhMxAzEBSSzeJKgQam13B3AgtScRPLzFZE6D+B9zGs7F9hcNOWTNSuYE38TAHQEC716ZS8BTbdCtWck4+WpIPdEuAXzX521vCi5mcJQklKUOlJIBYWBYPSFAzRbE2+KkZ0lJchVKfWPPeLYNUuarMVApYApIdYHyZn849IFWYF6vpv6QHxnhPeJoGUAWP19Ym1eyNHneLxChlYKUXsGsRZT6BnprA+MkE1YjkYt5kgBTWKVMXGxsdxcNa8JWDJJBFbvVq6BzVmboRGhOjNGcT784aoQfi8GQW6wIU6GO6E7JUQtWOqnNrQw8oLF4gly6xWwpjVKL1iQoHKGqTWE+oJIgjZBmFlpzBJdjFjMSJdCNd+X2illzFOGcNFwmelcvxOVDezRKSZaMkPDkBnch7QGqep93+0W/B8SpIJU6QQGoNORjuOXLmEFQDjaj9WgxhL4JLligET/F8Ic+cWMqSpQBUcujcohRiUIHhAHT8xDM4ryMWXE/ZGX5HxF1NnpKMhsNtfOBf1MtFQAD8/WKRfECeUR54quNRIuUpFvN43C/XOKxSZ473xa8F0GMSxmlzUVhmb1gSXN5wWlL32HWFc6KLjEFRHMUALEv8onRhidbe6xLMluwOl4g5Wy6VIBl2a0ES5VLGCJeBDvV4NnBIDAmDkI0CSUZbwBxWfFhNS0ZziMxcxfdSqrVc6IG557CElOlZNK3Rn8UsrKimwcA8/wCI72X7NiYsrmDwDfeNJ/08rIEBLJFK6713ofnFlgMCUIYZUtRr2161jhlNstVDP9vCSMrAijaGtOg9BFNj8GqdNyktLTU65705CkXc5WU/Fc3enTpHJklwbAsQfLk3PWJ2EDlYF1ZUhKgSACQwD0voK35RtJfCRhClMqYp1KVQAFRIYEDdPharAesd7I8ERLR3834z/wBpCrV/ed7U2AfUQVipswr7x6nwgBh4f3Aa6D1POOni4W1bBlRlMdjlJmKGWx5n6CFE2Nw5MxRykuXdrx2NRSj0TSjefm0P7zd/vA6CK19+9YlTKBqa09IkTK7i/A0TTmfKoBt3fQj/ABGUxshUuX4wqmzmujNfSN6U1sT71hi5QUCSl3LNQj0hJR3oKPOu7KyLEWozuNB94CxWDZmeu4r5/wARusd2Ylr+EBJJqNP4ipxPZ5aT4QJlh9qv5/KDFyiBpGQXh6UrA07D9b+zGhxXBl27taa0LeV9bRVT8LMSdDo1j846IcliNUVhR+YSE1g5GFIqtum/X8RIlTWCR09vHXGMmTcqGysGSPEpg1KRP36EGniO5+20Cqmkw1S06/IxVcaQrm2ETsWo1f8AMQqxB3iP9SGoA3SGoMO5JGjx2SJmmHJ5xEQ9oSizaQMynjSJCeXWJcMx93gVC3gzDpYecI5DxiMxSGMDl3rB5lZizs+8RKwwHrC53oZx9nEIbSDCGS71geQh6QQZLdIDFyJcLiC1BBCFlUcl4QAOCIdLS5oN4VgsNlSAXbSJTLCQ6r7a/wAQw4xMqXUgakmJ+HcHm4lQUQZcq7kMpQ5f0jmYhKdBozmOmLmzBKkpKln4iPhQN1fiL/hnZtMmXlYqJLqUbqN39Y1WD4FLkhkISA7huepOscx0ouGb0pHNO5djrXRk8fQMzAMwP3esVKLsTf66tpGi4mkEHNVwGf6/OM1i5ZBDVTc7i1Njv6QukYU+cGLZmA2cks31JiTAyDMUEMQHdQBJLMHEQoorMnW3ifp/5WvGn4FwdUoZlpy5kZmLWsn7n0h+KGUtit0i2nJJW7BgkADZgwHRoIwkhK0qIKTkXl3ykX+/pFVgcSQ5XR1Fndj5ny9YtsBkPeZKKKiTblWlzV+Tx6M+qEj2DnAI1lOd8xr8oUEieN/nHIhg/hTNEx6RxStxb36xAJo/qF6O9K3hS5rUpcn1q4c6xyBJ0T6D23lDhNJo3y2+kQrWSQQWb70bmOjWhmKxYlpKlkJSNfoP4goBOVe/8Whs/EJQnMsgJGpLf5PSMvxDt4kUkoc7qt/9b+pjNYrii5qsy1FR3NgOQ0HSLx4m+xHL4abifbBVRKDC2dQqeiTQRlsTjyokkknUm8BTsZoa+f0gczHjpjBR6Bi32TzJrwNNVWlIdrHJq20vDudDLiTGNBH6JWUKYsbGC+DoQousgEabxsuL46UMMpLJYoZNvlE5csr0WXEkjzkKyli5+0PEx4bORWGywXO0Oya0SprTSHZo5KFdom7n06RgsbJlOYKzHSIUhrRNKln3z9mM0JlRxzeJJqzSHy5ZdonyJuf46vCukLk2S4U+H384QSR0hSsUCGlJVMuPAkqc7A2211i3wPZfETA5CJINs5zK6lKWAp/dtSsRlyo1MDIIDmjc7dYbhTMmkjDylTKsVMQl9yprDk8arA9iZEs5llc1W8w05gJDJbyjQJSlIZIYDQfZok5tjJGf4V2OykLxChMXsB4E9Bq28aVKSLUEN7zpDFYurexChJVH6wDiU+/tEi8Qzkmgd3LANq+nnFZ/1FJLlJWoD96ZcxSNvjSnKfUwG17Ck/RWcXw+Z6GtDRwfL8Rk5uYEpBewBbpzatfdt9MAWnMlQUDYg08mikx+AQKlyz003hMbejEHZnhWcibMsknKKMSLnmxp1jUYlZU6gNW5i+ulBEmKkIQlOUgnKCyaJSkijQDMxJ7qYNGNrkmg+8ehxwUVom2AZnAJq9TXd77m0H4FRTIWQ9TSz2aj84p8VMyrYijBtqAP8ni3w2ISrCjKpJOoBt4qikWfQqJkqoKGwhQij+8Cgox26QoTIaiQIGtvmBHc13BLViMk2CqvtWGFT+tQ3vaPMLEPGcSqXJWtAcgP0a5DX6co884px2fiEOqZmSDYEBjzaNj2iVLXLMszQmmteXrWPMsXwiZh1qUFZ0G7Wbc8/rF4SoFJ9nUTCTXStL84mRiD5QuHyZCpE0rKhPBOTL8IAAZ+ZLhjyiPBIUxN929tFnP2UjBdEyVvSGqmQxepF9eUQIW59+sFSGwDAt4ZNSeo91hJ8I3NX99YIlMUksaCj6wWwYgyS1IU/FLWACSALQXJlhgSPnEsyQ4Df4jY2LnRWLUQA9YnlQQrC1DxIjDNDZJE27IRJOlaweZFABW0E4LAqmUQkkUzKag87PyBeL7CdlVKLqmBAH9KXV6qoPSJS5Y2Kk2ZvIEJJWoJGpLBvWH4UKnHLh5S5hP7mypDUJzKYa6bxs8L2Vw8o5jL7xV8005z5ZqD/wBQItkTEhgiuljT+PxCPkb6NiY3Bdi8RMBM2YmUP6UjMrzUaegi5wHYXDIHjQqaoH4pqiqoFwPhbk0XgJNxEiTSo192iT32FHJaUoDJSEpGgDN5CJkTA34f3vERmPSlBXrr5Xh6v4jKjD1zmHwwJwydNmLKVS8oDBPMa1e0EDmYp+K8UKJ6UILsgqUBqSQw5/zBVM1MvJiWLOKHy9Yhp1t5PVjAWGxqlVUU10Lgj5wanEoZRJTQB6huTh6/5i3jQCu4lwibiJyErR/8UJK12yzFuyEKq+UfEQaGLZWHV+0A0a4oNhDxiLFCqcjSO5iakgl6hm9GoYPhRsivm8HUCTlbNUlw2z01tzhiuDJQCS6y1QKAc21Ltf0i9w+IoAbe945i5TjL6Gr/AMQqhiw3aM5O46M+RSAkBSSkD9wYBlHllN/6oFnTs6qkA53IHmbbQN2ikrlqdqP4VOC9X8q0ptAMviCZxWkBT5BUUykj7V00i7lGKFUXIn4gSpZCWKhUXZ3YitLfWBeH4hKJctRSUHvMk1wXGUkOUpq9nbY7PEmMnpyqdYzAFvEHJDitLvTyEU6JihOTMcVUpSieZUpi1mJo9n5xHl5cOikIZG2HFJ6PChaQkWdL3r94UUS+NsWJA61+esKI+eHwp4pfwuFKUR4C/Wm32eKfEcYmJcZADXnR2eLvunDAtX038rQJNwiVK3YkFtxvYt87RFsWjLzXV+0m2ga/7jYQxWHSUlIFmoS3hL+g840U7gpGY5nd7h2fTmBFPMwhKmYkkNY2FK0tenPygbADp7JyloUqjhyU2VS7EVBpFPN4Kw8M4+b9WOhNY1Evh6wEsE0LCpDA3Tm1NREc/g0wKEzIlgLBdubaU6w6mx2YF8hIVMFTXwmtdxD0yzoCx1FR6xsZPZhS2zoLu5DuDYioNKe7w/F9iVGZnSvu3/aD4WH9tjSKLmXw1MysjC7A+cGy8MEipd9I12G7DAJOdai2oBdvNqwZL7EyeZq/jUo6cjbkBDeV/BWv6YbMLAF9AKk+Qr6CLjCdnZ0xAKUBIP8AWcvqGJHpG5kYFEt8qUI3ypABpq14dc1NBcVr6e6wHySYtIyMjsGtTZ8QAnUSkjr8S/rli94d2TkSh8OdW8w5j5C3yizSC9HYvp+fdIcZBUK26W/m8J2GhxmSwGcMLCgYDaOIWNBzeAlcDcu5Dn1g/DYQItVhWt/sIHvZgaaX3aCZAYbHrf8AMPyAa++frHFJarm9XjGJEKf+YeV7xGlI0eGKQx1rXeNaRqJHTfX7faGmZ51ji1MK3ttf28A8U4gmWklRbf8AHN4aKydID0TYvGta/ug3jI4pebFJWk5ihxcgA6gtprXaGYvj61nJLSQ5YM2Y0NnoKAxQSsXiUqJQgiWD4MyRmLfEVBSmGV3YsX2rFJSio4x/6GMHdyN9gpGZzPZApkux6UL7+cTHgaqFLA5TRhUVIdt21GsYeb2tnKPg7ooTVTAA82e9/wBt2Jg7hvH8RMJPfGWKftDAWNHf0idorRrB3kgCnhFCDZqWO19IfLxpzjKTloQ1SOjDSJcDxWaUhKlIWKAMn4qUY6+7x08FKgVS3QpJfKXAO7C0UtiUguRjEqVleu1ifI/aLeXiE6E00Pv5RlMCuYCywXSp6gH35QbOxBJVlVp9d9fOKZZRJuNMf2nwYVJVlYlQIS1goAkN1b20eVy8cqUvOnMpiBS1nI5Fz9Y9GxGP7psyQoOKHUixDFxURjMbg0lalMUg5idnNfWpjn5JWWhGiuxk8lfeKSkJVTnehbfdot0qASGbxWL6AZWL3s8U3GcC6RM7w1AcKfQBNCkVdhdrGOYKcwS7sAHfkQ4B2qDCSW9jplsqanUpjsVs3EoCiB4RsWP284UDFGyN7+mU5q5La25O3zh36RQbYUan12/MKFGokOl4Nq1KiWvT0EPl4Q2cb12ZtByeFCgvQEMmcPrchuZr+fP7Q5GCANDZnpvUR2FCWx8USJwLhwohxS3ravSJJaSxDhjcNr608t4UKDk6TBW2ORLcXLDcDSl7x0SALwoUFsCQzDBNQBVJ8hY0fkREuarUHv6/mOwoF6DQ4Lp7+vrDCrX3tChQGwpEvee7+/5iNM0glww+utGhQoLYUkyH9ICHCljmFEaiCEmzE7DyhQoPQCPEYnKkqJokEmldYmOISZeYBTgipOurAct45Cjq4+OLjbJSbsgnKCUFWgEYrtBO/wCROcvXMRVmAt6woUPy6g6Bxq5Kyl49xz/llKSCmWASSKZiKKsXAFtHcxW8X7STcQopFJZUTlsTmL1L71YH7RyFHFKTezqSrQLhpISxDOdSKV3arWjRcN4tOnkJRJlolJY5iz00JBKmNS1atWkKFBiBmjmYsrlnRIyuQ4IJsEmpBby8qQeMWqUhsxK/i1OjklRvT6QoUUvRqJMJjTMIdRAYBRG+7N1iX9WAsgAKQVEOzEO1OYhQo1ugUrCpuGRVJJBoNNrgxXz+ApyzCBndJo7Xuz2vvHYUUSQhkcXhihGRJoVOPUM76VEMmYMlB8LlL0BAoaBi+jC+0dhRKa/yaHj1ZSKnAnb3yEKFCiI9H/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7170" name="Picture 2" descr="http://freeimagesarchive.com/data/media/201/shar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053" b="7193"/>
          <a:stretch/>
        </p:blipFill>
        <p:spPr bwMode="auto">
          <a:xfrm>
            <a:off x="5379521" y="654822"/>
            <a:ext cx="3253839" cy="23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o3alem.com/vb/imgcache/16351.imgcach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4839"/>
          <a:stretch/>
        </p:blipFill>
        <p:spPr bwMode="auto">
          <a:xfrm>
            <a:off x="5379520" y="2956956"/>
            <a:ext cx="3253839" cy="24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3378</TotalTime>
  <Words>603</Words>
  <Application>Microsoft Macintosh PowerPoint</Application>
  <PresentationFormat>On-screen Show (16:10)</PresentationFormat>
  <Paragraphs>193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Phylum Chordata</vt:lpstr>
      <vt:lpstr>Chordates</vt:lpstr>
      <vt:lpstr>Organization</vt:lpstr>
      <vt:lpstr>Organization</vt:lpstr>
      <vt:lpstr>Organization</vt:lpstr>
      <vt:lpstr>Subphylum Vertebrata</vt:lpstr>
      <vt:lpstr>Vertebrates</vt:lpstr>
      <vt:lpstr>Fish</vt:lpstr>
      <vt:lpstr>Vertebrates</vt:lpstr>
      <vt:lpstr>Evolutionary Advances</vt:lpstr>
      <vt:lpstr>Vertebrates</vt:lpstr>
      <vt:lpstr>Evolutionary Advances</vt:lpstr>
      <vt:lpstr>Amphibians</vt:lpstr>
      <vt:lpstr>Evolutionary Advances</vt:lpstr>
      <vt:lpstr>Class Reptilia</vt:lpstr>
      <vt:lpstr>Evolutionary Advances</vt:lpstr>
      <vt:lpstr>Class Aves</vt:lpstr>
      <vt:lpstr>Evolutionary Advances</vt:lpstr>
      <vt:lpstr>Feathers</vt:lpstr>
      <vt:lpstr>Class Mammalia</vt:lpstr>
      <vt:lpstr>Evolutionary Advances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358</cp:revision>
  <cp:lastPrinted>1601-01-01T00:00:00Z</cp:lastPrinted>
  <dcterms:created xsi:type="dcterms:W3CDTF">1601-01-01T00:00:00Z</dcterms:created>
  <dcterms:modified xsi:type="dcterms:W3CDTF">2017-06-06T20:10:44Z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