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DCD0"/>
    <a:srgbClr val="F6F0E6"/>
    <a:srgbClr val="F2E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1371600"/>
            <a:ext cx="8147304" cy="1344168"/>
          </a:xfrm>
        </p:spPr>
        <p:txBody>
          <a:bodyPr vert="horz" lIns="91440" tIns="45720" rIns="91440" bIns="45720" rtlCol="0" anchor="b" anchorCtr="0"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algn="ctr" defTabSz="914400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48" y="2715767"/>
            <a:ext cx="8147304" cy="667512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sz="2200" b="0" kern="120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805045" y="430306"/>
            <a:ext cx="3840480" cy="5432612"/>
          </a:xfrm>
          <a:solidFill>
            <a:schemeClr val="bg1">
              <a:lumMod val="8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76200" dist="12700" dir="5400000" sx="100500" sy="100500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extrusionH="50800">
            <a:extrusionClr>
              <a:schemeClr val="tx1"/>
            </a:extrusionClr>
            <a:contourClr>
              <a:schemeClr val="tx1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accent2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7pPr marL="2743200" indent="-457200">
              <a:defRPr/>
            </a:lvl7pPr>
            <a:lvl8pPr marL="2743200" indent="-457200">
              <a:defRPr/>
            </a:lvl8pPr>
            <a:lvl9pPr marL="2743200" indent="-457200">
              <a:defRPr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1412" y="417513"/>
            <a:ext cx="1600200" cy="570865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1174" y="417513"/>
            <a:ext cx="6499225" cy="57086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475" y="4343398"/>
            <a:ext cx="8147049" cy="1346013"/>
          </a:xfrm>
        </p:spPr>
        <p:txBody>
          <a:bodyPr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>
              <a:lnSpc>
                <a:spcPts val="6400"/>
              </a:lnSpc>
              <a:defRPr sz="60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475" y="5688105"/>
            <a:ext cx="8147050" cy="66338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>
              <a:spcBef>
                <a:spcPts val="0"/>
              </a:spcBef>
              <a:buNone/>
              <a:defRPr b="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981200" y="685800"/>
            <a:ext cx="5181600" cy="3352800"/>
          </a:xfrm>
          <a:solidFill>
            <a:schemeClr val="tx1">
              <a:lumMod val="75000"/>
            </a:schemeClr>
          </a:solidFill>
          <a:ln w="127000" cap="sq">
            <a:solidFill>
              <a:schemeClr val="tx1"/>
            </a:solidFill>
            <a:miter lim="800000"/>
          </a:ln>
          <a:effectLst>
            <a:outerShdw blurRad="63500" sx="101000" sy="101000" algn="ctr" rotWithShape="0">
              <a:schemeClr val="bg2">
                <a:lumMod val="20000"/>
                <a:lumOff val="80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9000000"/>
            </a:lightRig>
          </a:scene3d>
          <a:sp3d prstMaterial="matte">
            <a:bevelT w="12700" prst="relaxedInset"/>
            <a:bevelB w="38100" h="127000" prst="relaxedInset"/>
            <a:extrusionClr>
              <a:schemeClr val="tx1"/>
            </a:extrusionClr>
            <a:contourClr>
              <a:schemeClr val="tx1"/>
            </a:contourClr>
          </a:sp3d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774826"/>
            <a:ext cx="8147050" cy="1873250"/>
          </a:xfrm>
        </p:spPr>
        <p:txBody>
          <a:bodyPr anchor="b" anchorCtr="0"/>
          <a:lstStyle>
            <a:lvl1pPr algn="ctr">
              <a:defRPr sz="6000" b="0" cap="none" baseline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3654519"/>
            <a:ext cx="8147050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5046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290763" indent="-461963"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75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5046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5046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05045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2532" y="403412"/>
            <a:ext cx="3840480" cy="57227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761565"/>
            <a:ext cx="8147051" cy="4364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2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1EF63FC-107B-0646-83BB-D9F6CA2F7F0D}" type="datetimeFigureOut">
              <a:rPr lang="en-US" smtClean="0"/>
              <a:t>17-04-10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76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FA02ECE-A2E4-7146-969F-A6EC4B328B1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4-09 at 11.54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52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48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6200"/>
            <a:ext cx="9017000" cy="6705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7971" y="2167879"/>
            <a:ext cx="3135746" cy="83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0371" y="3501738"/>
            <a:ext cx="6586300" cy="83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67971" y="4835597"/>
            <a:ext cx="6586300" cy="83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25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4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90500"/>
            <a:ext cx="9004300" cy="6464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0371" y="2098755"/>
            <a:ext cx="3884076" cy="1726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04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49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3500"/>
            <a:ext cx="9067800" cy="6718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5423" y="2128292"/>
            <a:ext cx="4120336" cy="2346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87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49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76200"/>
            <a:ext cx="9042400" cy="6692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7943" y="2187365"/>
            <a:ext cx="2806140" cy="1283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99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56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0800"/>
            <a:ext cx="9055100" cy="6743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55321" y="1773855"/>
            <a:ext cx="3529687" cy="4000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76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56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2700"/>
            <a:ext cx="90551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80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56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0800"/>
            <a:ext cx="9055100" cy="675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4197" y="1500011"/>
            <a:ext cx="1077936" cy="486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48469" y="2102817"/>
            <a:ext cx="1077936" cy="44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23677" y="2639185"/>
            <a:ext cx="1077936" cy="44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98885" y="3234625"/>
            <a:ext cx="1077936" cy="44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77455" y="3830065"/>
            <a:ext cx="1077936" cy="44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11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56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63500"/>
            <a:ext cx="9055100" cy="6718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7414" y="1683961"/>
            <a:ext cx="1185730" cy="44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77660" y="2633845"/>
            <a:ext cx="1304303" cy="44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7456" y="3583729"/>
            <a:ext cx="1434733" cy="44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98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10 at 8.56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0800"/>
            <a:ext cx="9067800" cy="6743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44070" y="2220696"/>
            <a:ext cx="1578206" cy="44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96469" y="2663381"/>
            <a:ext cx="3553587" cy="65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80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10 at 8.57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2700"/>
            <a:ext cx="9067800" cy="6819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88368" y="2324072"/>
            <a:ext cx="1578206" cy="44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50454" y="2727528"/>
            <a:ext cx="1736027" cy="44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80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hylogenetic_Tree_of_Lif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" b="1007"/>
          <a:stretch>
            <a:fillRect/>
          </a:stretch>
        </p:blipFill>
        <p:spPr>
          <a:xfrm>
            <a:off x="409913" y="871327"/>
            <a:ext cx="8380278" cy="4489544"/>
          </a:xfrm>
        </p:spPr>
      </p:pic>
    </p:spTree>
    <p:extLst>
      <p:ext uri="{BB962C8B-B14F-4D97-AF65-F5344CB8AC3E}">
        <p14:creationId xmlns:p14="http://schemas.microsoft.com/office/powerpoint/2010/main" val="1829192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10 at 8.57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5400"/>
            <a:ext cx="9067800" cy="680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6067" y="1718574"/>
            <a:ext cx="2310652" cy="44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84637" y="2166334"/>
            <a:ext cx="2310652" cy="44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18909" y="2392574"/>
            <a:ext cx="2689472" cy="1077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80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10 at 8.57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8100"/>
            <a:ext cx="9055100" cy="678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34383" y="2166334"/>
            <a:ext cx="1736027" cy="44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75319" y="4223837"/>
            <a:ext cx="1736027" cy="44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80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25284"/>
            <a:ext cx="8147051" cy="1452283"/>
          </a:xfrm>
        </p:spPr>
        <p:txBody>
          <a:bodyPr/>
          <a:lstStyle/>
          <a:p>
            <a:r>
              <a:rPr lang="en-US" dirty="0" smtClean="0"/>
              <a:t>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6" y="1761564"/>
            <a:ext cx="4699244" cy="4736459"/>
          </a:xfrm>
        </p:spPr>
        <p:txBody>
          <a:bodyPr>
            <a:normAutofit/>
          </a:bodyPr>
          <a:lstStyle/>
          <a:p>
            <a:r>
              <a:rPr lang="en-US" dirty="0" smtClean="0"/>
              <a:t>Eukaryotic: Membrane – bound organelles, which means the cells can be specialized and more complex. </a:t>
            </a:r>
          </a:p>
          <a:p>
            <a:endParaRPr lang="en-US" dirty="0" smtClean="0"/>
          </a:p>
          <a:p>
            <a:r>
              <a:rPr lang="en-US" dirty="0" smtClean="0"/>
              <a:t>Unicellular or Multicellular (mostly multicellular )</a:t>
            </a:r>
          </a:p>
          <a:p>
            <a:pPr lvl="1"/>
            <a:endParaRPr lang="en-US" dirty="0"/>
          </a:p>
        </p:txBody>
      </p:sp>
      <p:pic>
        <p:nvPicPr>
          <p:cNvPr id="4" name="Picture 3" descr="biobook_cells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22" y="2126626"/>
            <a:ext cx="4590438" cy="3440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6910" y="1761564"/>
            <a:ext cx="4370810" cy="144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74572" y="3824973"/>
            <a:ext cx="3647264" cy="110761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6910" y="3824973"/>
            <a:ext cx="4208381" cy="1447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26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Ability to:</a:t>
            </a:r>
          </a:p>
          <a:p>
            <a:pPr lvl="1"/>
            <a:r>
              <a:rPr lang="en-US" dirty="0"/>
              <a:t>Move</a:t>
            </a:r>
          </a:p>
          <a:p>
            <a:pPr lvl="1"/>
            <a:r>
              <a:rPr lang="en-US" dirty="0"/>
              <a:t>Reproduce (sexually/asexually)</a:t>
            </a:r>
          </a:p>
          <a:p>
            <a:pPr lvl="1"/>
            <a:r>
              <a:rPr lang="en-US" dirty="0"/>
              <a:t>Obtain food (heterotrophic)</a:t>
            </a:r>
          </a:p>
          <a:p>
            <a:pPr lvl="1"/>
            <a:r>
              <a:rPr lang="en-US" dirty="0"/>
              <a:t>Protect oneself</a:t>
            </a:r>
          </a:p>
          <a:p>
            <a:endParaRPr lang="en-US" dirty="0"/>
          </a:p>
        </p:txBody>
      </p:sp>
      <p:pic>
        <p:nvPicPr>
          <p:cNvPr id="4" name="Picture 3" descr="VMf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60" y="4205427"/>
            <a:ext cx="3193693" cy="2115822"/>
          </a:xfrm>
          <a:prstGeom prst="rect">
            <a:avLst/>
          </a:prstGeom>
        </p:spPr>
      </p:pic>
      <p:pic>
        <p:nvPicPr>
          <p:cNvPr id="5" name="Picture 4" descr="how-do-insects-reproduce_2ce52382d5bdf57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53" y="3983903"/>
            <a:ext cx="4230473" cy="2378130"/>
          </a:xfrm>
          <a:prstGeom prst="rect">
            <a:avLst/>
          </a:prstGeom>
        </p:spPr>
      </p:pic>
      <p:pic>
        <p:nvPicPr>
          <p:cNvPr id="6" name="Picture 5" descr="maxresdefaul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98" y="2047470"/>
            <a:ext cx="3444228" cy="19364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17561" y="2185700"/>
            <a:ext cx="3783738" cy="1624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33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6" y="94129"/>
            <a:ext cx="7150442" cy="1294085"/>
          </a:xfrm>
        </p:spPr>
        <p:txBody>
          <a:bodyPr/>
          <a:lstStyle/>
          <a:p>
            <a:r>
              <a:rPr lang="en-US" dirty="0" smtClean="0"/>
              <a:t>Levels of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464" y="1761565"/>
            <a:ext cx="4728776" cy="4364598"/>
          </a:xfrm>
        </p:spPr>
        <p:txBody>
          <a:bodyPr/>
          <a:lstStyle/>
          <a:p>
            <a:r>
              <a:rPr lang="en-US" dirty="0" smtClean="0"/>
              <a:t>Cell </a:t>
            </a:r>
          </a:p>
          <a:p>
            <a:r>
              <a:rPr lang="en-US" dirty="0" smtClean="0"/>
              <a:t>Tissues: made up of cells</a:t>
            </a:r>
          </a:p>
          <a:p>
            <a:r>
              <a:rPr lang="en-US" dirty="0" smtClean="0"/>
              <a:t>Organs: made up of tissues</a:t>
            </a:r>
          </a:p>
          <a:p>
            <a:r>
              <a:rPr lang="en-US" dirty="0" smtClean="0"/>
              <a:t>Organ systems: made up organs functioning together</a:t>
            </a:r>
          </a:p>
          <a:p>
            <a:r>
              <a:rPr lang="en-US" dirty="0" smtClean="0"/>
              <a:t>Organism: made up of systems working together</a:t>
            </a:r>
            <a:endParaRPr lang="en-US" dirty="0"/>
          </a:p>
        </p:txBody>
      </p:sp>
      <p:pic>
        <p:nvPicPr>
          <p:cNvPr id="5" name="Picture 4" descr="220px-Levels_of_Organization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90" y="0"/>
            <a:ext cx="188831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58494" y="1761565"/>
            <a:ext cx="945042" cy="516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45514" y="2352293"/>
            <a:ext cx="1039546" cy="516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45514" y="2984657"/>
            <a:ext cx="1039546" cy="469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58494" y="3588681"/>
            <a:ext cx="945042" cy="335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46040" y="4538565"/>
            <a:ext cx="1257851" cy="335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3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890104_o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7" y="683483"/>
            <a:ext cx="9649105" cy="52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42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4-10 at 8.48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38100"/>
            <a:ext cx="90932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42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48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50800"/>
            <a:ext cx="9093200" cy="6743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52623" y="3042257"/>
            <a:ext cx="1841620" cy="335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14863" y="3412284"/>
            <a:ext cx="1257851" cy="335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09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0 at 8.48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50800"/>
            <a:ext cx="9080500" cy="6743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1791" y="2036279"/>
            <a:ext cx="3135746" cy="100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41791" y="4102555"/>
            <a:ext cx="3372006" cy="1106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97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addle">
  <a:themeElements>
    <a:clrScheme name="Saddle">
      <a:dk1>
        <a:srgbClr val="302C24"/>
      </a:dk1>
      <a:lt1>
        <a:sysClr val="window" lastClr="FFFFFF"/>
      </a:lt1>
      <a:dk2>
        <a:srgbClr val="AC6416"/>
      </a:dk2>
      <a:lt2>
        <a:srgbClr val="E8E4DB"/>
      </a:lt2>
      <a:accent1>
        <a:srgbClr val="C6B178"/>
      </a:accent1>
      <a:accent2>
        <a:srgbClr val="9C5B14"/>
      </a:accent2>
      <a:accent3>
        <a:srgbClr val="71B2BC"/>
      </a:accent3>
      <a:accent4>
        <a:srgbClr val="78AA5D"/>
      </a:accent4>
      <a:accent5>
        <a:srgbClr val="867099"/>
      </a:accent5>
      <a:accent6>
        <a:srgbClr val="4C6F75"/>
      </a:accent6>
      <a:hlink>
        <a:srgbClr val="F27B0E"/>
      </a:hlink>
      <a:folHlink>
        <a:srgbClr val="989268"/>
      </a:folHlink>
    </a:clrScheme>
    <a:fontScheme name="Saddle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Saddle">
      <a:fillStyleLst>
        <a:solidFill>
          <a:schemeClr val="phClr"/>
        </a:solidFill>
        <a:gradFill rotWithShape="1">
          <a:gsLst>
            <a:gs pos="0">
              <a:schemeClr val="phClr"/>
            </a:gs>
            <a:gs pos="30000">
              <a:schemeClr val="phClr">
                <a:tint val="80000"/>
              </a:schemeClr>
            </a:gs>
            <a:gs pos="100000">
              <a:schemeClr val="phClr">
                <a:tint val="100000"/>
              </a:schemeClr>
            </a:gs>
          </a:gsLst>
          <a:path path="rect">
            <a:fillToRect l="50000" r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30000"/>
                <a:satMod val="120000"/>
              </a:schemeClr>
            </a:duotone>
          </a:blip>
          <a:stretch/>
        </a:blip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50800" cap="flat" cmpd="dbl" algn="ctr">
          <a:solidFill>
            <a:schemeClr val="phClr"/>
          </a:solidFill>
          <a:prstDash val="solid"/>
        </a:ln>
        <a:ln w="7620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FFFFFF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sunrise" dir="tl">
              <a:rot lat="0" lon="0" rev="1200000"/>
            </a:lightRig>
          </a:scene3d>
          <a:sp3d prstMaterial="softEdge">
            <a:bevelT w="0" h="0"/>
          </a:sp3d>
        </a:effectStyle>
        <a:effectStyle>
          <a:effectLst>
            <a:innerShdw blurRad="76200" dist="38100" dir="13500000">
              <a:srgbClr val="FFFFFF">
                <a:alpha val="75000"/>
              </a:srgbClr>
            </a:innerShdw>
          </a:effectLst>
          <a:scene3d>
            <a:camera prst="perspectiveFront" fov="2400000"/>
            <a:lightRig rig="twoPt" dir="tl"/>
          </a:scene3d>
          <a:sp3d>
            <a:bevelT w="25400" h="12700" prst="angle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250000"/>
              </a:schemeClr>
              <a:schemeClr val="phClr">
                <a:tint val="50000"/>
                <a:satMod val="20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shade val="90000"/>
                <a:hueMod val="90000"/>
                <a:satMod val="150000"/>
                <a:lumMod val="90000"/>
              </a:schemeClr>
              <a:schemeClr val="phClr">
                <a:tint val="70000"/>
                <a:shade val="80000"/>
                <a:satMod val="3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Saddle.thmx</Template>
  <TotalTime>147</TotalTime>
  <Words>76</Words>
  <Application>Microsoft Macintosh PowerPoint</Application>
  <PresentationFormat>On-screen Show (4:3)</PresentationFormat>
  <Paragraphs>16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Saddle</vt:lpstr>
      <vt:lpstr>PowerPoint Presentation</vt:lpstr>
      <vt:lpstr>PowerPoint Presentation</vt:lpstr>
      <vt:lpstr>Characteristics</vt:lpstr>
      <vt:lpstr>Characteristics</vt:lpstr>
      <vt:lpstr>Levels of organization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Moein Ferdosian</dc:creator>
  <cp:lastModifiedBy>Moein Ferdosian</cp:lastModifiedBy>
  <cp:revision>12</cp:revision>
  <dcterms:created xsi:type="dcterms:W3CDTF">2017-04-10T06:53:30Z</dcterms:created>
  <dcterms:modified xsi:type="dcterms:W3CDTF">2017-04-10T16:18:01Z</dcterms:modified>
</cp:coreProperties>
</file>