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8" r:id="rId3"/>
    <p:sldId id="260" r:id="rId4"/>
    <p:sldId id="261" r:id="rId5"/>
    <p:sldId id="271" r:id="rId6"/>
    <p:sldId id="257" r:id="rId7"/>
    <p:sldId id="259" r:id="rId8"/>
    <p:sldId id="262" r:id="rId9"/>
    <p:sldId id="272" r:id="rId10"/>
    <p:sldId id="263" r:id="rId11"/>
    <p:sldId id="273" r:id="rId12"/>
    <p:sldId id="264" r:id="rId13"/>
    <p:sldId id="274" r:id="rId14"/>
    <p:sldId id="265" r:id="rId15"/>
    <p:sldId id="267" r:id="rId16"/>
    <p:sldId id="268" r:id="rId17"/>
    <p:sldId id="266" r:id="rId18"/>
    <p:sldId id="269"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75EA42-15F9-364A-AC90-B4E20E0D0CF2}" type="datetimeFigureOut">
              <a:rPr lang="en-US" smtClean="0"/>
              <a:t>10/15/2019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664D2B-AC33-4A4B-AF28-EE1400A94179}" type="slidenum">
              <a:rPr lang="en-US" smtClean="0"/>
              <a:t>‹#›</a:t>
            </a:fld>
            <a:endParaRPr lang="en-US"/>
          </a:p>
        </p:txBody>
      </p:sp>
    </p:spTree>
    <p:extLst>
      <p:ext uri="{BB962C8B-B14F-4D97-AF65-F5344CB8AC3E}">
        <p14:creationId xmlns:p14="http://schemas.microsoft.com/office/powerpoint/2010/main" val="30831197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64D2B-AC33-4A4B-AF28-EE1400A94179}" type="slidenum">
              <a:rPr lang="en-US" smtClean="0"/>
              <a:t>10</a:t>
            </a:fld>
            <a:endParaRPr lang="en-US"/>
          </a:p>
        </p:txBody>
      </p:sp>
    </p:spTree>
    <p:extLst>
      <p:ext uri="{BB962C8B-B14F-4D97-AF65-F5344CB8AC3E}">
        <p14:creationId xmlns:p14="http://schemas.microsoft.com/office/powerpoint/2010/main" val="1349045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DAB62D80-8982-A14A-BA8A-2EBE19E7F37B}"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3206922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AB62D80-8982-A14A-BA8A-2EBE19E7F37B}"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1492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AB62D80-8982-A14A-BA8A-2EBE19E7F37B}"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256996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AB62D80-8982-A14A-BA8A-2EBE19E7F37B}"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263666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DAB62D80-8982-A14A-BA8A-2EBE19E7F37B}"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184577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DAB62D80-8982-A14A-BA8A-2EBE19E7F37B}"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158232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DAB62D80-8982-A14A-BA8A-2EBE19E7F37B}"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104541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DAB62D80-8982-A14A-BA8A-2EBE19E7F37B}" type="datetimeFigureOut">
              <a:rPr lang="en-US" smtClean="0"/>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97365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62D80-8982-A14A-BA8A-2EBE19E7F37B}" type="datetimeFigureOut">
              <a:rPr lang="en-US" smtClean="0"/>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257747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AB62D80-8982-A14A-BA8A-2EBE19E7F37B}"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297715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AB62D80-8982-A14A-BA8A-2EBE19E7F37B}"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71852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62D80-8982-A14A-BA8A-2EBE19E7F37B}" type="datetimeFigureOut">
              <a:rPr lang="en-US" smtClean="0"/>
              <a:t>10/15/2019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ED3C5-C505-9243-B429-81563C44FDBE}" type="slidenum">
              <a:rPr lang="en-US" smtClean="0"/>
              <a:t>‹#›</a:t>
            </a:fld>
            <a:endParaRPr lang="en-US"/>
          </a:p>
        </p:txBody>
      </p:sp>
    </p:spTree>
    <p:extLst>
      <p:ext uri="{BB962C8B-B14F-4D97-AF65-F5344CB8AC3E}">
        <p14:creationId xmlns:p14="http://schemas.microsoft.com/office/powerpoint/2010/main" val="3121569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962" y="151182"/>
            <a:ext cx="4043073" cy="1181536"/>
          </a:xfrm>
        </p:spPr>
        <p:txBody>
          <a:bodyPr/>
          <a:lstStyle/>
          <a:p>
            <a:r>
              <a:rPr lang="en-US" dirty="0"/>
              <a:t>Bacteria </a:t>
            </a:r>
          </a:p>
        </p:txBody>
      </p:sp>
      <p:sp>
        <p:nvSpPr>
          <p:cNvPr id="3" name="Subtitle 2"/>
          <p:cNvSpPr>
            <a:spLocks noGrp="1"/>
          </p:cNvSpPr>
          <p:nvPr>
            <p:ph type="subTitle" idx="1"/>
          </p:nvPr>
        </p:nvSpPr>
        <p:spPr>
          <a:xfrm>
            <a:off x="1149143" y="1148984"/>
            <a:ext cx="6623257" cy="4489816"/>
          </a:xfrm>
        </p:spPr>
        <p:txBody>
          <a:bodyPr/>
          <a:lstStyle/>
          <a:p>
            <a:pPr algn="l"/>
            <a:r>
              <a:rPr lang="en-US" dirty="0"/>
              <a:t>Classification </a:t>
            </a:r>
          </a:p>
        </p:txBody>
      </p:sp>
      <p:pic>
        <p:nvPicPr>
          <p:cNvPr id="7" name="Picture 6">
            <a:extLst>
              <a:ext uri="{FF2B5EF4-FFF2-40B4-BE49-F238E27FC236}">
                <a16:creationId xmlns:a16="http://schemas.microsoft.com/office/drawing/2014/main" id="{203663FB-8992-4AB6-A89E-9F8B324DE1E6}"/>
              </a:ext>
            </a:extLst>
          </p:cNvPr>
          <p:cNvPicPr>
            <a:picLocks noChangeAspect="1"/>
          </p:cNvPicPr>
          <p:nvPr/>
        </p:nvPicPr>
        <p:blipFill>
          <a:blip r:embed="rId2"/>
          <a:stretch>
            <a:fillRect/>
          </a:stretch>
        </p:blipFill>
        <p:spPr>
          <a:xfrm>
            <a:off x="106327" y="1332718"/>
            <a:ext cx="8708887" cy="4733536"/>
          </a:xfrm>
          <a:prstGeom prst="rect">
            <a:avLst/>
          </a:prstGeom>
        </p:spPr>
      </p:pic>
    </p:spTree>
    <p:extLst>
      <p:ext uri="{BB962C8B-B14F-4D97-AF65-F5344CB8AC3E}">
        <p14:creationId xmlns:p14="http://schemas.microsoft.com/office/powerpoint/2010/main" val="3441555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Domain Archaea</a:t>
            </a:r>
          </a:p>
        </p:txBody>
      </p:sp>
      <p:sp>
        <p:nvSpPr>
          <p:cNvPr id="3" name="Content Placeholder 2"/>
          <p:cNvSpPr>
            <a:spLocks noGrp="1"/>
          </p:cNvSpPr>
          <p:nvPr>
            <p:ph idx="1"/>
          </p:nvPr>
        </p:nvSpPr>
        <p:spPr>
          <a:xfrm>
            <a:off x="457199" y="1600199"/>
            <a:ext cx="3872205" cy="5257801"/>
          </a:xfrm>
        </p:spPr>
        <p:txBody>
          <a:bodyPr>
            <a:normAutofit fontScale="92500" lnSpcReduction="10000"/>
          </a:bodyPr>
          <a:lstStyle/>
          <a:p>
            <a:pPr marL="0" indent="0">
              <a:buNone/>
            </a:pPr>
            <a:r>
              <a:rPr lang="en-US" dirty="0"/>
              <a:t>2. </a:t>
            </a:r>
            <a:r>
              <a:rPr lang="en-US" u="sng" dirty="0"/>
              <a:t>_________ </a:t>
            </a:r>
            <a:r>
              <a:rPr lang="en-US" dirty="0"/>
              <a:t>- </a:t>
            </a:r>
            <a:r>
              <a:rPr lang="en-US" dirty="0">
                <a:solidFill>
                  <a:srgbClr val="000000"/>
                </a:solidFill>
              </a:rPr>
              <a:t>These are salt-loving Archaea that grow in places like the Great Salt Lake of Utah or salt ponds on the edge of San Francisco Bay. Large numbers of certain halophiles can turn these waters a dark pink.  These archaea are aerobic.</a:t>
            </a:r>
          </a:p>
        </p:txBody>
      </p:sp>
      <p:pic>
        <p:nvPicPr>
          <p:cNvPr id="7" name="Picture 6">
            <a:extLst>
              <a:ext uri="{FF2B5EF4-FFF2-40B4-BE49-F238E27FC236}">
                <a16:creationId xmlns:a16="http://schemas.microsoft.com/office/drawing/2014/main" id="{66758766-05D5-4FBD-B7E5-8528CCFD4855}"/>
              </a:ext>
            </a:extLst>
          </p:cNvPr>
          <p:cNvPicPr>
            <a:picLocks noChangeAspect="1"/>
          </p:cNvPicPr>
          <p:nvPr/>
        </p:nvPicPr>
        <p:blipFill>
          <a:blip r:embed="rId3"/>
          <a:stretch>
            <a:fillRect/>
          </a:stretch>
        </p:blipFill>
        <p:spPr>
          <a:xfrm>
            <a:off x="4441372" y="1600198"/>
            <a:ext cx="4433596" cy="4184781"/>
          </a:xfrm>
          <a:prstGeom prst="rect">
            <a:avLst/>
          </a:prstGeom>
        </p:spPr>
      </p:pic>
    </p:spTree>
    <p:extLst>
      <p:ext uri="{BB962C8B-B14F-4D97-AF65-F5344CB8AC3E}">
        <p14:creationId xmlns:p14="http://schemas.microsoft.com/office/powerpoint/2010/main" val="28945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E164-8E7B-47DB-9CC8-35AC68F91D6C}"/>
              </a:ext>
            </a:extLst>
          </p:cNvPr>
          <p:cNvSpPr>
            <a:spLocks noGrp="1"/>
          </p:cNvSpPr>
          <p:nvPr>
            <p:ph type="title"/>
          </p:nvPr>
        </p:nvSpPr>
        <p:spPr/>
        <p:txBody>
          <a:bodyPr/>
          <a:lstStyle/>
          <a:p>
            <a:pPr algn="l"/>
            <a:r>
              <a:rPr lang="en-US" dirty="0"/>
              <a:t>Domain Archaea</a:t>
            </a:r>
            <a:endParaRPr lang="en-CA" dirty="0"/>
          </a:p>
        </p:txBody>
      </p:sp>
      <p:sp>
        <p:nvSpPr>
          <p:cNvPr id="3" name="Content Placeholder 2">
            <a:extLst>
              <a:ext uri="{FF2B5EF4-FFF2-40B4-BE49-F238E27FC236}">
                <a16:creationId xmlns:a16="http://schemas.microsoft.com/office/drawing/2014/main" id="{752E350C-6628-4368-9B2E-F1AE566D9D93}"/>
              </a:ext>
            </a:extLst>
          </p:cNvPr>
          <p:cNvSpPr>
            <a:spLocks noGrp="1"/>
          </p:cNvSpPr>
          <p:nvPr>
            <p:ph idx="1"/>
          </p:nvPr>
        </p:nvSpPr>
        <p:spPr>
          <a:xfrm>
            <a:off x="457199" y="1600200"/>
            <a:ext cx="8453536" cy="1553547"/>
          </a:xfrm>
        </p:spPr>
        <p:txBody>
          <a:bodyPr>
            <a:normAutofit lnSpcReduction="10000"/>
          </a:bodyPr>
          <a:lstStyle/>
          <a:p>
            <a:pPr marL="0" indent="0">
              <a:buNone/>
            </a:pPr>
            <a:r>
              <a:rPr lang="en-US" dirty="0">
                <a:solidFill>
                  <a:srgbClr val="000000"/>
                </a:solidFill>
              </a:rPr>
              <a:t>3. </a:t>
            </a:r>
            <a:r>
              <a:rPr lang="en-US" u="sng" dirty="0">
                <a:solidFill>
                  <a:srgbClr val="000000"/>
                </a:solidFill>
              </a:rPr>
              <a:t>________________</a:t>
            </a:r>
            <a:r>
              <a:rPr lang="en-US" dirty="0">
                <a:solidFill>
                  <a:srgbClr val="000000"/>
                </a:solidFill>
              </a:rPr>
              <a:t> - These are Archaebacteria from hot springs and other high temperature environments. </a:t>
            </a:r>
            <a:endParaRPr lang="en-CA" dirty="0"/>
          </a:p>
        </p:txBody>
      </p:sp>
      <p:pic>
        <p:nvPicPr>
          <p:cNvPr id="5" name="Picture 4">
            <a:extLst>
              <a:ext uri="{FF2B5EF4-FFF2-40B4-BE49-F238E27FC236}">
                <a16:creationId xmlns:a16="http://schemas.microsoft.com/office/drawing/2014/main" id="{72196E3E-0BB2-4E27-BEF7-DAEF6AD3BF4A}"/>
              </a:ext>
            </a:extLst>
          </p:cNvPr>
          <p:cNvPicPr>
            <a:picLocks noChangeAspect="1"/>
          </p:cNvPicPr>
          <p:nvPr/>
        </p:nvPicPr>
        <p:blipFill>
          <a:blip r:embed="rId2"/>
          <a:stretch>
            <a:fillRect/>
          </a:stretch>
        </p:blipFill>
        <p:spPr>
          <a:xfrm>
            <a:off x="3592769" y="2799184"/>
            <a:ext cx="5383282" cy="3438945"/>
          </a:xfrm>
          <a:prstGeom prst="rect">
            <a:avLst/>
          </a:prstGeom>
        </p:spPr>
      </p:pic>
      <p:sp>
        <p:nvSpPr>
          <p:cNvPr id="6" name="TextBox 5">
            <a:extLst>
              <a:ext uri="{FF2B5EF4-FFF2-40B4-BE49-F238E27FC236}">
                <a16:creationId xmlns:a16="http://schemas.microsoft.com/office/drawing/2014/main" id="{5CDE452E-2B30-400A-BD64-759A5CCD0594}"/>
              </a:ext>
            </a:extLst>
          </p:cNvPr>
          <p:cNvSpPr txBox="1"/>
          <p:nvPr/>
        </p:nvSpPr>
        <p:spPr>
          <a:xfrm>
            <a:off x="457200" y="2799184"/>
            <a:ext cx="3694922" cy="4308872"/>
          </a:xfrm>
          <a:prstGeom prst="rect">
            <a:avLst/>
          </a:prstGeom>
          <a:noFill/>
        </p:spPr>
        <p:txBody>
          <a:bodyPr wrap="square" rtlCol="0">
            <a:spAutoFit/>
          </a:bodyPr>
          <a:lstStyle/>
          <a:p>
            <a:r>
              <a:rPr lang="en-US" sz="3200" dirty="0">
                <a:solidFill>
                  <a:srgbClr val="000000"/>
                </a:solidFill>
              </a:rPr>
              <a:t>Some can grow above the boiling temperature of water. They are anaerobes, performing anaerobic respiration. </a:t>
            </a:r>
          </a:p>
          <a:p>
            <a:endParaRPr lang="en-CA" dirty="0"/>
          </a:p>
        </p:txBody>
      </p:sp>
    </p:spTree>
    <p:extLst>
      <p:ext uri="{BB962C8B-B14F-4D97-AF65-F5344CB8AC3E}">
        <p14:creationId xmlns:p14="http://schemas.microsoft.com/office/powerpoint/2010/main" val="274745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Domain Bacteria (Eubacteria)</a:t>
            </a:r>
          </a:p>
        </p:txBody>
      </p:sp>
      <p:sp>
        <p:nvSpPr>
          <p:cNvPr id="3" name="Content Placeholder 2"/>
          <p:cNvSpPr>
            <a:spLocks noGrp="1"/>
          </p:cNvSpPr>
          <p:nvPr>
            <p:ph idx="1"/>
          </p:nvPr>
        </p:nvSpPr>
        <p:spPr>
          <a:xfrm>
            <a:off x="457200" y="1417638"/>
            <a:ext cx="4254759" cy="4647260"/>
          </a:xfrm>
        </p:spPr>
        <p:txBody>
          <a:bodyPr>
            <a:normAutofit/>
          </a:bodyPr>
          <a:lstStyle/>
          <a:p>
            <a:r>
              <a:rPr lang="en-US" sz="3600" dirty="0"/>
              <a:t>Found EVERYWHERE else. </a:t>
            </a:r>
            <a:endParaRPr lang="en-US" dirty="0">
              <a:solidFill>
                <a:srgbClr val="000000"/>
              </a:solidFill>
              <a:latin typeface="Verdana" charset="0"/>
            </a:endParaRPr>
          </a:p>
          <a:p>
            <a:r>
              <a:rPr lang="en-US" sz="1800" dirty="0">
                <a:solidFill>
                  <a:srgbClr val="000000"/>
                </a:solidFill>
                <a:latin typeface="Verdana" charset="0"/>
              </a:rPr>
              <a:t>Fun fact: Each square centimeter of your skin averages about 100,000 bacteria. A single teaspoon of topsoil contains more than a billion (1,000,000,000) bacteria.  </a:t>
            </a:r>
          </a:p>
          <a:p>
            <a:endParaRPr lang="en-US" dirty="0">
              <a:solidFill>
                <a:srgbClr val="000000"/>
              </a:solidFill>
            </a:endParaRPr>
          </a:p>
        </p:txBody>
      </p:sp>
      <p:sp>
        <p:nvSpPr>
          <p:cNvPr id="4" name="TextBox 3"/>
          <p:cNvSpPr txBox="1"/>
          <p:nvPr/>
        </p:nvSpPr>
        <p:spPr>
          <a:xfrm>
            <a:off x="-1164223" y="2928432"/>
            <a:ext cx="184666"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073DE4FE-F8DE-4847-91F0-3435B0B705FD}"/>
              </a:ext>
            </a:extLst>
          </p:cNvPr>
          <p:cNvPicPr>
            <a:picLocks noChangeAspect="1"/>
          </p:cNvPicPr>
          <p:nvPr/>
        </p:nvPicPr>
        <p:blipFill>
          <a:blip r:embed="rId2"/>
          <a:stretch>
            <a:fillRect/>
          </a:stretch>
        </p:blipFill>
        <p:spPr>
          <a:xfrm>
            <a:off x="4697963" y="1161353"/>
            <a:ext cx="3984172" cy="1992086"/>
          </a:xfrm>
          <a:prstGeom prst="rect">
            <a:avLst/>
          </a:prstGeom>
        </p:spPr>
      </p:pic>
      <p:pic>
        <p:nvPicPr>
          <p:cNvPr id="10" name="Picture 9">
            <a:extLst>
              <a:ext uri="{FF2B5EF4-FFF2-40B4-BE49-F238E27FC236}">
                <a16:creationId xmlns:a16="http://schemas.microsoft.com/office/drawing/2014/main" id="{535295C4-384B-4D62-A35F-915B9C15BA5D}"/>
              </a:ext>
            </a:extLst>
          </p:cNvPr>
          <p:cNvPicPr>
            <a:picLocks noChangeAspect="1"/>
          </p:cNvPicPr>
          <p:nvPr/>
        </p:nvPicPr>
        <p:blipFill>
          <a:blip r:embed="rId3"/>
          <a:stretch>
            <a:fillRect/>
          </a:stretch>
        </p:blipFill>
        <p:spPr>
          <a:xfrm>
            <a:off x="4693298" y="2405705"/>
            <a:ext cx="3265334" cy="2203463"/>
          </a:xfrm>
          <a:prstGeom prst="rect">
            <a:avLst/>
          </a:prstGeom>
        </p:spPr>
      </p:pic>
      <p:pic>
        <p:nvPicPr>
          <p:cNvPr id="12" name="Picture 11">
            <a:extLst>
              <a:ext uri="{FF2B5EF4-FFF2-40B4-BE49-F238E27FC236}">
                <a16:creationId xmlns:a16="http://schemas.microsoft.com/office/drawing/2014/main" id="{F84D9FBC-2D10-4CBC-9662-4F8ACD74BA82}"/>
              </a:ext>
            </a:extLst>
          </p:cNvPr>
          <p:cNvPicPr>
            <a:picLocks noChangeAspect="1"/>
          </p:cNvPicPr>
          <p:nvPr/>
        </p:nvPicPr>
        <p:blipFill>
          <a:blip r:embed="rId4"/>
          <a:stretch>
            <a:fillRect/>
          </a:stretch>
        </p:blipFill>
        <p:spPr>
          <a:xfrm>
            <a:off x="5178489" y="4516875"/>
            <a:ext cx="3769568" cy="2341125"/>
          </a:xfrm>
          <a:prstGeom prst="rect">
            <a:avLst/>
          </a:prstGeom>
        </p:spPr>
      </p:pic>
      <p:pic>
        <p:nvPicPr>
          <p:cNvPr id="14" name="Picture 13">
            <a:extLst>
              <a:ext uri="{FF2B5EF4-FFF2-40B4-BE49-F238E27FC236}">
                <a16:creationId xmlns:a16="http://schemas.microsoft.com/office/drawing/2014/main" id="{8DD6F1CD-4B1A-4E9C-BDD6-2CEFB6516CE6}"/>
              </a:ext>
            </a:extLst>
          </p:cNvPr>
          <p:cNvPicPr>
            <a:picLocks noChangeAspect="1"/>
          </p:cNvPicPr>
          <p:nvPr/>
        </p:nvPicPr>
        <p:blipFill>
          <a:blip r:embed="rId5"/>
          <a:stretch>
            <a:fillRect/>
          </a:stretch>
        </p:blipFill>
        <p:spPr>
          <a:xfrm>
            <a:off x="1265561" y="4609168"/>
            <a:ext cx="3297109" cy="2194076"/>
          </a:xfrm>
          <a:prstGeom prst="rect">
            <a:avLst/>
          </a:prstGeom>
        </p:spPr>
      </p:pic>
    </p:spTree>
    <p:extLst>
      <p:ext uri="{BB962C8B-B14F-4D97-AF65-F5344CB8AC3E}">
        <p14:creationId xmlns:p14="http://schemas.microsoft.com/office/powerpoint/2010/main" val="1910926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DCDE-E3FB-4AFA-8748-CD4B33955115}"/>
              </a:ext>
            </a:extLst>
          </p:cNvPr>
          <p:cNvSpPr>
            <a:spLocks noGrp="1"/>
          </p:cNvSpPr>
          <p:nvPr>
            <p:ph type="title"/>
          </p:nvPr>
        </p:nvSpPr>
        <p:spPr>
          <a:xfrm>
            <a:off x="359228" y="-79925"/>
            <a:ext cx="8229600" cy="1143000"/>
          </a:xfrm>
        </p:spPr>
        <p:txBody>
          <a:bodyPr/>
          <a:lstStyle/>
          <a:p>
            <a:r>
              <a:rPr lang="en-CA" dirty="0"/>
              <a:t>Bacteria Shapes and Colony types</a:t>
            </a:r>
          </a:p>
        </p:txBody>
      </p:sp>
      <p:pic>
        <p:nvPicPr>
          <p:cNvPr id="9" name="Content Placeholder 8">
            <a:extLst>
              <a:ext uri="{FF2B5EF4-FFF2-40B4-BE49-F238E27FC236}">
                <a16:creationId xmlns:a16="http://schemas.microsoft.com/office/drawing/2014/main" id="{C9E0AEF2-5520-440D-B4E4-1917009727AC}"/>
              </a:ext>
            </a:extLst>
          </p:cNvPr>
          <p:cNvPicPr>
            <a:picLocks noGrp="1" noChangeAspect="1"/>
          </p:cNvPicPr>
          <p:nvPr>
            <p:ph idx="1"/>
          </p:nvPr>
        </p:nvPicPr>
        <p:blipFill>
          <a:blip r:embed="rId2"/>
          <a:stretch>
            <a:fillRect/>
          </a:stretch>
        </p:blipFill>
        <p:spPr>
          <a:xfrm>
            <a:off x="261257" y="917240"/>
            <a:ext cx="8425543" cy="5612708"/>
          </a:xfrm>
        </p:spPr>
      </p:pic>
    </p:spTree>
    <p:extLst>
      <p:ext uri="{BB962C8B-B14F-4D97-AF65-F5344CB8AC3E}">
        <p14:creationId xmlns:p14="http://schemas.microsoft.com/office/powerpoint/2010/main" val="184712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 – Shapes and Colony types</a:t>
            </a:r>
          </a:p>
        </p:txBody>
      </p:sp>
      <p:sp>
        <p:nvSpPr>
          <p:cNvPr id="3" name="Content Placeholder 2"/>
          <p:cNvSpPr>
            <a:spLocks noGrp="1"/>
          </p:cNvSpPr>
          <p:nvPr>
            <p:ph idx="1"/>
          </p:nvPr>
        </p:nvSpPr>
        <p:spPr/>
        <p:txBody>
          <a:bodyPr/>
          <a:lstStyle/>
          <a:p>
            <a:r>
              <a:rPr lang="en-US" u="sng" dirty="0"/>
              <a:t>Shapes</a:t>
            </a:r>
          </a:p>
          <a:p>
            <a:endParaRPr lang="en-US" dirty="0"/>
          </a:p>
          <a:p>
            <a:endParaRPr lang="en-US" dirty="0"/>
          </a:p>
          <a:p>
            <a:endParaRPr lang="en-US" dirty="0"/>
          </a:p>
          <a:p>
            <a:r>
              <a:rPr lang="en-US" u="sng" dirty="0"/>
              <a:t>Colonies</a:t>
            </a:r>
          </a:p>
        </p:txBody>
      </p:sp>
      <p:pic>
        <p:nvPicPr>
          <p:cNvPr id="5" name="Picture 9" descr="bacteriash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2394052"/>
            <a:ext cx="8229600" cy="138098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6" name="Picture 5" descr="Screen Shot 2016-05-30 at 6.50.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82" y="4550806"/>
            <a:ext cx="1398493" cy="759182"/>
          </a:xfrm>
          <a:prstGeom prst="rect">
            <a:avLst/>
          </a:prstGeom>
        </p:spPr>
      </p:pic>
      <p:pic>
        <p:nvPicPr>
          <p:cNvPr id="7" name="Picture 6" descr="Screen Shot 2016-05-30 at 6.50.3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769" y="4673620"/>
            <a:ext cx="2920766" cy="636368"/>
          </a:xfrm>
          <a:prstGeom prst="rect">
            <a:avLst/>
          </a:prstGeom>
        </p:spPr>
      </p:pic>
      <p:pic>
        <p:nvPicPr>
          <p:cNvPr id="8" name="Picture 7" descr="Screen Shot 2016-05-30 at 6.50.4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1299" y="4550806"/>
            <a:ext cx="1382211" cy="1096993"/>
          </a:xfrm>
          <a:prstGeom prst="rect">
            <a:avLst/>
          </a:prstGeom>
        </p:spPr>
      </p:pic>
      <p:sp>
        <p:nvSpPr>
          <p:cNvPr id="9" name="TextBox 8"/>
          <p:cNvSpPr txBox="1"/>
          <p:nvPr/>
        </p:nvSpPr>
        <p:spPr>
          <a:xfrm>
            <a:off x="246969" y="5309988"/>
            <a:ext cx="2169676" cy="584776"/>
          </a:xfrm>
          <a:prstGeom prst="rect">
            <a:avLst/>
          </a:prstGeom>
          <a:noFill/>
        </p:spPr>
        <p:txBody>
          <a:bodyPr wrap="square" rtlCol="0">
            <a:spAutoFit/>
          </a:bodyPr>
          <a:lstStyle/>
          <a:p>
            <a:r>
              <a:rPr lang="en-US" sz="3200" dirty="0" err="1"/>
              <a:t>Diplococcus</a:t>
            </a:r>
            <a:endParaRPr lang="en-US" sz="3200" dirty="0"/>
          </a:p>
        </p:txBody>
      </p:sp>
      <p:sp>
        <p:nvSpPr>
          <p:cNvPr id="10" name="TextBox 9"/>
          <p:cNvSpPr txBox="1"/>
          <p:nvPr/>
        </p:nvSpPr>
        <p:spPr>
          <a:xfrm>
            <a:off x="3186447" y="5323876"/>
            <a:ext cx="2690087" cy="584776"/>
          </a:xfrm>
          <a:prstGeom prst="rect">
            <a:avLst/>
          </a:prstGeom>
          <a:noFill/>
        </p:spPr>
        <p:txBody>
          <a:bodyPr wrap="square" rtlCol="0">
            <a:spAutoFit/>
          </a:bodyPr>
          <a:lstStyle/>
          <a:p>
            <a:r>
              <a:rPr lang="en-US" sz="3200" dirty="0"/>
              <a:t>Streptococcus</a:t>
            </a:r>
          </a:p>
        </p:txBody>
      </p:sp>
      <p:sp>
        <p:nvSpPr>
          <p:cNvPr id="11" name="TextBox 10"/>
          <p:cNvSpPr txBox="1"/>
          <p:nvPr/>
        </p:nvSpPr>
        <p:spPr>
          <a:xfrm>
            <a:off x="6028934" y="5768664"/>
            <a:ext cx="3115066" cy="584776"/>
          </a:xfrm>
          <a:prstGeom prst="rect">
            <a:avLst/>
          </a:prstGeom>
          <a:noFill/>
        </p:spPr>
        <p:txBody>
          <a:bodyPr wrap="square" rtlCol="0">
            <a:spAutoFit/>
          </a:bodyPr>
          <a:lstStyle/>
          <a:p>
            <a:r>
              <a:rPr lang="en-US" sz="3200" dirty="0"/>
              <a:t>Staphylococcus</a:t>
            </a:r>
          </a:p>
        </p:txBody>
      </p:sp>
    </p:spTree>
    <p:extLst>
      <p:ext uri="{BB962C8B-B14F-4D97-AF65-F5344CB8AC3E}">
        <p14:creationId xmlns:p14="http://schemas.microsoft.com/office/powerpoint/2010/main" val="361710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 of feeding</a:t>
            </a:r>
          </a:p>
        </p:txBody>
      </p:sp>
      <p:sp>
        <p:nvSpPr>
          <p:cNvPr id="3" name="Content Placeholder 2"/>
          <p:cNvSpPr>
            <a:spLocks noGrp="1"/>
          </p:cNvSpPr>
          <p:nvPr>
            <p:ph idx="1"/>
          </p:nvPr>
        </p:nvSpPr>
        <p:spPr>
          <a:xfrm>
            <a:off x="457200" y="1600200"/>
            <a:ext cx="8229600" cy="4979952"/>
          </a:xfrm>
        </p:spPr>
        <p:txBody>
          <a:bodyPr>
            <a:normAutofit/>
          </a:bodyPr>
          <a:lstStyle/>
          <a:p>
            <a:pPr marL="0" indent="0">
              <a:buNone/>
            </a:pPr>
            <a:r>
              <a:rPr lang="en-US" dirty="0"/>
              <a:t>________________ – Make their own food </a:t>
            </a:r>
          </a:p>
          <a:p>
            <a:r>
              <a:rPr lang="en-US" dirty="0">
                <a:solidFill>
                  <a:srgbClr val="FF0000"/>
                </a:solidFill>
              </a:rPr>
              <a:t>Photoautotroph – use light</a:t>
            </a:r>
          </a:p>
          <a:p>
            <a:r>
              <a:rPr lang="en-US" dirty="0">
                <a:solidFill>
                  <a:srgbClr val="FF0000"/>
                </a:solidFill>
              </a:rPr>
              <a:t>Chemoautotrophs – use chemicals</a:t>
            </a:r>
          </a:p>
          <a:p>
            <a:endParaRPr lang="en-US" dirty="0"/>
          </a:p>
          <a:p>
            <a:r>
              <a:rPr lang="en-US" dirty="0"/>
              <a:t>________________ – Can’t make their own food, must eat organic matter from other organisms (these are the good and bad bacteria we hear about)</a:t>
            </a:r>
          </a:p>
        </p:txBody>
      </p:sp>
    </p:spTree>
    <p:extLst>
      <p:ext uri="{BB962C8B-B14F-4D97-AF65-F5344CB8AC3E}">
        <p14:creationId xmlns:p14="http://schemas.microsoft.com/office/powerpoint/2010/main" val="151264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Heterotrophs</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u="sng" dirty="0"/>
              <a:t>________________</a:t>
            </a:r>
            <a:r>
              <a:rPr lang="en-US" dirty="0"/>
              <a:t> – feed on recycled organic material</a:t>
            </a:r>
          </a:p>
          <a:p>
            <a:pPr marL="0" indent="0">
              <a:buNone/>
            </a:pPr>
            <a:endParaRPr lang="en-US" dirty="0"/>
          </a:p>
          <a:p>
            <a:pPr marL="514350" indent="-514350">
              <a:buFont typeface="+mj-lt"/>
              <a:buAutoNum type="arabicPeriod"/>
            </a:pPr>
            <a:r>
              <a:rPr lang="en-US" u="sng" dirty="0"/>
              <a:t>_______________</a:t>
            </a:r>
            <a:r>
              <a:rPr lang="en-US" dirty="0"/>
              <a:t> – parasitic, disease causing bacteria, feed on live organisms</a:t>
            </a:r>
          </a:p>
          <a:p>
            <a:pPr marL="0" indent="0">
              <a:buNone/>
            </a:pPr>
            <a:endParaRPr lang="en-US" dirty="0"/>
          </a:p>
          <a:p>
            <a:pPr marL="514350" indent="-514350">
              <a:buFont typeface="+mj-lt"/>
              <a:buAutoNum type="arabicPeriod"/>
            </a:pPr>
            <a:r>
              <a:rPr lang="en-US" u="sng" dirty="0"/>
              <a:t>_________________</a:t>
            </a:r>
            <a:r>
              <a:rPr lang="en-US" b="1" u="sng" dirty="0"/>
              <a:t>– </a:t>
            </a:r>
            <a:r>
              <a:rPr lang="en-US" dirty="0"/>
              <a:t>Found on roots of plants. Feed on sugars of plant root while providing nitrogen to plant roots</a:t>
            </a:r>
            <a:endParaRPr lang="en-US" u="sng" dirty="0"/>
          </a:p>
        </p:txBody>
      </p:sp>
    </p:spTree>
    <p:extLst>
      <p:ext uri="{BB962C8B-B14F-4D97-AF65-F5344CB8AC3E}">
        <p14:creationId xmlns:p14="http://schemas.microsoft.com/office/powerpoint/2010/main" val="1108123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and Reproduction</a:t>
            </a:r>
          </a:p>
        </p:txBody>
      </p:sp>
      <p:sp>
        <p:nvSpPr>
          <p:cNvPr id="3" name="Content Placeholder 2"/>
          <p:cNvSpPr>
            <a:spLocks noGrp="1"/>
          </p:cNvSpPr>
          <p:nvPr>
            <p:ph idx="1"/>
          </p:nvPr>
        </p:nvSpPr>
        <p:spPr/>
        <p:txBody>
          <a:bodyPr/>
          <a:lstStyle/>
          <a:p>
            <a:r>
              <a:rPr lang="en-US" dirty="0"/>
              <a:t>Sex – the exchange of DNA to form new genetic material</a:t>
            </a:r>
          </a:p>
          <a:p>
            <a:r>
              <a:rPr lang="en-US" dirty="0"/>
              <a:t>Reproduction – multiplication of an organism.</a:t>
            </a:r>
          </a:p>
          <a:p>
            <a:pPr marL="0" indent="0">
              <a:buNone/>
            </a:pPr>
            <a:endParaRPr lang="en-US" dirty="0"/>
          </a:p>
          <a:p>
            <a:r>
              <a:rPr lang="en-US" dirty="0"/>
              <a:t>In many organisms they happen simultaneously but that’s not true in every case. </a:t>
            </a:r>
          </a:p>
        </p:txBody>
      </p:sp>
    </p:spTree>
    <p:extLst>
      <p:ext uri="{BB962C8B-B14F-4D97-AF65-F5344CB8AC3E}">
        <p14:creationId xmlns:p14="http://schemas.microsoft.com/office/powerpoint/2010/main" val="2847806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Reproduction in Bacteria</a:t>
            </a:r>
          </a:p>
        </p:txBody>
      </p:sp>
      <p:sp>
        <p:nvSpPr>
          <p:cNvPr id="3" name="Content Placeholder 2"/>
          <p:cNvSpPr>
            <a:spLocks noGrp="1"/>
          </p:cNvSpPr>
          <p:nvPr>
            <p:ph idx="1"/>
          </p:nvPr>
        </p:nvSpPr>
        <p:spPr>
          <a:xfrm>
            <a:off x="257707" y="1600200"/>
            <a:ext cx="3405415" cy="4525963"/>
          </a:xfrm>
        </p:spPr>
        <p:txBody>
          <a:bodyPr/>
          <a:lstStyle/>
          <a:p>
            <a:r>
              <a:rPr lang="en-US" dirty="0"/>
              <a:t>Binary Fission – the splitting of one bacteria into two. (basically mitosis). No new DNA</a:t>
            </a:r>
          </a:p>
        </p:txBody>
      </p:sp>
      <p:pic>
        <p:nvPicPr>
          <p:cNvPr id="4" name="Picture 4" descr="binf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909" y="1304334"/>
            <a:ext cx="4497891" cy="55536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35801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in Bacteria</a:t>
            </a:r>
          </a:p>
        </p:txBody>
      </p:sp>
      <p:sp>
        <p:nvSpPr>
          <p:cNvPr id="3" name="Content Placeholder 2"/>
          <p:cNvSpPr>
            <a:spLocks noGrp="1"/>
          </p:cNvSpPr>
          <p:nvPr>
            <p:ph idx="1"/>
          </p:nvPr>
        </p:nvSpPr>
        <p:spPr>
          <a:xfrm>
            <a:off x="457201" y="1199599"/>
            <a:ext cx="4446647" cy="5451117"/>
          </a:xfrm>
        </p:spPr>
        <p:txBody>
          <a:bodyPr/>
          <a:lstStyle/>
          <a:p>
            <a:r>
              <a:rPr lang="en-US" dirty="0"/>
              <a:t>Conjugation – the transfer of “PLASMID” from one bacteria to another. The plasmid will be incorporated into the the DNA of new bacteria. </a:t>
            </a:r>
          </a:p>
          <a:p>
            <a:r>
              <a:rPr lang="en-US" dirty="0"/>
              <a:t>It can contain mutations that aid the bacteria in survival</a:t>
            </a:r>
          </a:p>
        </p:txBody>
      </p:sp>
      <p:pic>
        <p:nvPicPr>
          <p:cNvPr id="4" name="Picture 4" descr="conjug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195" y="1199599"/>
            <a:ext cx="4232233" cy="5481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7429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473" y="151182"/>
            <a:ext cx="4043073" cy="1181536"/>
          </a:xfrm>
        </p:spPr>
        <p:txBody>
          <a:bodyPr/>
          <a:lstStyle/>
          <a:p>
            <a:r>
              <a:rPr lang="en-US" dirty="0"/>
              <a:t>Bacteria </a:t>
            </a:r>
          </a:p>
        </p:txBody>
      </p:sp>
      <p:sp>
        <p:nvSpPr>
          <p:cNvPr id="3" name="Subtitle 2"/>
          <p:cNvSpPr>
            <a:spLocks noGrp="1"/>
          </p:cNvSpPr>
          <p:nvPr>
            <p:ph type="subTitle" idx="1"/>
          </p:nvPr>
        </p:nvSpPr>
        <p:spPr>
          <a:xfrm>
            <a:off x="725790" y="1148983"/>
            <a:ext cx="7994857" cy="5360603"/>
          </a:xfrm>
        </p:spPr>
        <p:txBody>
          <a:bodyPr>
            <a:normAutofit/>
          </a:bodyPr>
          <a:lstStyle/>
          <a:p>
            <a:pPr algn="l"/>
            <a:r>
              <a:rPr lang="en-US" dirty="0">
                <a:solidFill>
                  <a:schemeClr val="tx1"/>
                </a:solidFill>
              </a:rPr>
              <a:t>Classification</a:t>
            </a:r>
          </a:p>
          <a:p>
            <a:pPr algn="l"/>
            <a:r>
              <a:rPr lang="en-US" dirty="0">
                <a:solidFill>
                  <a:schemeClr val="tx1"/>
                </a:solidFill>
              </a:rPr>
              <a:t>	All _________used to be Kingdom ________</a:t>
            </a:r>
          </a:p>
          <a:p>
            <a:pPr algn="l"/>
            <a:endParaRPr lang="en-US" dirty="0">
              <a:solidFill>
                <a:schemeClr val="tx1"/>
              </a:solidFill>
            </a:endParaRPr>
          </a:p>
          <a:p>
            <a:pPr algn="l"/>
            <a:r>
              <a:rPr lang="en-US" dirty="0">
                <a:solidFill>
                  <a:schemeClr val="tx1"/>
                </a:solidFill>
              </a:rPr>
              <a:t>	But now they are 2 separate Domains</a:t>
            </a:r>
          </a:p>
          <a:p>
            <a:pPr algn="l"/>
            <a:r>
              <a:rPr lang="en-US" dirty="0">
                <a:solidFill>
                  <a:schemeClr val="tx1"/>
                </a:solidFill>
              </a:rPr>
              <a:t>		- Domain _________________________</a:t>
            </a:r>
          </a:p>
          <a:p>
            <a:pPr algn="l"/>
            <a:r>
              <a:rPr lang="en-US" dirty="0">
                <a:solidFill>
                  <a:schemeClr val="tx1"/>
                </a:solidFill>
              </a:rPr>
              <a:t>			Oldest living organism on earth – live 			      in _________________environments</a:t>
            </a:r>
          </a:p>
          <a:p>
            <a:pPr algn="l"/>
            <a:r>
              <a:rPr lang="en-US" dirty="0">
                <a:solidFill>
                  <a:schemeClr val="tx1"/>
                </a:solidFill>
              </a:rPr>
              <a:t>		- Domain _________________________</a:t>
            </a:r>
          </a:p>
          <a:p>
            <a:pPr algn="l"/>
            <a:r>
              <a:rPr lang="en-US" dirty="0">
                <a:solidFill>
                  <a:schemeClr val="tx1"/>
                </a:solidFill>
              </a:rPr>
              <a:t>			everyday bacteria – live ____________</a:t>
            </a:r>
          </a:p>
        </p:txBody>
      </p:sp>
    </p:spTree>
    <p:extLst>
      <p:ext uri="{BB962C8B-B14F-4D97-AF65-F5344CB8AC3E}">
        <p14:creationId xmlns:p14="http://schemas.microsoft.com/office/powerpoint/2010/main" val="2048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t>General </a:t>
            </a:r>
            <a:r>
              <a:rPr lang="en-US" dirty="0"/>
              <a:t>Structure (both domains) </a:t>
            </a:r>
          </a:p>
        </p:txBody>
      </p:sp>
      <p:pic>
        <p:nvPicPr>
          <p:cNvPr id="4" name="Content Placeholder 3" descr="stock-vector-illustration-of-the-bacteria-cell-structure-145028542.jpg"/>
          <p:cNvPicPr>
            <a:picLocks noGrp="1" noChangeAspect="1"/>
          </p:cNvPicPr>
          <p:nvPr>
            <p:ph idx="1"/>
          </p:nvPr>
        </p:nvPicPr>
        <p:blipFill>
          <a:blip r:embed="rId2">
            <a:extLst>
              <a:ext uri="{28A0092B-C50C-407E-A947-70E740481C1C}">
                <a14:useLocalDpi xmlns:a14="http://schemas.microsoft.com/office/drawing/2010/main" val="0"/>
              </a:ext>
            </a:extLst>
          </a:blip>
          <a:srcRect t="14655" b="14655"/>
          <a:stretch>
            <a:fillRect/>
          </a:stretch>
        </p:blipFill>
        <p:spPr>
          <a:xfrm>
            <a:off x="457200" y="1600200"/>
            <a:ext cx="8541858" cy="4697693"/>
          </a:xfrm>
        </p:spPr>
      </p:pic>
      <p:sp>
        <p:nvSpPr>
          <p:cNvPr id="3" name="Rectangle 2">
            <a:extLst>
              <a:ext uri="{FF2B5EF4-FFF2-40B4-BE49-F238E27FC236}">
                <a16:creationId xmlns:a16="http://schemas.microsoft.com/office/drawing/2014/main" id="{9C51F431-359B-4D68-816F-E2D0F6B10574}"/>
              </a:ext>
            </a:extLst>
          </p:cNvPr>
          <p:cNvSpPr/>
          <p:nvPr/>
        </p:nvSpPr>
        <p:spPr>
          <a:xfrm>
            <a:off x="2351315" y="1847461"/>
            <a:ext cx="1222310" cy="5131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FFCACACB-23C6-42F8-8942-492041AEC878}"/>
              </a:ext>
            </a:extLst>
          </p:cNvPr>
          <p:cNvSpPr/>
          <p:nvPr/>
        </p:nvSpPr>
        <p:spPr>
          <a:xfrm>
            <a:off x="1514670" y="2774302"/>
            <a:ext cx="1222310" cy="5131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882ECD6A-A3D3-4231-8F90-C026EAD5138A}"/>
              </a:ext>
            </a:extLst>
          </p:cNvPr>
          <p:cNvSpPr/>
          <p:nvPr/>
        </p:nvSpPr>
        <p:spPr>
          <a:xfrm>
            <a:off x="875524" y="3281266"/>
            <a:ext cx="1222310" cy="5131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6291D42D-E2D4-40C2-AF2A-EC8343A4AF64}"/>
              </a:ext>
            </a:extLst>
          </p:cNvPr>
          <p:cNvSpPr/>
          <p:nvPr/>
        </p:nvSpPr>
        <p:spPr>
          <a:xfrm>
            <a:off x="292360" y="3942988"/>
            <a:ext cx="1222310" cy="5131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309367B9-5A93-403D-9C17-98CCACDBA657}"/>
              </a:ext>
            </a:extLst>
          </p:cNvPr>
          <p:cNvSpPr/>
          <p:nvPr/>
        </p:nvSpPr>
        <p:spPr>
          <a:xfrm>
            <a:off x="7703977" y="3429804"/>
            <a:ext cx="1222310" cy="5131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DD708580-F943-42F8-908D-F87A6B0335C4}"/>
              </a:ext>
            </a:extLst>
          </p:cNvPr>
          <p:cNvSpPr/>
          <p:nvPr/>
        </p:nvSpPr>
        <p:spPr>
          <a:xfrm>
            <a:off x="6391471" y="4711208"/>
            <a:ext cx="1856790" cy="5131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1C656769-1ECE-4ADC-A762-1DF3FE914474}"/>
              </a:ext>
            </a:extLst>
          </p:cNvPr>
          <p:cNvSpPr/>
          <p:nvPr/>
        </p:nvSpPr>
        <p:spPr>
          <a:xfrm>
            <a:off x="6273283" y="5224392"/>
            <a:ext cx="2338872" cy="6655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4634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t>General</a:t>
            </a:r>
            <a:r>
              <a:rPr lang="en-US" dirty="0"/>
              <a:t> Structure (both domains)</a:t>
            </a:r>
          </a:p>
        </p:txBody>
      </p:sp>
      <p:sp>
        <p:nvSpPr>
          <p:cNvPr id="3" name="Content Placeholder 2"/>
          <p:cNvSpPr>
            <a:spLocks noGrp="1"/>
          </p:cNvSpPr>
          <p:nvPr>
            <p:ph idx="1"/>
          </p:nvPr>
        </p:nvSpPr>
        <p:spPr>
          <a:xfrm>
            <a:off x="457200" y="1600200"/>
            <a:ext cx="8503788" cy="5257800"/>
          </a:xfrm>
        </p:spPr>
        <p:txBody>
          <a:bodyPr>
            <a:normAutofit fontScale="92500"/>
          </a:bodyPr>
          <a:lstStyle/>
          <a:p>
            <a:r>
              <a:rPr lang="en-US" dirty="0"/>
              <a:t>______________ – Dictates cell ____________</a:t>
            </a:r>
          </a:p>
          <a:p>
            <a:pPr lvl="1"/>
            <a:r>
              <a:rPr lang="en-US" dirty="0"/>
              <a:t>____________ – circular DNA used specifically for sex</a:t>
            </a:r>
          </a:p>
          <a:p>
            <a:r>
              <a:rPr lang="en-US" dirty="0"/>
              <a:t>_________________ – Make proteins</a:t>
            </a:r>
          </a:p>
          <a:p>
            <a:r>
              <a:rPr lang="en-US" dirty="0"/>
              <a:t>Cell membrane/cell wall – give _______________ to the bacterial cell</a:t>
            </a:r>
          </a:p>
          <a:p>
            <a:r>
              <a:rPr lang="en-US" dirty="0"/>
              <a:t>_____________– thick gelatin around the cell wall, which hardens when exposed to ______________ (heat/drought) – protects the bacteria </a:t>
            </a:r>
          </a:p>
          <a:p>
            <a:r>
              <a:rPr lang="en-US" dirty="0"/>
              <a:t>___________________– whip like structures used for _____________________________</a:t>
            </a:r>
          </a:p>
        </p:txBody>
      </p:sp>
    </p:spTree>
    <p:extLst>
      <p:ext uri="{BB962C8B-B14F-4D97-AF65-F5344CB8AC3E}">
        <p14:creationId xmlns:p14="http://schemas.microsoft.com/office/powerpoint/2010/main" val="40694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7397-FC67-475E-877C-AC6334A3F8EC}"/>
              </a:ext>
            </a:extLst>
          </p:cNvPr>
          <p:cNvSpPr>
            <a:spLocks noGrp="1"/>
          </p:cNvSpPr>
          <p:nvPr>
            <p:ph type="title"/>
          </p:nvPr>
        </p:nvSpPr>
        <p:spPr/>
        <p:txBody>
          <a:bodyPr/>
          <a:lstStyle/>
          <a:p>
            <a:r>
              <a:rPr lang="en-CA" dirty="0"/>
              <a:t>Archaea vs. Bacteria vs. Eukarya </a:t>
            </a:r>
          </a:p>
        </p:txBody>
      </p:sp>
      <p:pic>
        <p:nvPicPr>
          <p:cNvPr id="5" name="Content Placeholder 4">
            <a:extLst>
              <a:ext uri="{FF2B5EF4-FFF2-40B4-BE49-F238E27FC236}">
                <a16:creationId xmlns:a16="http://schemas.microsoft.com/office/drawing/2014/main" id="{8B55058C-CB68-4996-A9E9-1C72DB2B2369}"/>
              </a:ext>
            </a:extLst>
          </p:cNvPr>
          <p:cNvPicPr>
            <a:picLocks noGrp="1" noChangeAspect="1"/>
          </p:cNvPicPr>
          <p:nvPr>
            <p:ph idx="1"/>
          </p:nvPr>
        </p:nvPicPr>
        <p:blipFill>
          <a:blip r:embed="rId2"/>
          <a:stretch>
            <a:fillRect/>
          </a:stretch>
        </p:blipFill>
        <p:spPr>
          <a:xfrm>
            <a:off x="101835" y="1595535"/>
            <a:ext cx="8847147" cy="4488023"/>
          </a:xfrm>
        </p:spPr>
      </p:pic>
    </p:spTree>
    <p:extLst>
      <p:ext uri="{BB962C8B-B14F-4D97-AF65-F5344CB8AC3E}">
        <p14:creationId xmlns:p14="http://schemas.microsoft.com/office/powerpoint/2010/main" val="2263255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08" y="274638"/>
            <a:ext cx="8229600" cy="1143000"/>
          </a:xfrm>
        </p:spPr>
        <p:txBody>
          <a:bodyPr/>
          <a:lstStyle/>
          <a:p>
            <a:pPr algn="l"/>
            <a:r>
              <a:rPr lang="en-US" dirty="0"/>
              <a:t>Domain Archaea(</a:t>
            </a:r>
            <a:r>
              <a:rPr lang="en-US" dirty="0" err="1"/>
              <a:t>archaeabacteria</a:t>
            </a:r>
            <a:r>
              <a:rPr lang="en-US" dirty="0"/>
              <a:t>)</a:t>
            </a:r>
          </a:p>
        </p:txBody>
      </p:sp>
      <p:pic>
        <p:nvPicPr>
          <p:cNvPr id="4" name="Picture 3" descr="Archaea_environ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416" y="1241226"/>
            <a:ext cx="7265906" cy="5440362"/>
          </a:xfrm>
          <a:prstGeom prst="rect">
            <a:avLst/>
          </a:prstGeom>
        </p:spPr>
      </p:pic>
    </p:spTree>
    <p:extLst>
      <p:ext uri="{BB962C8B-B14F-4D97-AF65-F5344CB8AC3E}">
        <p14:creationId xmlns:p14="http://schemas.microsoft.com/office/powerpoint/2010/main" val="253059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Domain Archaea</a:t>
            </a:r>
          </a:p>
        </p:txBody>
      </p:sp>
      <p:sp>
        <p:nvSpPr>
          <p:cNvPr id="3" name="Content Placeholder 2"/>
          <p:cNvSpPr>
            <a:spLocks noGrp="1"/>
          </p:cNvSpPr>
          <p:nvPr>
            <p:ph idx="1"/>
          </p:nvPr>
        </p:nvSpPr>
        <p:spPr>
          <a:xfrm>
            <a:off x="457199" y="1170992"/>
            <a:ext cx="8369559" cy="4525963"/>
          </a:xfrm>
        </p:spPr>
        <p:txBody>
          <a:bodyPr/>
          <a:lstStyle/>
          <a:p>
            <a:r>
              <a:rPr lang="en-US" dirty="0"/>
              <a:t>Ancient organisms, first to live on earth</a:t>
            </a:r>
          </a:p>
          <a:p>
            <a:r>
              <a:rPr lang="en-US" dirty="0"/>
              <a:t>Live in ___________, ______, ________,_____ environments (hydrothermal vents, swamps, salt lakes, volcanic environments.</a:t>
            </a:r>
          </a:p>
          <a:p>
            <a:endParaRPr lang="en-US" dirty="0"/>
          </a:p>
        </p:txBody>
      </p:sp>
      <p:pic>
        <p:nvPicPr>
          <p:cNvPr id="5" name="Picture 4">
            <a:extLst>
              <a:ext uri="{FF2B5EF4-FFF2-40B4-BE49-F238E27FC236}">
                <a16:creationId xmlns:a16="http://schemas.microsoft.com/office/drawing/2014/main" id="{F3B53C4B-C14B-4ED6-B4F8-C28D0C6666E5}"/>
              </a:ext>
            </a:extLst>
          </p:cNvPr>
          <p:cNvPicPr>
            <a:picLocks noChangeAspect="1"/>
          </p:cNvPicPr>
          <p:nvPr/>
        </p:nvPicPr>
        <p:blipFill>
          <a:blip r:embed="rId2"/>
          <a:stretch>
            <a:fillRect/>
          </a:stretch>
        </p:blipFill>
        <p:spPr>
          <a:xfrm>
            <a:off x="1316654" y="3261115"/>
            <a:ext cx="5923901" cy="3332194"/>
          </a:xfrm>
          <a:prstGeom prst="rect">
            <a:avLst/>
          </a:prstGeom>
        </p:spPr>
      </p:pic>
    </p:spTree>
    <p:extLst>
      <p:ext uri="{BB962C8B-B14F-4D97-AF65-F5344CB8AC3E}">
        <p14:creationId xmlns:p14="http://schemas.microsoft.com/office/powerpoint/2010/main" val="393312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Domain Archaea </a:t>
            </a:r>
          </a:p>
        </p:txBody>
      </p:sp>
      <p:sp>
        <p:nvSpPr>
          <p:cNvPr id="3" name="Content Placeholder 2"/>
          <p:cNvSpPr>
            <a:spLocks noGrp="1"/>
          </p:cNvSpPr>
          <p:nvPr>
            <p:ph idx="1"/>
          </p:nvPr>
        </p:nvSpPr>
        <p:spPr>
          <a:xfrm>
            <a:off x="307911" y="1600200"/>
            <a:ext cx="5682342" cy="5033865"/>
          </a:xfrm>
        </p:spPr>
        <p:txBody>
          <a:bodyPr>
            <a:normAutofit fontScale="92500" lnSpcReduction="20000"/>
          </a:bodyPr>
          <a:lstStyle/>
          <a:p>
            <a:pPr marL="514350" indent="-514350">
              <a:buFont typeface="+mj-lt"/>
              <a:buAutoNum type="arabicPeriod"/>
            </a:pPr>
            <a:r>
              <a:rPr lang="en-US" u="sng" dirty="0"/>
              <a:t>______________</a:t>
            </a:r>
            <a:r>
              <a:rPr lang="en-US" dirty="0"/>
              <a:t> - </a:t>
            </a:r>
            <a:r>
              <a:rPr lang="en-US" dirty="0">
                <a:solidFill>
                  <a:srgbClr val="000000"/>
                </a:solidFill>
              </a:rPr>
              <a:t>These </a:t>
            </a:r>
            <a:r>
              <a:rPr lang="en-US" dirty="0" err="1">
                <a:solidFill>
                  <a:srgbClr val="000000"/>
                </a:solidFill>
              </a:rPr>
              <a:t>Archebacteria</a:t>
            </a:r>
            <a:r>
              <a:rPr lang="en-US" dirty="0">
                <a:solidFill>
                  <a:srgbClr val="000000"/>
                </a:solidFill>
              </a:rPr>
              <a:t> are anaerobes. They make methane (natural gas) as a waste product. They are found in swamp sediments, sewage, and in buried landfills, guts of large mammals, other…. </a:t>
            </a:r>
          </a:p>
          <a:p>
            <a:pPr marL="0" indent="0">
              <a:buNone/>
            </a:pPr>
            <a:endParaRPr lang="en-US" dirty="0">
              <a:solidFill>
                <a:srgbClr val="000000"/>
              </a:solidFill>
            </a:endParaRPr>
          </a:p>
          <a:p>
            <a:pPr marL="0" indent="0">
              <a:buNone/>
            </a:pPr>
            <a:r>
              <a:rPr lang="en-US" dirty="0">
                <a:solidFill>
                  <a:srgbClr val="000000"/>
                </a:solidFill>
              </a:rPr>
              <a:t>In the future, they could be used to produce methane as a byproduct of sewage treatment or landfill operation.</a:t>
            </a:r>
          </a:p>
          <a:p>
            <a:pPr marL="0" indent="0">
              <a:buNone/>
            </a:pPr>
            <a:endParaRPr lang="en-US" dirty="0"/>
          </a:p>
        </p:txBody>
      </p:sp>
      <p:pic>
        <p:nvPicPr>
          <p:cNvPr id="4" name="Content Placeholder 4">
            <a:extLst>
              <a:ext uri="{FF2B5EF4-FFF2-40B4-BE49-F238E27FC236}">
                <a16:creationId xmlns:a16="http://schemas.microsoft.com/office/drawing/2014/main" id="{B0CB8CEE-9F3B-4513-80C2-C6010ED2584F}"/>
              </a:ext>
            </a:extLst>
          </p:cNvPr>
          <p:cNvPicPr>
            <a:picLocks noChangeAspect="1"/>
          </p:cNvPicPr>
          <p:nvPr/>
        </p:nvPicPr>
        <p:blipFill>
          <a:blip r:embed="rId2"/>
          <a:stretch>
            <a:fillRect/>
          </a:stretch>
        </p:blipFill>
        <p:spPr>
          <a:xfrm>
            <a:off x="6204857" y="1517780"/>
            <a:ext cx="2667000" cy="3810000"/>
          </a:xfrm>
          <a:prstGeom prst="rect">
            <a:avLst/>
          </a:prstGeom>
        </p:spPr>
      </p:pic>
    </p:spTree>
    <p:extLst>
      <p:ext uri="{BB962C8B-B14F-4D97-AF65-F5344CB8AC3E}">
        <p14:creationId xmlns:p14="http://schemas.microsoft.com/office/powerpoint/2010/main" val="362778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68F6B7C-368C-4E84-ABC7-0B4CECDAB0AA}"/>
              </a:ext>
            </a:extLst>
          </p:cNvPr>
          <p:cNvPicPr>
            <a:picLocks noGrp="1" noChangeAspect="1"/>
          </p:cNvPicPr>
          <p:nvPr>
            <p:ph idx="1"/>
          </p:nvPr>
        </p:nvPicPr>
        <p:blipFill>
          <a:blip r:embed="rId2"/>
          <a:stretch>
            <a:fillRect/>
          </a:stretch>
        </p:blipFill>
        <p:spPr>
          <a:xfrm>
            <a:off x="564179" y="214603"/>
            <a:ext cx="8314217" cy="6242179"/>
          </a:xfrm>
        </p:spPr>
      </p:pic>
    </p:spTree>
    <p:extLst>
      <p:ext uri="{BB962C8B-B14F-4D97-AF65-F5344CB8AC3E}">
        <p14:creationId xmlns:p14="http://schemas.microsoft.com/office/powerpoint/2010/main" val="1397530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1473</TotalTime>
  <Words>498</Words>
  <Application>Microsoft Office PowerPoint</Application>
  <PresentationFormat>On-screen Show (4:3)</PresentationFormat>
  <Paragraphs>69</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Verdana</vt:lpstr>
      <vt:lpstr>Office Theme</vt:lpstr>
      <vt:lpstr>Bacteria </vt:lpstr>
      <vt:lpstr>Bacteria </vt:lpstr>
      <vt:lpstr>General Structure (both domains) </vt:lpstr>
      <vt:lpstr>General Structure (both domains)</vt:lpstr>
      <vt:lpstr>Archaea vs. Bacteria vs. Eukarya </vt:lpstr>
      <vt:lpstr>Domain Archaea(archaeabacteria)</vt:lpstr>
      <vt:lpstr>Domain Archaea</vt:lpstr>
      <vt:lpstr>Domain Archaea </vt:lpstr>
      <vt:lpstr>PowerPoint Presentation</vt:lpstr>
      <vt:lpstr>Domain Archaea</vt:lpstr>
      <vt:lpstr>Domain Archaea</vt:lpstr>
      <vt:lpstr>Domain Bacteria (Eubacteria)</vt:lpstr>
      <vt:lpstr>Bacteria Shapes and Colony types</vt:lpstr>
      <vt:lpstr>Bacteria – Shapes and Colony types</vt:lpstr>
      <vt:lpstr>Mode of feeding</vt:lpstr>
      <vt:lpstr>Heterotrophs</vt:lpstr>
      <vt:lpstr>Sex and Reproduction</vt:lpstr>
      <vt:lpstr>Reproduction in Bacteria</vt:lpstr>
      <vt:lpstr>Sex in Bacteria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 </dc:title>
  <dc:creator>Moein Ferdosian</dc:creator>
  <cp:lastModifiedBy>Moein Ferdosian</cp:lastModifiedBy>
  <cp:revision>26</cp:revision>
  <cp:lastPrinted>2016-05-30T21:41:19Z</cp:lastPrinted>
  <dcterms:created xsi:type="dcterms:W3CDTF">2016-05-30T13:14:29Z</dcterms:created>
  <dcterms:modified xsi:type="dcterms:W3CDTF">2019-10-15T17:46:25Z</dcterms:modified>
</cp:coreProperties>
</file>