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674" r:id="rId5"/>
  </p:sldMasterIdLst>
  <p:notesMasterIdLst>
    <p:notesMasterId r:id="rId17"/>
  </p:notesMasterIdLst>
  <p:sldIdLst>
    <p:sldId id="257" r:id="rId6"/>
    <p:sldId id="269" r:id="rId7"/>
    <p:sldId id="270" r:id="rId8"/>
    <p:sldId id="271" r:id="rId9"/>
    <p:sldId id="272" r:id="rId10"/>
    <p:sldId id="273" r:id="rId11"/>
    <p:sldId id="274" r:id="rId12"/>
    <p:sldId id="275" r:id="rId13"/>
    <p:sldId id="276" r:id="rId14"/>
    <p:sldId id="278" r:id="rId15"/>
    <p:sldId id="277"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4263" autoAdjust="0"/>
    <p:restoredTop sz="94660"/>
  </p:normalViewPr>
  <p:slideViewPr>
    <p:cSldViewPr>
      <p:cViewPr varScale="1">
        <p:scale>
          <a:sx n="66" d="100"/>
          <a:sy n="66" d="100"/>
        </p:scale>
        <p:origin x="-118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5EC775-880C-44CB-8AE2-3269D895F24F}" type="datetimeFigureOut">
              <a:rPr lang="en-US" smtClean="0"/>
              <a:t>17-04-25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5310F0-22F4-44BC-9418-29B3E40774BE}" type="slidenum">
              <a:rPr lang="en-US" smtClean="0"/>
              <a:t>‹#›</a:t>
            </a:fld>
            <a:endParaRPr lang="en-US"/>
          </a:p>
        </p:txBody>
      </p:sp>
    </p:spTree>
    <p:extLst>
      <p:ext uri="{BB962C8B-B14F-4D97-AF65-F5344CB8AC3E}">
        <p14:creationId xmlns:p14="http://schemas.microsoft.com/office/powerpoint/2010/main" val="468954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17-04-25 10:23</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CA"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CA" smtClean="0"/>
              <a:t>Click to edit Master subtitle style</a:t>
            </a:r>
            <a:endParaRPr lang="en-US" dirty="0"/>
          </a:p>
        </p:txBody>
      </p:sp>
    </p:spTree>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CA"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CA"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CA" smtClean="0"/>
              <a:t>Click to edit Master text styles</a:t>
            </a:r>
          </a:p>
        </p:txBody>
      </p:sp>
    </p:spTree>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CA"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CA"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0" i="1" u="none" strike="noStrike" kern="0" cap="none" spc="-150" normalizeH="0" baseline="0" noProof="0" dirty="0" smtClean="0">
                <a:ln w="3175">
                  <a:noFill/>
                </a:ln>
                <a:gradFill flip="none" rotWithShape="1">
                  <a:gsLst>
                    <a:gs pos="0">
                      <a:schemeClr val="tx1">
                        <a:lumMod val="65000"/>
                      </a:schemeClr>
                    </a:gs>
                    <a:gs pos="50000">
                      <a:schemeClr val="tx1"/>
                    </a:gs>
                  </a:gsLst>
                  <a:lin ang="5400000" scaled="1"/>
                  <a:tileRect/>
                </a:gradFill>
                <a:effectLst>
                  <a:outerShdw blurRad="50800" dist="38100" dir="2700000" algn="tl" rotWithShape="0">
                    <a:prstClr val="black">
                      <a:alpha val="40000"/>
                    </a:prstClr>
                  </a:outerShdw>
                  <a:reflection blurRad="6350" stA="55000" endA="300" endPos="45500" dir="5400000" sy="-100000" algn="bl" rotWithShape="0"/>
                </a:effectLst>
                <a:uLnTx/>
                <a:uFillTx/>
                <a:latin typeface="+mn-lt"/>
                <a:ea typeface="+mn-ea"/>
                <a:cs typeface="Arial" charset="0"/>
              </a:defRPr>
            </a:lvl1pPr>
          </a:lstStyle>
          <a:p>
            <a:pPr lvl="0"/>
            <a:r>
              <a:rPr lang="en-US" dirty="0" smtClean="0"/>
              <a:t>click to…</a:t>
            </a:r>
          </a:p>
        </p:txBody>
      </p:sp>
    </p:spTree>
  </p:cSld>
  <p:clrMapOvr>
    <a:masterClrMapping/>
  </p:clrMapOvr>
  <p:transition xmlns:p14="http://schemas.microsoft.com/office/powerpoint/2010/mai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2860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CA"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CA"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0" i="1" u="none" strike="noStrike" kern="0" cap="none" spc="-150" normalizeH="0" baseline="0" noProof="0" dirty="0" smtClean="0">
                <a:ln w="3175">
                  <a:noFill/>
                </a:ln>
                <a:gradFill flip="none" rotWithShape="1">
                  <a:gsLst>
                    <a:gs pos="0">
                      <a:schemeClr val="tx1">
                        <a:lumMod val="65000"/>
                      </a:schemeClr>
                    </a:gs>
                    <a:gs pos="50000">
                      <a:schemeClr val="tx1"/>
                    </a:gs>
                  </a:gsLst>
                  <a:lin ang="5400000" scaled="1"/>
                  <a:tileRect/>
                </a:gradFill>
                <a:effectLst>
                  <a:outerShdw blurRad="50800" dist="38100" dir="2700000" algn="tl" rotWithShape="0">
                    <a:prstClr val="black">
                      <a:alpha val="40000"/>
                    </a:prstClr>
                  </a:outerShdw>
                  <a:reflection blurRad="6350" stA="55000" endA="300" endPos="45500" dir="5400000" sy="-100000" algn="bl" rotWithShape="0"/>
                </a:effectLst>
                <a:uLnTx/>
                <a:uFillTx/>
                <a:latin typeface="+mn-lt"/>
                <a:ea typeface="+mn-ea"/>
                <a:cs typeface="Arial" charset="0"/>
              </a:defRPr>
            </a:lvl1pPr>
          </a:lstStyle>
          <a:p>
            <a:pPr lvl="0"/>
            <a:r>
              <a:rPr lang="en-US" dirty="0" smtClean="0"/>
              <a:t>click to…</a:t>
            </a:r>
          </a:p>
        </p:txBody>
      </p:sp>
    </p:spTree>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Tree>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5" Type="http://schemas.openxmlformats.org/officeDocument/2006/relationships/image" Target="../media/image2.png"/><Relationship Id="rId1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4.png"/><Relationship Id="rId1" Type="http://schemas.openxmlformats.org/officeDocument/2006/relationships/slideLayout" Target="../slideLayouts/slideLayout13.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CA"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xmlns:p14="http://schemas.microsoft.com/office/powerpoint/2010/mai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xmlns:p14="http://schemas.microsoft.com/office/powerpoint/2010/mai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76200"/>
            <a:ext cx="9387840" cy="7391400"/>
          </a:xfrm>
          <a:prstGeom prst="rect">
            <a:avLst/>
          </a:prstGeom>
        </p:spPr>
      </p:pic>
      <p:sp>
        <p:nvSpPr>
          <p:cNvPr id="2" name="Title 1"/>
          <p:cNvSpPr>
            <a:spLocks noGrp="1"/>
          </p:cNvSpPr>
          <p:nvPr>
            <p:ph type="ctrTitle"/>
          </p:nvPr>
        </p:nvSpPr>
        <p:spPr>
          <a:xfrm>
            <a:off x="685800" y="990600"/>
            <a:ext cx="7681913" cy="1523495"/>
          </a:xfrm>
        </p:spPr>
        <p:txBody>
          <a:bodyPr/>
          <a:lstStyle/>
          <a:p>
            <a:r>
              <a:rPr lang="en-US" sz="7000" dirty="0" smtClean="0"/>
              <a:t>Phylum </a:t>
            </a:r>
            <a:r>
              <a:rPr lang="en-US" sz="7000" dirty="0" err="1" smtClean="0"/>
              <a:t>Cnidaria</a:t>
            </a:r>
            <a:r>
              <a:rPr lang="en-US" sz="7000" dirty="0" smtClean="0"/>
              <a:t> </a:t>
            </a:r>
            <a:endParaRPr lang="en-US" sz="7000" dirty="0"/>
          </a:p>
        </p:txBody>
      </p:sp>
      <p:pic>
        <p:nvPicPr>
          <p:cNvPr id="7" name="Picture 6"/>
          <p:cNvPicPr>
            <a:picLocks noChangeAspect="1"/>
          </p:cNvPicPr>
          <p:nvPr/>
        </p:nvPicPr>
        <p:blipFill>
          <a:blip r:embed="rId4"/>
          <a:stretch>
            <a:fillRect/>
          </a:stretch>
        </p:blipFill>
        <p:spPr>
          <a:xfrm flipH="1">
            <a:off x="0" y="4648200"/>
            <a:ext cx="1790700" cy="2387600"/>
          </a:xfrm>
          <a:prstGeom prst="rect">
            <a:avLst/>
          </a:prstGeom>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68955" y="457200"/>
            <a:ext cx="7043208" cy="4349453"/>
          </a:xfrm>
        </p:spPr>
        <p:txBody>
          <a:bodyPr/>
          <a:lstStyle/>
          <a:p>
            <a:pPr marL="514350" indent="-514350">
              <a:buFont typeface="+mj-lt"/>
              <a:buAutoNum type="arabicPeriod"/>
            </a:pPr>
            <a:r>
              <a:rPr lang="en-US" dirty="0" smtClean="0"/>
              <a:t>Medusa produces egg and sperm. </a:t>
            </a:r>
          </a:p>
          <a:p>
            <a:pPr marL="514350" indent="-514350">
              <a:buFont typeface="+mj-lt"/>
              <a:buAutoNum type="arabicPeriod"/>
            </a:pPr>
            <a:r>
              <a:rPr lang="en-US" dirty="0" smtClean="0"/>
              <a:t>Sperm fertilizes the egg</a:t>
            </a:r>
          </a:p>
          <a:p>
            <a:pPr marL="514350" indent="-514350">
              <a:buFont typeface="+mj-lt"/>
              <a:buAutoNum type="arabicPeriod"/>
            </a:pPr>
            <a:r>
              <a:rPr lang="en-US" dirty="0" smtClean="0"/>
              <a:t>Zygote settles at the bottom produces polyp</a:t>
            </a:r>
          </a:p>
          <a:p>
            <a:pPr marL="514350" indent="-514350">
              <a:buFont typeface="+mj-lt"/>
              <a:buAutoNum type="arabicPeriod"/>
            </a:pPr>
            <a:r>
              <a:rPr lang="en-US" dirty="0" smtClean="0"/>
              <a:t>Polyp clones itself (asexually)</a:t>
            </a:r>
          </a:p>
          <a:p>
            <a:pPr marL="514350" indent="-514350">
              <a:buFont typeface="+mj-lt"/>
              <a:buAutoNum type="arabicPeriod"/>
            </a:pPr>
            <a:r>
              <a:rPr lang="en-US" dirty="0" smtClean="0"/>
              <a:t>New medusas detach from polyp and grow to become mature medusas </a:t>
            </a:r>
            <a:endParaRPr lang="en-US" dirty="0"/>
          </a:p>
        </p:txBody>
      </p:sp>
    </p:spTree>
    <p:extLst>
      <p:ext uri="{BB962C8B-B14F-4D97-AF65-F5344CB8AC3E}">
        <p14:creationId xmlns:p14="http://schemas.microsoft.com/office/powerpoint/2010/main" val="186723166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2920"/>
            <a:ext cx="7043208" cy="1523494"/>
          </a:xfrm>
        </p:spPr>
        <p:txBody>
          <a:bodyPr/>
          <a:lstStyle/>
          <a:p>
            <a:r>
              <a:rPr lang="en-US" dirty="0" smtClean="0"/>
              <a:t>Coral</a:t>
            </a:r>
            <a:endParaRPr lang="en-US" dirty="0"/>
          </a:p>
        </p:txBody>
      </p:sp>
      <p:pic>
        <p:nvPicPr>
          <p:cNvPr id="5" name="Picture 4"/>
          <p:cNvPicPr>
            <a:picLocks noChangeAspect="1"/>
          </p:cNvPicPr>
          <p:nvPr/>
        </p:nvPicPr>
        <p:blipFill rotWithShape="1">
          <a:blip r:embed="rId2"/>
          <a:srcRect l="40841" t="-854" r="20288" b="-318"/>
          <a:stretch/>
        </p:blipFill>
        <p:spPr>
          <a:xfrm>
            <a:off x="6096000" y="1219200"/>
            <a:ext cx="2800003" cy="4864436"/>
          </a:xfrm>
          <a:prstGeom prst="rect">
            <a:avLst/>
          </a:prstGeom>
        </p:spPr>
      </p:pic>
      <p:sp>
        <p:nvSpPr>
          <p:cNvPr id="6" name="Subtitle 2"/>
          <p:cNvSpPr>
            <a:spLocks noGrp="1"/>
          </p:cNvSpPr>
          <p:nvPr>
            <p:ph type="subTitle" idx="1"/>
          </p:nvPr>
        </p:nvSpPr>
        <p:spPr>
          <a:xfrm>
            <a:off x="533400" y="1447800"/>
            <a:ext cx="5029200" cy="5257800"/>
          </a:xfrm>
        </p:spPr>
        <p:txBody>
          <a:bodyPr/>
          <a:lstStyle/>
          <a:p>
            <a:pPr marL="457200" indent="-457200">
              <a:buFont typeface="Arial"/>
              <a:buChar char="•"/>
            </a:pPr>
            <a:r>
              <a:rPr lang="en-US" dirty="0" smtClean="0"/>
              <a:t>Symbiotic relationship between polyp and algae – polyp provides space, algae provides food (sugars)</a:t>
            </a:r>
          </a:p>
          <a:p>
            <a:pPr marL="457200" indent="-457200">
              <a:buFont typeface="Arial"/>
              <a:buChar char="•"/>
            </a:pPr>
            <a:r>
              <a:rPr lang="en-US" dirty="0" smtClean="0"/>
              <a:t>Coral needs light so only found in shallows</a:t>
            </a:r>
          </a:p>
          <a:p>
            <a:pPr marL="457200" indent="-457200">
              <a:buFont typeface="Arial"/>
              <a:buChar char="•"/>
            </a:pPr>
            <a:r>
              <a:rPr lang="en-US" dirty="0" smtClean="0"/>
              <a:t>Polyp grows Calcium Carbonate (CaCO</a:t>
            </a:r>
            <a:r>
              <a:rPr lang="en-US" baseline="-25000" dirty="0" smtClean="0"/>
              <a:t>3</a:t>
            </a:r>
            <a:r>
              <a:rPr lang="en-US" dirty="0" smtClean="0"/>
              <a:t>) base as it grows on top </a:t>
            </a:r>
          </a:p>
        </p:txBody>
      </p:sp>
    </p:spTree>
    <p:extLst>
      <p:ext uri="{BB962C8B-B14F-4D97-AF65-F5344CB8AC3E}">
        <p14:creationId xmlns:p14="http://schemas.microsoft.com/office/powerpoint/2010/main" val="301575464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350"/>
            <a:ext cx="7043208" cy="1523494"/>
          </a:xfrm>
        </p:spPr>
        <p:txBody>
          <a:bodyPr/>
          <a:lstStyle/>
          <a:p>
            <a:r>
              <a:rPr lang="en-US" dirty="0" smtClean="0"/>
              <a:t>General Characteristics</a:t>
            </a:r>
            <a:endParaRPr lang="en-US" dirty="0"/>
          </a:p>
        </p:txBody>
      </p:sp>
      <p:sp>
        <p:nvSpPr>
          <p:cNvPr id="3" name="Subtitle 2"/>
          <p:cNvSpPr>
            <a:spLocks noGrp="1"/>
          </p:cNvSpPr>
          <p:nvPr>
            <p:ph type="subTitle" idx="1"/>
          </p:nvPr>
        </p:nvSpPr>
        <p:spPr>
          <a:xfrm>
            <a:off x="533400" y="1447800"/>
            <a:ext cx="5105400" cy="4648200"/>
          </a:xfrm>
        </p:spPr>
        <p:txBody>
          <a:bodyPr/>
          <a:lstStyle/>
          <a:p>
            <a:pPr marL="457200" indent="-457200">
              <a:buFont typeface="Arial"/>
              <a:buChar char="•"/>
            </a:pPr>
            <a:r>
              <a:rPr lang="en-US" dirty="0" smtClean="0"/>
              <a:t>Over 9000 species</a:t>
            </a:r>
          </a:p>
          <a:p>
            <a:pPr marL="457200" indent="-457200">
              <a:buFont typeface="Arial"/>
              <a:buChar char="•"/>
            </a:pPr>
            <a:r>
              <a:rPr lang="en-US" dirty="0" smtClean="0"/>
              <a:t>Jellyfish, anemones, coral</a:t>
            </a:r>
          </a:p>
          <a:p>
            <a:pPr marL="457200" indent="-457200">
              <a:buFont typeface="Arial"/>
              <a:buChar char="•"/>
            </a:pPr>
            <a:r>
              <a:rPr lang="en-US" dirty="0" smtClean="0"/>
              <a:t>Marine only (why?)</a:t>
            </a:r>
          </a:p>
          <a:p>
            <a:pPr marL="457200" indent="-457200">
              <a:buFont typeface="Arial"/>
              <a:buChar char="•"/>
            </a:pPr>
            <a:r>
              <a:rPr lang="en-US" dirty="0" smtClean="0"/>
              <a:t>Radial Symmetry</a:t>
            </a:r>
          </a:p>
          <a:p>
            <a:pPr marL="457200" indent="-457200">
              <a:buFont typeface="Arial"/>
              <a:buChar char="•"/>
            </a:pPr>
            <a:r>
              <a:rPr lang="en-US" dirty="0" smtClean="0"/>
              <a:t>Soft/thin body</a:t>
            </a:r>
          </a:p>
          <a:p>
            <a:pPr marL="457200" indent="-457200">
              <a:buFont typeface="Arial"/>
              <a:buChar char="•"/>
            </a:pPr>
            <a:r>
              <a:rPr lang="en-US" dirty="0" smtClean="0"/>
              <a:t>Have unique cells called </a:t>
            </a:r>
            <a:r>
              <a:rPr lang="en-US" dirty="0" err="1" smtClean="0"/>
              <a:t>cnidocytes</a:t>
            </a:r>
            <a:endParaRPr lang="en-US" dirty="0" smtClean="0"/>
          </a:p>
          <a:p>
            <a:pPr marL="457200" indent="-457200">
              <a:buFont typeface="Arial"/>
              <a:buChar char="•"/>
            </a:pPr>
            <a:r>
              <a:rPr lang="en-US" dirty="0" err="1" smtClean="0"/>
              <a:t>Cnidocytes</a:t>
            </a:r>
            <a:r>
              <a:rPr lang="en-US" dirty="0" smtClean="0"/>
              <a:t> have poisonous barbs called nematocysts</a:t>
            </a:r>
            <a:endParaRPr lang="en-US" dirty="0"/>
          </a:p>
        </p:txBody>
      </p:sp>
      <p:pic>
        <p:nvPicPr>
          <p:cNvPr id="5" name="Picture 4"/>
          <p:cNvPicPr>
            <a:picLocks noChangeAspect="1"/>
          </p:cNvPicPr>
          <p:nvPr/>
        </p:nvPicPr>
        <p:blipFill>
          <a:blip r:embed="rId2"/>
          <a:stretch>
            <a:fillRect/>
          </a:stretch>
        </p:blipFill>
        <p:spPr>
          <a:xfrm>
            <a:off x="6102678" y="1005014"/>
            <a:ext cx="3048000" cy="2286000"/>
          </a:xfrm>
          <a:prstGeom prst="rect">
            <a:avLst/>
          </a:prstGeom>
        </p:spPr>
      </p:pic>
      <p:pic>
        <p:nvPicPr>
          <p:cNvPr id="6" name="Picture 5"/>
          <p:cNvPicPr>
            <a:picLocks noChangeAspect="1"/>
          </p:cNvPicPr>
          <p:nvPr/>
        </p:nvPicPr>
        <p:blipFill>
          <a:blip r:embed="rId3"/>
          <a:stretch>
            <a:fillRect/>
          </a:stretch>
        </p:blipFill>
        <p:spPr>
          <a:xfrm>
            <a:off x="6019800" y="2819400"/>
            <a:ext cx="3124200" cy="2085403"/>
          </a:xfrm>
          <a:prstGeom prst="rect">
            <a:avLst/>
          </a:prstGeom>
        </p:spPr>
      </p:pic>
      <p:pic>
        <p:nvPicPr>
          <p:cNvPr id="7" name="Picture 6"/>
          <p:cNvPicPr>
            <a:picLocks noChangeAspect="1"/>
          </p:cNvPicPr>
          <p:nvPr/>
        </p:nvPicPr>
        <p:blipFill>
          <a:blip r:embed="rId4"/>
          <a:stretch>
            <a:fillRect/>
          </a:stretch>
        </p:blipFill>
        <p:spPr>
          <a:xfrm>
            <a:off x="6400800" y="4736591"/>
            <a:ext cx="2743200" cy="2121409"/>
          </a:xfrm>
          <a:prstGeom prst="rect">
            <a:avLst/>
          </a:prstGeom>
        </p:spPr>
      </p:pic>
    </p:spTree>
    <p:extLst>
      <p:ext uri="{BB962C8B-B14F-4D97-AF65-F5344CB8AC3E}">
        <p14:creationId xmlns:p14="http://schemas.microsoft.com/office/powerpoint/2010/main" val="362531150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350"/>
            <a:ext cx="7043208" cy="1523494"/>
          </a:xfrm>
        </p:spPr>
        <p:txBody>
          <a:bodyPr/>
          <a:lstStyle/>
          <a:p>
            <a:r>
              <a:rPr lang="en-US" dirty="0" smtClean="0"/>
              <a:t>Two body plans</a:t>
            </a:r>
            <a:endParaRPr lang="en-US" dirty="0"/>
          </a:p>
        </p:txBody>
      </p:sp>
      <p:sp>
        <p:nvSpPr>
          <p:cNvPr id="3" name="Subtitle 2"/>
          <p:cNvSpPr>
            <a:spLocks noGrp="1"/>
          </p:cNvSpPr>
          <p:nvPr>
            <p:ph type="subTitle" idx="1"/>
          </p:nvPr>
        </p:nvSpPr>
        <p:spPr>
          <a:xfrm>
            <a:off x="533400" y="1447800"/>
            <a:ext cx="3581400" cy="5257800"/>
          </a:xfrm>
        </p:spPr>
        <p:txBody>
          <a:bodyPr/>
          <a:lstStyle/>
          <a:p>
            <a:r>
              <a:rPr lang="en-US" b="1" u="sng" dirty="0" smtClean="0"/>
              <a:t>Polyp:</a:t>
            </a:r>
          </a:p>
          <a:p>
            <a:endParaRPr lang="en-US" b="1" u="sng" dirty="0"/>
          </a:p>
          <a:p>
            <a:endParaRPr lang="en-US" b="1" u="sng" dirty="0" smtClean="0"/>
          </a:p>
          <a:p>
            <a:endParaRPr lang="en-US" b="1" u="sng" dirty="0"/>
          </a:p>
          <a:p>
            <a:endParaRPr lang="en-US" b="1" u="sng" dirty="0" smtClean="0"/>
          </a:p>
          <a:p>
            <a:endParaRPr lang="en-US" b="1" u="sng" dirty="0"/>
          </a:p>
          <a:p>
            <a:endParaRPr lang="en-US" b="1" u="sng" dirty="0" smtClean="0"/>
          </a:p>
          <a:p>
            <a:endParaRPr lang="en-US" b="1" u="sng" dirty="0"/>
          </a:p>
          <a:p>
            <a:pPr marL="457200" indent="-457200">
              <a:buFont typeface="Arial"/>
              <a:buChar char="•"/>
            </a:pPr>
            <a:r>
              <a:rPr lang="en-US" dirty="0" smtClean="0"/>
              <a:t>Sessile</a:t>
            </a:r>
          </a:p>
          <a:p>
            <a:pPr marL="457200" indent="-457200">
              <a:buFont typeface="Arial"/>
              <a:buChar char="•"/>
            </a:pPr>
            <a:r>
              <a:rPr lang="en-US" dirty="0" smtClean="0"/>
              <a:t>Mouth top</a:t>
            </a:r>
          </a:p>
          <a:p>
            <a:pPr marL="457200" indent="-457200">
              <a:buFont typeface="Arial"/>
              <a:buChar char="•"/>
            </a:pPr>
            <a:r>
              <a:rPr lang="en-US" dirty="0" smtClean="0"/>
              <a:t>Anemone, hydra</a:t>
            </a:r>
            <a:endParaRPr lang="en-US" dirty="0"/>
          </a:p>
        </p:txBody>
      </p:sp>
      <p:pic>
        <p:nvPicPr>
          <p:cNvPr id="4" name="Picture 3"/>
          <p:cNvPicPr>
            <a:picLocks noChangeAspect="1"/>
          </p:cNvPicPr>
          <p:nvPr/>
        </p:nvPicPr>
        <p:blipFill>
          <a:blip r:embed="rId2"/>
          <a:stretch>
            <a:fillRect/>
          </a:stretch>
        </p:blipFill>
        <p:spPr>
          <a:xfrm>
            <a:off x="1447800" y="2057400"/>
            <a:ext cx="6629400" cy="2836906"/>
          </a:xfrm>
          <a:prstGeom prst="rect">
            <a:avLst/>
          </a:prstGeom>
        </p:spPr>
      </p:pic>
      <p:sp>
        <p:nvSpPr>
          <p:cNvPr id="8" name="Subtitle 2"/>
          <p:cNvSpPr txBox="1">
            <a:spLocks/>
          </p:cNvSpPr>
          <p:nvPr/>
        </p:nvSpPr>
        <p:spPr>
          <a:xfrm>
            <a:off x="5334000" y="1447800"/>
            <a:ext cx="3581400" cy="5105400"/>
          </a:xfrm>
          <a:prstGeom prst="rect">
            <a:avLst/>
          </a:prstGeom>
        </p:spPr>
        <p:txBody>
          <a:bodyPr vert="horz" lIns="0" tIns="0" rIns="0" bIns="0" rtlCol="0">
            <a:noAutofit/>
          </a:bodyPr>
          <a:lstStyle>
            <a:lvl1pPr marL="0" indent="0" algn="l" defTabSz="914363" rtl="0" eaLnBrk="1" latinLnBrk="0" hangingPunct="1">
              <a:lnSpc>
                <a:spcPct val="90000"/>
              </a:lnSpc>
              <a:spcBef>
                <a:spcPts val="0"/>
              </a:spcBef>
              <a:buFontTx/>
              <a:buNone/>
              <a:defRPr sz="3200" kern="1200">
                <a:solidFill>
                  <a:schemeClr val="tx1">
                    <a:tint val="75000"/>
                  </a:schemeClr>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en-US" b="1" u="sng" dirty="0" smtClean="0"/>
              <a:t>Medusa</a:t>
            </a:r>
          </a:p>
          <a:p>
            <a:pPr algn="r"/>
            <a:endParaRPr lang="en-US" b="1" u="sng" dirty="0"/>
          </a:p>
          <a:p>
            <a:pPr algn="r"/>
            <a:endParaRPr lang="en-US" b="1" u="sng" dirty="0" smtClean="0"/>
          </a:p>
          <a:p>
            <a:pPr algn="r"/>
            <a:endParaRPr lang="en-US" b="1" u="sng" dirty="0"/>
          </a:p>
          <a:p>
            <a:pPr algn="r"/>
            <a:endParaRPr lang="en-US" b="1" u="sng" dirty="0" smtClean="0"/>
          </a:p>
          <a:p>
            <a:pPr algn="r"/>
            <a:endParaRPr lang="en-US" b="1" u="sng" dirty="0"/>
          </a:p>
          <a:p>
            <a:pPr algn="r"/>
            <a:endParaRPr lang="en-US" b="1" u="sng" dirty="0" smtClean="0"/>
          </a:p>
          <a:p>
            <a:pPr algn="r"/>
            <a:endParaRPr lang="en-US" b="1" u="sng" dirty="0"/>
          </a:p>
          <a:p>
            <a:pPr marL="457200" indent="-457200" algn="r">
              <a:buFont typeface="Arial"/>
              <a:buChar char="•"/>
            </a:pPr>
            <a:r>
              <a:rPr lang="en-US" dirty="0" smtClean="0"/>
              <a:t>Mobile</a:t>
            </a:r>
          </a:p>
          <a:p>
            <a:pPr marL="457200" indent="-457200" algn="r">
              <a:buFont typeface="Arial"/>
              <a:buChar char="•"/>
            </a:pPr>
            <a:r>
              <a:rPr lang="en-US" dirty="0" smtClean="0"/>
              <a:t>Mouth bottom</a:t>
            </a:r>
          </a:p>
          <a:p>
            <a:pPr marL="457200" indent="-457200" algn="r">
              <a:buFont typeface="Arial"/>
              <a:buChar char="•"/>
            </a:pPr>
            <a:r>
              <a:rPr lang="en-US" dirty="0" smtClean="0"/>
              <a:t>jellyfish</a:t>
            </a:r>
            <a:endParaRPr lang="en-US" dirty="0"/>
          </a:p>
        </p:txBody>
      </p:sp>
    </p:spTree>
    <p:extLst>
      <p:ext uri="{BB962C8B-B14F-4D97-AF65-F5344CB8AC3E}">
        <p14:creationId xmlns:p14="http://schemas.microsoft.com/office/powerpoint/2010/main" val="30246512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350"/>
            <a:ext cx="7043208" cy="1523494"/>
          </a:xfrm>
        </p:spPr>
        <p:txBody>
          <a:bodyPr/>
          <a:lstStyle/>
          <a:p>
            <a:r>
              <a:rPr lang="en-US" dirty="0" err="1" smtClean="0"/>
              <a:t>Cnidocytes</a:t>
            </a:r>
            <a:r>
              <a:rPr lang="en-US" dirty="0" smtClean="0"/>
              <a:t> – ouch!</a:t>
            </a:r>
            <a:endParaRPr lang="en-US" dirty="0"/>
          </a:p>
        </p:txBody>
      </p:sp>
      <p:sp>
        <p:nvSpPr>
          <p:cNvPr id="3" name="Subtitle 2"/>
          <p:cNvSpPr>
            <a:spLocks noGrp="1"/>
          </p:cNvSpPr>
          <p:nvPr>
            <p:ph type="subTitle" idx="1"/>
          </p:nvPr>
        </p:nvSpPr>
        <p:spPr>
          <a:xfrm>
            <a:off x="533400" y="1447800"/>
            <a:ext cx="4572000" cy="5257800"/>
          </a:xfrm>
        </p:spPr>
        <p:txBody>
          <a:bodyPr/>
          <a:lstStyle/>
          <a:p>
            <a:pPr marL="457200" indent="-457200">
              <a:buFont typeface="Arial"/>
              <a:buChar char="•"/>
            </a:pPr>
            <a:r>
              <a:rPr lang="en-US" dirty="0" smtClean="0"/>
              <a:t>Cells lining the surface of tentacles</a:t>
            </a:r>
          </a:p>
          <a:p>
            <a:pPr marL="457200" indent="-457200">
              <a:buFont typeface="Arial"/>
              <a:buChar char="•"/>
            </a:pPr>
            <a:r>
              <a:rPr lang="en-US" dirty="0" smtClean="0"/>
              <a:t>Coiled thread and barb with trigger</a:t>
            </a:r>
          </a:p>
          <a:p>
            <a:pPr marL="457200" indent="-457200">
              <a:buFont typeface="Arial"/>
              <a:buChar char="•"/>
            </a:pPr>
            <a:r>
              <a:rPr lang="en-US" dirty="0" smtClean="0"/>
              <a:t>When touched, shoots out and releases poison</a:t>
            </a:r>
          </a:p>
          <a:p>
            <a:pPr marL="457200" indent="-457200">
              <a:buFont typeface="Arial"/>
              <a:buChar char="•"/>
            </a:pPr>
            <a:r>
              <a:rPr lang="en-US" dirty="0" smtClean="0"/>
              <a:t>Used for hunting and protection</a:t>
            </a:r>
          </a:p>
          <a:p>
            <a:pPr marL="457200" indent="-457200">
              <a:buFont typeface="Arial"/>
              <a:buChar char="•"/>
            </a:pPr>
            <a:r>
              <a:rPr lang="en-US" dirty="0" smtClean="0"/>
              <a:t>Only found on tentacles</a:t>
            </a:r>
            <a:endParaRPr lang="en-US" dirty="0"/>
          </a:p>
        </p:txBody>
      </p:sp>
      <p:pic>
        <p:nvPicPr>
          <p:cNvPr id="6" name="Picture 5"/>
          <p:cNvPicPr>
            <a:picLocks noChangeAspect="1"/>
          </p:cNvPicPr>
          <p:nvPr/>
        </p:nvPicPr>
        <p:blipFill>
          <a:blip r:embed="rId2"/>
          <a:stretch>
            <a:fillRect/>
          </a:stretch>
        </p:blipFill>
        <p:spPr>
          <a:xfrm>
            <a:off x="5710400" y="990600"/>
            <a:ext cx="3433600" cy="2535274"/>
          </a:xfrm>
          <a:prstGeom prst="rect">
            <a:avLst/>
          </a:prstGeom>
        </p:spPr>
      </p:pic>
      <p:pic>
        <p:nvPicPr>
          <p:cNvPr id="7" name="Picture 6"/>
          <p:cNvPicPr>
            <a:picLocks noChangeAspect="1"/>
          </p:cNvPicPr>
          <p:nvPr/>
        </p:nvPicPr>
        <p:blipFill>
          <a:blip r:embed="rId3"/>
          <a:stretch>
            <a:fillRect/>
          </a:stretch>
        </p:blipFill>
        <p:spPr>
          <a:xfrm>
            <a:off x="5702300" y="3429000"/>
            <a:ext cx="3441700" cy="2286000"/>
          </a:xfrm>
          <a:prstGeom prst="rect">
            <a:avLst/>
          </a:prstGeom>
        </p:spPr>
      </p:pic>
    </p:spTree>
    <p:extLst>
      <p:ext uri="{BB962C8B-B14F-4D97-AF65-F5344CB8AC3E}">
        <p14:creationId xmlns:p14="http://schemas.microsoft.com/office/powerpoint/2010/main" val="380664216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838200" y="304800"/>
            <a:ext cx="7730490" cy="6159753"/>
          </a:xfrm>
          <a:prstGeom prst="rect">
            <a:avLst/>
          </a:prstGeom>
        </p:spPr>
      </p:pic>
    </p:spTree>
    <p:extLst>
      <p:ext uri="{BB962C8B-B14F-4D97-AF65-F5344CB8AC3E}">
        <p14:creationId xmlns:p14="http://schemas.microsoft.com/office/powerpoint/2010/main" val="82491825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350"/>
            <a:ext cx="7043208" cy="1523494"/>
          </a:xfrm>
        </p:spPr>
        <p:txBody>
          <a:bodyPr/>
          <a:lstStyle/>
          <a:p>
            <a:r>
              <a:rPr lang="en-US" dirty="0" smtClean="0"/>
              <a:t>Digestive System</a:t>
            </a:r>
            <a:endParaRPr lang="en-US" dirty="0"/>
          </a:p>
        </p:txBody>
      </p:sp>
      <p:sp>
        <p:nvSpPr>
          <p:cNvPr id="3" name="Subtitle 2"/>
          <p:cNvSpPr>
            <a:spLocks noGrp="1"/>
          </p:cNvSpPr>
          <p:nvPr>
            <p:ph type="subTitle" idx="1"/>
          </p:nvPr>
        </p:nvSpPr>
        <p:spPr>
          <a:xfrm>
            <a:off x="533400" y="1447800"/>
            <a:ext cx="5029200" cy="5257800"/>
          </a:xfrm>
        </p:spPr>
        <p:txBody>
          <a:bodyPr/>
          <a:lstStyle/>
          <a:p>
            <a:pPr marL="457200" indent="-457200">
              <a:buFont typeface="Arial"/>
              <a:buChar char="•"/>
            </a:pPr>
            <a:r>
              <a:rPr lang="en-US" dirty="0" smtClean="0"/>
              <a:t>One opening – Mouth and anus</a:t>
            </a:r>
          </a:p>
          <a:p>
            <a:pPr marL="457200" indent="-457200">
              <a:buFont typeface="Arial"/>
              <a:buChar char="•"/>
            </a:pPr>
            <a:r>
              <a:rPr lang="en-US" dirty="0" smtClean="0"/>
              <a:t>Food grabbed by tentacles and moved to mouth</a:t>
            </a:r>
          </a:p>
          <a:p>
            <a:pPr marL="457200" indent="-457200">
              <a:buFont typeface="Arial"/>
              <a:buChar char="•"/>
            </a:pPr>
            <a:r>
              <a:rPr lang="en-US" dirty="0" smtClean="0"/>
              <a:t>Food enters mouth into </a:t>
            </a:r>
            <a:r>
              <a:rPr lang="en-US" dirty="0" err="1" smtClean="0"/>
              <a:t>Gastrovascular</a:t>
            </a:r>
            <a:r>
              <a:rPr lang="en-US" dirty="0" smtClean="0"/>
              <a:t> Cavity</a:t>
            </a:r>
          </a:p>
          <a:p>
            <a:pPr marL="457200" indent="-457200">
              <a:buFont typeface="Arial"/>
              <a:buChar char="•"/>
            </a:pPr>
            <a:r>
              <a:rPr lang="en-US" dirty="0" smtClean="0"/>
              <a:t>Food digested and the remains are defecated through mouth </a:t>
            </a:r>
          </a:p>
          <a:p>
            <a:pPr marL="457200" indent="-457200">
              <a:buFont typeface="Arial"/>
              <a:buChar char="•"/>
            </a:pPr>
            <a:r>
              <a:rPr lang="en-US" dirty="0" smtClean="0"/>
              <a:t>Can’t eat more while digesting</a:t>
            </a:r>
            <a:endParaRPr lang="en-US" dirty="0"/>
          </a:p>
        </p:txBody>
      </p:sp>
      <p:pic>
        <p:nvPicPr>
          <p:cNvPr id="4" name="Picture 3"/>
          <p:cNvPicPr>
            <a:picLocks noChangeAspect="1"/>
          </p:cNvPicPr>
          <p:nvPr/>
        </p:nvPicPr>
        <p:blipFill>
          <a:blip r:embed="rId2"/>
          <a:stretch>
            <a:fillRect/>
          </a:stretch>
        </p:blipFill>
        <p:spPr>
          <a:xfrm>
            <a:off x="6022976" y="1219200"/>
            <a:ext cx="3115733" cy="2336800"/>
          </a:xfrm>
          <a:prstGeom prst="rect">
            <a:avLst/>
          </a:prstGeom>
        </p:spPr>
      </p:pic>
    </p:spTree>
    <p:extLst>
      <p:ext uri="{BB962C8B-B14F-4D97-AF65-F5344CB8AC3E}">
        <p14:creationId xmlns:p14="http://schemas.microsoft.com/office/powerpoint/2010/main" val="126674224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350"/>
            <a:ext cx="7043208" cy="1523494"/>
          </a:xfrm>
        </p:spPr>
        <p:txBody>
          <a:bodyPr/>
          <a:lstStyle/>
          <a:p>
            <a:r>
              <a:rPr lang="en-US" dirty="0" smtClean="0"/>
              <a:t>Respiratory “System”</a:t>
            </a:r>
            <a:endParaRPr lang="en-US" dirty="0"/>
          </a:p>
        </p:txBody>
      </p:sp>
      <p:sp>
        <p:nvSpPr>
          <p:cNvPr id="3" name="Subtitle 2"/>
          <p:cNvSpPr>
            <a:spLocks noGrp="1"/>
          </p:cNvSpPr>
          <p:nvPr>
            <p:ph type="subTitle" idx="1"/>
          </p:nvPr>
        </p:nvSpPr>
        <p:spPr>
          <a:xfrm>
            <a:off x="533400" y="1447800"/>
            <a:ext cx="8458200" cy="1828800"/>
          </a:xfrm>
        </p:spPr>
        <p:txBody>
          <a:bodyPr/>
          <a:lstStyle/>
          <a:p>
            <a:pPr marL="457200" indent="-457200">
              <a:buFont typeface="Arial"/>
              <a:buChar char="•"/>
            </a:pPr>
            <a:r>
              <a:rPr lang="en-US" dirty="0" smtClean="0"/>
              <a:t>Diffusion of oxygen in cells and carbon dioxide out of cells since it’s always surrounded by water with thin epidermis</a:t>
            </a:r>
            <a:endParaRPr lang="en-US" dirty="0"/>
          </a:p>
        </p:txBody>
      </p:sp>
      <p:sp>
        <p:nvSpPr>
          <p:cNvPr id="5" name="Title 1"/>
          <p:cNvSpPr txBox="1">
            <a:spLocks/>
          </p:cNvSpPr>
          <p:nvPr/>
        </p:nvSpPr>
        <p:spPr>
          <a:xfrm>
            <a:off x="533400" y="2819400"/>
            <a:ext cx="7043208" cy="1523494"/>
          </a:xfrm>
          <a:prstGeom prst="rect">
            <a:avLst/>
          </a:prstGeo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en-US" dirty="0" smtClean="0"/>
              <a:t>Nervous “System”</a:t>
            </a:r>
            <a:endParaRPr lang="en-US" dirty="0"/>
          </a:p>
        </p:txBody>
      </p:sp>
      <p:sp>
        <p:nvSpPr>
          <p:cNvPr id="6" name="Subtitle 2"/>
          <p:cNvSpPr txBox="1">
            <a:spLocks/>
          </p:cNvSpPr>
          <p:nvPr/>
        </p:nvSpPr>
        <p:spPr>
          <a:xfrm>
            <a:off x="533400" y="4038600"/>
            <a:ext cx="8458200" cy="2514600"/>
          </a:xfrm>
          <a:prstGeom prst="rect">
            <a:avLst/>
          </a:prstGeom>
        </p:spPr>
        <p:txBody>
          <a:bodyPr vert="horz" lIns="0" tIns="0" rIns="0" bIns="0" rtlCol="0">
            <a:noAutofit/>
          </a:bodyPr>
          <a:lstStyle>
            <a:lvl1pPr marL="0" indent="0" algn="l" defTabSz="914363" rtl="0" eaLnBrk="1" latinLnBrk="0" hangingPunct="1">
              <a:lnSpc>
                <a:spcPct val="90000"/>
              </a:lnSpc>
              <a:spcBef>
                <a:spcPts val="0"/>
              </a:spcBef>
              <a:buFontTx/>
              <a:buNone/>
              <a:defRPr sz="3200" kern="1200">
                <a:solidFill>
                  <a:schemeClr val="tx1">
                    <a:tint val="75000"/>
                  </a:schemeClr>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buFont typeface="Arial"/>
              <a:buChar char="•"/>
            </a:pPr>
            <a:r>
              <a:rPr lang="en-US" dirty="0" smtClean="0"/>
              <a:t>Simple nerve coordination to allow polyp to open and close and medusa to pulsate and swim</a:t>
            </a:r>
          </a:p>
          <a:p>
            <a:pPr marL="457200" indent="-457200">
              <a:buFont typeface="Arial"/>
              <a:buChar char="•"/>
            </a:pPr>
            <a:r>
              <a:rPr lang="en-US" dirty="0" smtClean="0"/>
              <a:t>No brain – can’t think – but have a nerve “net” which allows them coordinate</a:t>
            </a:r>
            <a:endParaRPr lang="en-US" dirty="0"/>
          </a:p>
        </p:txBody>
      </p:sp>
    </p:spTree>
    <p:extLst>
      <p:ext uri="{BB962C8B-B14F-4D97-AF65-F5344CB8AC3E}">
        <p14:creationId xmlns:p14="http://schemas.microsoft.com/office/powerpoint/2010/main" val="48120463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350"/>
            <a:ext cx="7043208" cy="1523494"/>
          </a:xfrm>
        </p:spPr>
        <p:txBody>
          <a:bodyPr/>
          <a:lstStyle/>
          <a:p>
            <a:r>
              <a:rPr lang="en-US" dirty="0" err="1" smtClean="0"/>
              <a:t>Ciculatory</a:t>
            </a:r>
            <a:r>
              <a:rPr lang="en-US" dirty="0" smtClean="0"/>
              <a:t> “System”</a:t>
            </a:r>
            <a:endParaRPr lang="en-US" dirty="0"/>
          </a:p>
        </p:txBody>
      </p:sp>
      <p:sp>
        <p:nvSpPr>
          <p:cNvPr id="3" name="Subtitle 2"/>
          <p:cNvSpPr>
            <a:spLocks noGrp="1"/>
          </p:cNvSpPr>
          <p:nvPr>
            <p:ph type="subTitle" idx="1"/>
          </p:nvPr>
        </p:nvSpPr>
        <p:spPr>
          <a:xfrm>
            <a:off x="533400" y="1447800"/>
            <a:ext cx="8458200" cy="1828800"/>
          </a:xfrm>
        </p:spPr>
        <p:txBody>
          <a:bodyPr/>
          <a:lstStyle/>
          <a:p>
            <a:pPr marL="457200" indent="-457200">
              <a:buFont typeface="Arial"/>
              <a:buChar char="•"/>
            </a:pPr>
            <a:r>
              <a:rPr lang="en-US" dirty="0" smtClean="0"/>
              <a:t>No heart or blood vessels</a:t>
            </a:r>
          </a:p>
          <a:p>
            <a:pPr marL="457200" indent="-457200">
              <a:buFont typeface="Arial"/>
              <a:buChar char="•"/>
            </a:pPr>
            <a:r>
              <a:rPr lang="en-US" dirty="0" err="1" smtClean="0"/>
              <a:t>Mesoglea</a:t>
            </a:r>
            <a:r>
              <a:rPr lang="en-US" dirty="0" smtClean="0"/>
              <a:t> fluid filled layer allows for nutrients and wastes to be exchanged at different parts of the body.  </a:t>
            </a:r>
            <a:endParaRPr lang="en-US" dirty="0"/>
          </a:p>
        </p:txBody>
      </p:sp>
      <p:sp>
        <p:nvSpPr>
          <p:cNvPr id="5" name="Title 1"/>
          <p:cNvSpPr txBox="1">
            <a:spLocks/>
          </p:cNvSpPr>
          <p:nvPr/>
        </p:nvSpPr>
        <p:spPr>
          <a:xfrm>
            <a:off x="533400" y="2819400"/>
            <a:ext cx="7043208" cy="1523494"/>
          </a:xfrm>
          <a:prstGeom prst="rect">
            <a:avLst/>
          </a:prstGeo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en-US" dirty="0" smtClean="0"/>
              <a:t>Reproductive System</a:t>
            </a:r>
            <a:endParaRPr lang="en-US" dirty="0"/>
          </a:p>
        </p:txBody>
      </p:sp>
      <p:sp>
        <p:nvSpPr>
          <p:cNvPr id="6" name="Subtitle 2"/>
          <p:cNvSpPr txBox="1">
            <a:spLocks/>
          </p:cNvSpPr>
          <p:nvPr/>
        </p:nvSpPr>
        <p:spPr>
          <a:xfrm>
            <a:off x="533400" y="4038600"/>
            <a:ext cx="8458200" cy="2819400"/>
          </a:xfrm>
          <a:prstGeom prst="rect">
            <a:avLst/>
          </a:prstGeom>
        </p:spPr>
        <p:txBody>
          <a:bodyPr vert="horz" lIns="0" tIns="0" rIns="0" bIns="0" rtlCol="0">
            <a:noAutofit/>
          </a:bodyPr>
          <a:lstStyle>
            <a:lvl1pPr marL="0" indent="0" algn="l" defTabSz="914363" rtl="0" eaLnBrk="1" latinLnBrk="0" hangingPunct="1">
              <a:lnSpc>
                <a:spcPct val="90000"/>
              </a:lnSpc>
              <a:spcBef>
                <a:spcPts val="0"/>
              </a:spcBef>
              <a:buFontTx/>
              <a:buNone/>
              <a:defRPr sz="3200" kern="1200">
                <a:solidFill>
                  <a:schemeClr val="tx1">
                    <a:tint val="75000"/>
                  </a:schemeClr>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buFont typeface="Arial"/>
              <a:buChar char="•"/>
            </a:pPr>
            <a:r>
              <a:rPr lang="en-US" dirty="0" smtClean="0"/>
              <a:t>Sexual- external fertilization – egg and sperm released in water where fertilization occurs</a:t>
            </a:r>
          </a:p>
          <a:p>
            <a:r>
              <a:rPr lang="en-US" dirty="0"/>
              <a:t> </a:t>
            </a:r>
            <a:r>
              <a:rPr lang="en-US" dirty="0" smtClean="0"/>
              <a:t>               - internal fertilization – sperm travels to 		        female and fertilizes the egg inside</a:t>
            </a:r>
          </a:p>
          <a:p>
            <a:pPr marL="457200" indent="-457200">
              <a:buFont typeface="Arial"/>
              <a:buChar char="•"/>
            </a:pPr>
            <a:r>
              <a:rPr lang="en-US" dirty="0" smtClean="0"/>
              <a:t>Asexual – various ways – cloning, budding</a:t>
            </a:r>
          </a:p>
        </p:txBody>
      </p:sp>
    </p:spTree>
    <p:extLst>
      <p:ext uri="{BB962C8B-B14F-4D97-AF65-F5344CB8AC3E}">
        <p14:creationId xmlns:p14="http://schemas.microsoft.com/office/powerpoint/2010/main" val="405773985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350"/>
            <a:ext cx="7043208" cy="1523494"/>
          </a:xfrm>
        </p:spPr>
        <p:txBody>
          <a:bodyPr/>
          <a:lstStyle/>
          <a:p>
            <a:r>
              <a:rPr lang="en-US" dirty="0" smtClean="0"/>
              <a:t>Moon Jelly Life cycle</a:t>
            </a:r>
            <a:endParaRPr lang="en-US" dirty="0"/>
          </a:p>
        </p:txBody>
      </p:sp>
      <p:pic>
        <p:nvPicPr>
          <p:cNvPr id="6" name="Picture 5"/>
          <p:cNvPicPr>
            <a:picLocks noChangeAspect="1"/>
          </p:cNvPicPr>
          <p:nvPr/>
        </p:nvPicPr>
        <p:blipFill>
          <a:blip r:embed="rId2"/>
          <a:stretch>
            <a:fillRect/>
          </a:stretch>
        </p:blipFill>
        <p:spPr>
          <a:xfrm>
            <a:off x="2286000" y="1219200"/>
            <a:ext cx="4724400" cy="5477565"/>
          </a:xfrm>
          <a:prstGeom prst="rect">
            <a:avLst/>
          </a:prstGeom>
        </p:spPr>
      </p:pic>
    </p:spTree>
    <p:extLst>
      <p:ext uri="{BB962C8B-B14F-4D97-AF65-F5344CB8AC3E}">
        <p14:creationId xmlns:p14="http://schemas.microsoft.com/office/powerpoint/2010/main" val="97463054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TM10286709">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2100-01-01T00:00:00+00:00</AssetExpire>
    <IntlLangReviewDate xmlns="4873beb7-5857-4685-be1f-d57550cc96cc" xsi:nil="true"/>
    <SubmitterId xmlns="4873beb7-5857-4685-be1f-d57550cc96cc" xsi:nil="true"/>
    <IntlLangReview xmlns="4873beb7-5857-4685-be1f-d57550cc96cc" xsi:nil="true"/>
    <EditorialStatus xmlns="4873beb7-5857-4685-be1f-d57550cc96cc" xsi:nil="true"/>
    <OriginAsset xmlns="4873beb7-5857-4685-be1f-d57550cc96cc" xsi:nil="true"/>
    <Markets xmlns="4873beb7-5857-4685-be1f-d57550cc96cc"/>
    <AcquiredFrom xmlns="4873beb7-5857-4685-be1f-d57550cc96cc" xsi:nil="true"/>
    <AssetStart xmlns="4873beb7-5857-4685-be1f-d57550cc96cc">2009-05-30T20:45:56+00:00</AssetStart>
    <PublishStatusLookup xmlns="4873beb7-5857-4685-be1f-d57550cc96cc">
      <Value>265075</Value>
      <Value>1317071</Value>
    </PublishStatusLookup>
    <MarketSpecific xmlns="4873beb7-5857-4685-be1f-d57550cc96cc" xsi:nil="true"/>
    <APAuthor xmlns="4873beb7-5857-4685-be1f-d57550cc96cc">
      <UserInfo>
        <DisplayName/>
        <AccountId>191</AccountId>
        <AccountType/>
      </UserInfo>
    </APAuthor>
    <IntlLangReviewer xmlns="4873beb7-5857-4685-be1f-d57550cc96cc" xsi:nil="true"/>
    <CSXSubmissionDate xmlns="4873beb7-5857-4685-be1f-d57550cc96cc" xsi:nil="true"/>
    <NumericId xmlns="4873beb7-5857-4685-be1f-d57550cc96cc">-1</NumericId>
    <ParentAssetId xmlns="4873beb7-5857-4685-be1f-d57550cc96cc" xsi:nil="true"/>
    <OriginalSourceMarket xmlns="4873beb7-5857-4685-be1f-d57550cc96cc" xsi:nil="true"/>
    <ApprovalStatus xmlns="4873beb7-5857-4685-be1f-d57550cc96cc">InProgress</ApprovalStatus>
    <SourceTitle xmlns="4873beb7-5857-4685-be1f-d57550cc96cc">Sample presentation slides (Blue rays design)</SourceTitl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TemplateStatus xmlns="4873beb7-5857-4685-be1f-d57550cc96cc">Complete</TemplateStatus>
    <OutputCachingOn xmlns="4873beb7-5857-4685-be1f-d57550cc96cc">false</OutputCachingOn>
    <IsSearchable xmlns="4873beb7-5857-4685-be1f-d57550cc96cc">false</IsSearchable>
    <HandoffToMSDN xmlns="4873beb7-5857-4685-be1f-d57550cc96cc" xsi:nil="true"/>
    <UALocRecommendation xmlns="4873beb7-5857-4685-be1f-d57550cc96cc">Localize</UALocRecommendation>
    <UALocComments xmlns="4873beb7-5857-4685-be1f-d57550cc96cc" xsi:nil="true"/>
    <ShowIn xmlns="4873beb7-5857-4685-be1f-d57550cc96cc">Show everywhere</ShowIn>
    <ThumbnailAssetId xmlns="4873beb7-5857-4685-be1f-d57550cc96cc" xsi:nil="true"/>
    <ContentItem xmlns="4873beb7-5857-4685-be1f-d57550cc96cc" xsi:nil="true"/>
    <LastModifiedDateTime xmlns="4873beb7-5857-4685-be1f-d57550cc96cc" xsi:nil="true"/>
    <ClipArtFilename xmlns="4873beb7-5857-4685-be1f-d57550cc96cc" xsi:nil="true"/>
    <CSXHash xmlns="4873beb7-5857-4685-be1f-d57550cc96cc" xsi:nil="true"/>
    <DirectSourceMarket xmlns="4873beb7-5857-4685-be1f-d57550cc96cc" xsi:nil="true"/>
    <PlannedPubDate xmlns="4873beb7-5857-4685-be1f-d57550cc96cc" xsi:nil="true"/>
    <ArtSampleDocs xmlns="4873beb7-5857-4685-be1f-d57550cc96cc" xsi:nil="true"/>
    <TrustLevel xmlns="4873beb7-5857-4685-be1f-d57550cc96cc">1 Microsoft Managed Content</TrustLevel>
    <CSXSubmissionMarket xmlns="4873beb7-5857-4685-be1f-d57550cc96cc" xsi:nil="true"/>
    <VoteCount xmlns="4873beb7-5857-4685-be1f-d57550cc96cc" xsi:nil="true"/>
    <BusinessGroup xmlns="4873beb7-5857-4685-be1f-d57550cc96cc" xsi:nil="true"/>
    <TimesCloned xmlns="4873beb7-5857-4685-be1f-d57550cc96cc" xsi:nil="true"/>
    <AverageRating xmlns="4873beb7-5857-4685-be1f-d57550cc96cc" xsi:nil="true"/>
    <Provider xmlns="4873beb7-5857-4685-be1f-d57550cc96cc">EY006220130</Provider>
    <UACurrentWords xmlns="4873beb7-5857-4685-be1f-d57550cc96cc">0</UACurrentWords>
    <AssetId xmlns="4873beb7-5857-4685-be1f-d57550cc96cc">TP010286709</AssetId>
    <APEditor xmlns="4873beb7-5857-4685-be1f-d57550cc96cc">
      <UserInfo>
        <DisplayName/>
        <AccountId>92</AccountId>
        <AccountType/>
      </UserInfo>
    </APEditor>
    <DSATActionTaken xmlns="4873beb7-5857-4685-be1f-d57550cc96cc" xsi:nil="true"/>
    <IsDeleted xmlns="4873beb7-5857-4685-be1f-d57550cc96cc">false</IsDeleted>
    <PublishTargets xmlns="4873beb7-5857-4685-be1f-d57550cc96cc">OfficeOnline</PublishTargets>
    <ApprovalLog xmlns="4873beb7-5857-4685-be1f-d57550cc96cc" xsi:nil="true"/>
    <BugNumber xmlns="4873beb7-5857-4685-be1f-d57550cc96cc">193. 196. 196</BugNumber>
    <CrawlForDependencies xmlns="4873beb7-5857-4685-be1f-d57550cc96cc">false</CrawlForDependencies>
    <LastHandOff xmlns="4873beb7-5857-4685-be1f-d57550cc96cc" xsi:nil="true"/>
    <Milestone xmlns="4873beb7-5857-4685-be1f-d57550cc96cc" xsi:nil="true"/>
    <UANotes xmlns="4873beb7-5857-4685-be1f-d57550cc96cc">FedEx</UANotes>
    <PrimaryImageGen xmlns="4873beb7-5857-4685-be1f-d57550cc96cc">true</PrimaryImageGen>
    <TPFriendlyName xmlns="4873beb7-5857-4685-be1f-d57550cc96cc">Sample presentation slides (Blue rays design)</TPFriendlyName>
    <OpenTemplate xmlns="4873beb7-5857-4685-be1f-d57550cc96cc">true</OpenTemplate>
    <TPInstallLocation xmlns="4873beb7-5857-4685-be1f-d57550cc96cc">{My Templates}</TPInstallLocation>
    <TPCommandLine xmlns="4873beb7-5857-4685-be1f-d57550cc96cc">{PP} /n {FilePath}</TPCommandLine>
    <TPAppVersion xmlns="4873beb7-5857-4685-be1f-d57550cc96cc">12</TPAppVersion>
    <TPLaunchHelpLinkType xmlns="4873beb7-5857-4685-be1f-d57550cc96cc">Template</TPLaunchHelpLinkType>
    <TPLaunchHelpLink xmlns="4873beb7-5857-4685-be1f-d57550cc96cc" xsi:nil="true"/>
    <TPApplication xmlns="4873beb7-5857-4685-be1f-d57550cc96cc">PowerPoint</TPApplication>
    <TPNamespace xmlns="4873beb7-5857-4685-be1f-d57550cc96cc">POWERPNT</TPNamespace>
    <TPExecutable xmlns="4873beb7-5857-4685-be1f-d57550cc96cc" xsi:nil="true"/>
    <TPComponent xmlns="4873beb7-5857-4685-be1f-d57550cc96cc">PPTFiles</TPComponent>
    <TPClientViewer xmlns="4873beb7-5857-4685-be1f-d57550cc96cc">Microsoft Office PowerPoint</TPClientViewer>
    <LastPublishResultLookup xmlns="4873beb7-5857-4685-be1f-d57550cc96cc" xsi:nil="true"/>
    <PolicheckWords xmlns="4873beb7-5857-4685-be1f-d57550cc96cc" xsi:nil="true"/>
    <FriendlyTitle xmlns="4873beb7-5857-4685-be1f-d57550cc96cc" xsi:nil="true"/>
    <Manager xmlns="4873beb7-5857-4685-be1f-d57550cc96cc" xsi:nil="true"/>
    <EditorialTags xmlns="4873beb7-5857-4685-be1f-d57550cc96cc" xsi:nil="true"/>
    <LegacyData xmlns="4873beb7-5857-4685-be1f-d57550cc96cc" xsi:nil="true"/>
    <Downloads xmlns="4873beb7-5857-4685-be1f-d57550cc96cc">0</Downloads>
    <Providers xmlns="4873beb7-5857-4685-be1f-d57550cc96cc" xsi:nil="true"/>
    <TemplateTemplateType xmlns="4873beb7-5857-4685-be1f-d57550cc96cc">PowerPoint 12 Default</TemplateTemplateType>
    <OOCacheId xmlns="4873beb7-5857-4685-be1f-d57550cc96cc" xsi:nil="true"/>
    <BlockPublish xmlns="4873beb7-5857-4685-be1f-d57550cc96cc" xsi:nil="true"/>
    <CampaignTagsTaxHTField0 xmlns="4873beb7-5857-4685-be1f-d57550cc96cc">
      <Terms xmlns="http://schemas.microsoft.com/office/infopath/2007/PartnerControls"/>
    </CampaignTagsTaxHTField0>
    <LocLastLocAttemptVersionLookup xmlns="4873beb7-5857-4685-be1f-d57550cc96cc">116163</LocLastLocAttemptVersionLookup>
    <LocLastLocAttemptVersionTypeLookup xmlns="4873beb7-5857-4685-be1f-d57550cc96cc" xsi:nil="true"/>
    <LocOverallPreviewStatusLookup xmlns="4873beb7-5857-4685-be1f-d57550cc96cc" xsi:nil="true"/>
    <LocOverallPublishStatusLookup xmlns="4873beb7-5857-4685-be1f-d57550cc96cc" xsi:nil="true"/>
    <TaxCatchAll xmlns="4873beb7-5857-4685-be1f-d57550cc96cc"/>
    <LocNewPublishedVersionLookup xmlns="4873beb7-5857-4685-be1f-d57550cc96cc" xsi:nil="true"/>
    <LocPublishedDependentAssetsLookup xmlns="4873beb7-5857-4685-be1f-d57550cc96cc" xsi:nil="true"/>
    <LocComments xmlns="4873beb7-5857-4685-be1f-d57550cc96cc" xsi:nil="true"/>
    <LocProcessedForMarketsLookup xmlns="4873beb7-5857-4685-be1f-d57550cc96cc" xsi:nil="true"/>
    <LocRecommendedHandoff xmlns="4873beb7-5857-4685-be1f-d57550cc96cc" xsi:nil="true"/>
    <LocManualTestRequired xmlns="4873beb7-5857-4685-be1f-d57550cc96cc" xsi:nil="true"/>
    <LocProcessedForHandoffsLookup xmlns="4873beb7-5857-4685-be1f-d57550cc96cc" xsi:nil="true"/>
    <LocOverallHandbackStatusLookup xmlns="4873beb7-5857-4685-be1f-d57550cc96cc" xsi:nil="true"/>
    <LocalizationTagsTaxHTField0 xmlns="4873beb7-5857-4685-be1f-d57550cc96cc">
      <Terms xmlns="http://schemas.microsoft.com/office/infopath/2007/PartnerControls"/>
    </LocalizationTagsTaxHTField0>
    <FeatureTagsTaxHTField0 xmlns="4873beb7-5857-4685-be1f-d57550cc96cc">
      <Terms xmlns="http://schemas.microsoft.com/office/infopath/2007/PartnerControls"/>
    </FeatureTagsTaxHTField0>
    <LocOverallLocStatusLookup xmlns="4873beb7-5857-4685-be1f-d57550cc96cc" xsi:nil="true"/>
    <LocPublishedLinkedAssetsLookup xmlns="4873beb7-5857-4685-be1f-d57550cc96cc" xsi:nil="true"/>
    <InternalTagsTaxHTField0 xmlns="4873beb7-5857-4685-be1f-d57550cc96cc">
      <Terms xmlns="http://schemas.microsoft.com/office/infopath/2007/PartnerControls"/>
    </InternalTagsTaxHTField0>
    <RecommendationsModifier xmlns="4873beb7-5857-4685-be1f-d57550cc96cc" xsi:nil="true"/>
    <ScenarioTagsTaxHTField0 xmlns="4873beb7-5857-4685-be1f-d57550cc96cc">
      <Terms xmlns="http://schemas.microsoft.com/office/infopath/2007/PartnerControls"/>
    </ScenarioTagsTaxHTField0>
    <OriginalRelease xmlns="4873beb7-5857-4685-be1f-d57550cc96cc">14</OriginalRelease>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B37FCA-EF47-4CD9-8D1A-A1A3C98D523C}">
  <ds:schemaRefs>
    <ds:schemaRef ds:uri="http://schemas.microsoft.com/office/2006/metadata/properties"/>
    <ds:schemaRef ds:uri="http://schemas.microsoft.com/office/infopath/2007/PartnerControls"/>
    <ds:schemaRef ds:uri="4873beb7-5857-4685-be1f-d57550cc96cc"/>
  </ds:schemaRefs>
</ds:datastoreItem>
</file>

<file path=customXml/itemProps2.xml><?xml version="1.0" encoding="utf-8"?>
<ds:datastoreItem xmlns:ds="http://schemas.openxmlformats.org/officeDocument/2006/customXml" ds:itemID="{3E64B3FB-D41B-43EA-9BB3-E80B28B33BCA}">
  <ds:schemaRefs>
    <ds:schemaRef ds:uri="http://schemas.microsoft.com/sharepoint/v3/contenttype/forms"/>
  </ds:schemaRefs>
</ds:datastoreItem>
</file>

<file path=customXml/itemProps3.xml><?xml version="1.0" encoding="utf-8"?>
<ds:datastoreItem xmlns:ds="http://schemas.openxmlformats.org/officeDocument/2006/customXml" ds:itemID="{71C4FAC2-D6BC-42FB-9C26-CC400AE862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TM10286709</Template>
  <TotalTime>606</TotalTime>
  <Words>416</Words>
  <Application>Microsoft Macintosh PowerPoint</Application>
  <PresentationFormat>On-screen Show (4:3)</PresentationFormat>
  <Paragraphs>70</Paragraphs>
  <Slides>11</Slides>
  <Notes>1</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TM10286709</vt:lpstr>
      <vt:lpstr>White with Courier font for code slides</vt:lpstr>
      <vt:lpstr>Phylum Cnidaria </vt:lpstr>
      <vt:lpstr>General Characteristics</vt:lpstr>
      <vt:lpstr>Two body plans</vt:lpstr>
      <vt:lpstr>Cnidocytes – ouch!</vt:lpstr>
      <vt:lpstr>PowerPoint Presentation</vt:lpstr>
      <vt:lpstr>Digestive System</vt:lpstr>
      <vt:lpstr>Respiratory “System”</vt:lpstr>
      <vt:lpstr>Ciculatory “System”</vt:lpstr>
      <vt:lpstr>Moon Jelly Life cycle</vt:lpstr>
      <vt:lpstr>PowerPoint Presentation</vt:lpstr>
      <vt:lpstr>Coral</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presentation slides (Blue rays design)</dc:title>
  <dc:creator>Microsoft Corp.</dc:creator>
  <cp:lastModifiedBy>Moein Ferdosian</cp:lastModifiedBy>
  <cp:revision>17</cp:revision>
  <dcterms:created xsi:type="dcterms:W3CDTF">2008-08-21T02:47:12Z</dcterms:created>
  <dcterms:modified xsi:type="dcterms:W3CDTF">2017-04-25T18:06:21Z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mageGenCounter">
    <vt:lpwstr>0</vt:lpwstr>
  </property>
  <property fmtid="{D5CDD505-2E9C-101B-9397-08002B2CF9AE}" pid="4" name="ViolationReportStatus">
    <vt:lpwstr>None</vt:lpwstr>
  </property>
  <property fmtid="{D5CDD505-2E9C-101B-9397-08002B2CF9AE}" pid="5" name="ImageGenStatus">
    <vt:lpwstr>0</vt:lpwstr>
  </property>
  <property fmtid="{D5CDD505-2E9C-101B-9397-08002B2CF9AE}" pid="6" name="PolicheckStatus">
    <vt:lpwstr>0</vt:lpwstr>
  </property>
  <property fmtid="{D5CDD505-2E9C-101B-9397-08002B2CF9AE}" pid="7" name="Applications">
    <vt:lpwstr>79;#tpl120;#65;#zpp120;#419;#zpp140</vt:lpwstr>
  </property>
  <property fmtid="{D5CDD505-2E9C-101B-9397-08002B2CF9AE}" pid="8" name="PolicheckCounter">
    <vt:lpwstr>0</vt:lpwstr>
  </property>
  <property fmtid="{D5CDD505-2E9C-101B-9397-08002B2CF9AE}" pid="9" name="APTrustLevel">
    <vt:r8>1</vt:r8>
  </property>
</Properties>
</file>