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0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866F-B50B-4342-99EA-3491C5164F3C}" type="datetimeFigureOut">
              <a:rPr lang="en-US" smtClean="0"/>
              <a:t>17-02-21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878B-33F3-664F-9509-A9899E0D1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8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866F-B50B-4342-99EA-3491C5164F3C}" type="datetimeFigureOut">
              <a:rPr lang="en-US" smtClean="0"/>
              <a:t>17-02-21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878B-33F3-664F-9509-A9899E0D1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2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866F-B50B-4342-99EA-3491C5164F3C}" type="datetimeFigureOut">
              <a:rPr lang="en-US" smtClean="0"/>
              <a:t>17-02-21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878B-33F3-664F-9509-A9899E0D1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4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866F-B50B-4342-99EA-3491C5164F3C}" type="datetimeFigureOut">
              <a:rPr lang="en-US" smtClean="0"/>
              <a:t>17-02-21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878B-33F3-664F-9509-A9899E0D1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8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866F-B50B-4342-99EA-3491C5164F3C}" type="datetimeFigureOut">
              <a:rPr lang="en-US" smtClean="0"/>
              <a:t>17-02-21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878B-33F3-664F-9509-A9899E0D1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24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866F-B50B-4342-99EA-3491C5164F3C}" type="datetimeFigureOut">
              <a:rPr lang="en-US" smtClean="0"/>
              <a:t>17-02-21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878B-33F3-664F-9509-A9899E0D1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0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866F-B50B-4342-99EA-3491C5164F3C}" type="datetimeFigureOut">
              <a:rPr lang="en-US" smtClean="0"/>
              <a:t>17-02-21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878B-33F3-664F-9509-A9899E0D1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3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866F-B50B-4342-99EA-3491C5164F3C}" type="datetimeFigureOut">
              <a:rPr lang="en-US" smtClean="0"/>
              <a:t>17-02-21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878B-33F3-664F-9509-A9899E0D1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8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866F-B50B-4342-99EA-3491C5164F3C}" type="datetimeFigureOut">
              <a:rPr lang="en-US" smtClean="0"/>
              <a:t>17-02-21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878B-33F3-664F-9509-A9899E0D1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8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866F-B50B-4342-99EA-3491C5164F3C}" type="datetimeFigureOut">
              <a:rPr lang="en-US" smtClean="0"/>
              <a:t>17-02-21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878B-33F3-664F-9509-A9899E0D1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4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866F-B50B-4342-99EA-3491C5164F3C}" type="datetimeFigureOut">
              <a:rPr lang="en-US" smtClean="0"/>
              <a:t>17-02-21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878B-33F3-664F-9509-A9899E0D1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8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4866F-B50B-4342-99EA-3491C5164F3C}" type="datetimeFigureOut">
              <a:rPr lang="en-US" smtClean="0"/>
              <a:t>17-02-21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B878B-33F3-664F-9509-A9899E0D1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9491" y="3574161"/>
            <a:ext cx="4278312" cy="2529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497293" y="1"/>
            <a:ext cx="4766235" cy="3485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>
            <a:off x="-2491" y="-2"/>
            <a:ext cx="4499784" cy="26998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094" y="1229843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Wide Latin"/>
                <a:cs typeface="Wide Latin"/>
              </a:rPr>
              <a:t>Evidences of Evolution</a:t>
            </a:r>
            <a:endParaRPr lang="en-US" dirty="0">
              <a:latin typeface="Wide Latin"/>
              <a:cs typeface="Wide Latin"/>
            </a:endParaRPr>
          </a:p>
        </p:txBody>
      </p:sp>
      <p:pic>
        <p:nvPicPr>
          <p:cNvPr id="8" name="Picture 7" descr="BT4c5gNHQxevJXHpmB26eiqk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122" y="3615765"/>
            <a:ext cx="5769406" cy="303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82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Indirect Evidences </a:t>
            </a:r>
            <a:br>
              <a:rPr lang="en-US" dirty="0" smtClean="0"/>
            </a:br>
            <a:r>
              <a:rPr lang="en-US" dirty="0" smtClean="0"/>
              <a:t>Homologous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4414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 smtClean="0"/>
              <a:t>Divergent Evolution</a:t>
            </a:r>
            <a:r>
              <a:rPr lang="en-US" sz="2800" dirty="0" smtClean="0"/>
              <a:t>: the </a:t>
            </a:r>
            <a:r>
              <a:rPr lang="en-US" sz="2800" dirty="0" smtClean="0"/>
              <a:t>__________________________</a:t>
            </a:r>
          </a:p>
          <a:p>
            <a:pPr marL="0" indent="0">
              <a:buNone/>
            </a:pPr>
            <a:r>
              <a:rPr lang="en-US" sz="2800" dirty="0" smtClean="0"/>
              <a:t>________________</a:t>
            </a:r>
            <a:r>
              <a:rPr lang="en-US" sz="2800" dirty="0" smtClean="0"/>
              <a:t> </a:t>
            </a:r>
            <a:r>
              <a:rPr lang="en-US" sz="2800" dirty="0" smtClean="0"/>
              <a:t>from a common ancestor resulting in </a:t>
            </a:r>
            <a:r>
              <a:rPr lang="en-US" sz="2800" dirty="0" smtClean="0"/>
              <a:t>________________ </a:t>
            </a:r>
            <a:r>
              <a:rPr lang="en-US" sz="2800" dirty="0" smtClean="0"/>
              <a:t>structures.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824" y="2330815"/>
            <a:ext cx="6353631" cy="43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0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10" y="2380078"/>
            <a:ext cx="4862317" cy="4001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Indirect Evidences</a:t>
            </a:r>
            <a:br>
              <a:rPr lang="en-US" dirty="0" smtClean="0"/>
            </a:br>
            <a:r>
              <a:rPr lang="en-US" dirty="0" smtClean="0"/>
              <a:t>Analogous Structures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____________________________________________________________________.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9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428" y="2721741"/>
            <a:ext cx="5916966" cy="4025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Indirect Evidences</a:t>
            </a:r>
            <a:br>
              <a:rPr lang="en-US" dirty="0" smtClean="0"/>
            </a:br>
            <a:r>
              <a:rPr lang="en-US" dirty="0" smtClean="0"/>
              <a:t>Analogous Structures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u="sng" dirty="0" smtClean="0"/>
              <a:t>Convergent evolution: </a:t>
            </a:r>
            <a:r>
              <a:rPr lang="en-US" sz="2600" dirty="0" smtClean="0"/>
              <a:t> The </a:t>
            </a:r>
            <a:r>
              <a:rPr lang="en-US" sz="2600" dirty="0" smtClean="0"/>
              <a:t>_______________________ ____________________due </a:t>
            </a:r>
            <a:r>
              <a:rPr lang="en-US" sz="2600" dirty="0" smtClean="0"/>
              <a:t>to </a:t>
            </a:r>
            <a:r>
              <a:rPr lang="en-US" sz="2600" dirty="0" smtClean="0"/>
              <a:t>______ </a:t>
            </a:r>
            <a:r>
              <a:rPr lang="en-US" sz="2600" dirty="0" smtClean="0"/>
              <a:t>selective pressures, resulting in </a:t>
            </a:r>
            <a:r>
              <a:rPr lang="en-US" sz="2600" dirty="0" smtClean="0"/>
              <a:t>______________ structures.</a:t>
            </a:r>
            <a:endParaRPr lang="en-US" sz="2600" u="sng" dirty="0"/>
          </a:p>
        </p:txBody>
      </p:sp>
    </p:spTree>
    <p:extLst>
      <p:ext uri="{BB962C8B-B14F-4D97-AF65-F5344CB8AC3E}">
        <p14:creationId xmlns:p14="http://schemas.microsoft.com/office/powerpoint/2010/main" val="685740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219732">
            <a:off x="3912795" y="3314927"/>
            <a:ext cx="5645163" cy="2028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65" y="3663901"/>
            <a:ext cx="4350610" cy="2953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Indirect Evidences </a:t>
            </a:r>
            <a:br>
              <a:rPr lang="en-US" dirty="0" smtClean="0"/>
            </a:br>
            <a:r>
              <a:rPr lang="en-US" dirty="0" smtClean="0"/>
              <a:t>Vestigial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__________________________________________________________________________________________________________.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36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Evidences - Physiological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701"/>
            <a:ext cx="8229600" cy="5643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smtClean="0"/>
              <a:t>_______________________in </a:t>
            </a:r>
            <a:r>
              <a:rPr lang="en-US" dirty="0" smtClean="0"/>
              <a:t>the body can be the same or different depending on the evolutionary history of the organisms.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smtClean="0"/>
              <a:t>__________________</a:t>
            </a:r>
            <a:r>
              <a:rPr lang="en-US" dirty="0" smtClean="0"/>
              <a:t>in </a:t>
            </a:r>
            <a:r>
              <a:rPr lang="en-US" dirty="0" smtClean="0"/>
              <a:t>cows and injected in 		</a:t>
            </a:r>
            <a:r>
              <a:rPr lang="en-US" dirty="0" smtClean="0"/>
              <a:t>humans</a:t>
            </a:r>
            <a:r>
              <a:rPr lang="en-US" dirty="0" smtClean="0"/>
              <a:t>, does the </a:t>
            </a:r>
            <a:r>
              <a:rPr lang="en-US" dirty="0" smtClean="0"/>
              <a:t>_____________, </a:t>
            </a:r>
            <a:r>
              <a:rPr lang="en-US" dirty="0" smtClean="0"/>
              <a:t>making 		them </a:t>
            </a:r>
            <a:r>
              <a:rPr lang="en-US" dirty="0" smtClean="0"/>
              <a:t>______ </a:t>
            </a:r>
            <a:r>
              <a:rPr lang="en-US" dirty="0" smtClean="0"/>
              <a:t>related to each other than 			</a:t>
            </a:r>
            <a:r>
              <a:rPr lang="en-US" dirty="0" smtClean="0"/>
              <a:t>other </a:t>
            </a:r>
            <a:r>
              <a:rPr lang="en-US" dirty="0" smtClean="0"/>
              <a:t>organisms</a:t>
            </a:r>
          </a:p>
          <a:p>
            <a:pPr lvl="1"/>
            <a:r>
              <a:rPr lang="en-US" sz="3200" dirty="0" smtClean="0"/>
              <a:t>Same type of waste is excreted from </a:t>
            </a:r>
            <a:r>
              <a:rPr lang="en-US" sz="3200" dirty="0" smtClean="0"/>
              <a:t>_____ and _______ </a:t>
            </a:r>
            <a:r>
              <a:rPr lang="en-US" sz="3200" dirty="0" smtClean="0"/>
              <a:t>making </a:t>
            </a:r>
            <a:r>
              <a:rPr lang="en-US" sz="3200" dirty="0" smtClean="0"/>
              <a:t>them _____ related </a:t>
            </a:r>
            <a:r>
              <a:rPr lang="en-US" sz="3200" dirty="0" smtClean="0"/>
              <a:t>to each other than to other organisms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440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Evidences – Biochemical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849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Comparison of the DNA molecules of organisms shows how closely they are related to one another.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696" y="2350183"/>
            <a:ext cx="5908856" cy="443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69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Evidences – Biochemical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>
          <a:xfrm>
            <a:off x="0" y="1417638"/>
            <a:ext cx="9018754" cy="4959967"/>
          </a:xfrm>
        </p:spPr>
      </p:pic>
      <p:sp>
        <p:nvSpPr>
          <p:cNvPr id="5" name="Rectangle 4"/>
          <p:cNvSpPr/>
          <p:nvPr/>
        </p:nvSpPr>
        <p:spPr>
          <a:xfrm>
            <a:off x="236308" y="2227377"/>
            <a:ext cx="2672102" cy="415022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2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>
            <a:off x="1431578" y="4485809"/>
            <a:ext cx="4270575" cy="2861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5702153" y="3627219"/>
            <a:ext cx="381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 amt="54000"/>
          </a:blip>
          <a:stretch>
            <a:fillRect/>
          </a:stretch>
        </p:blipFill>
        <p:spPr>
          <a:xfrm>
            <a:off x="4798010" y="0"/>
            <a:ext cx="6452487" cy="36272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Evidences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12" y="1364237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Adaptations: </a:t>
            </a:r>
            <a:r>
              <a:rPr lang="en-US" dirty="0" smtClean="0"/>
              <a:t>any variation that allows an organism to survive and reproduce in a particular environment.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_______________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_______________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714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>
            <a:off x="2665034" y="3298895"/>
            <a:ext cx="6021766" cy="3236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Evidences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33695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2. Fossils</a:t>
            </a:r>
            <a:r>
              <a:rPr lang="en-US" b="1" u="sng" dirty="0" smtClean="0"/>
              <a:t>:</a:t>
            </a:r>
            <a:r>
              <a:rPr lang="en-US" b="1" dirty="0" smtClean="0"/>
              <a:t> </a:t>
            </a:r>
            <a:r>
              <a:rPr lang="en-US" b="1" u="sng" dirty="0" smtClean="0"/>
              <a:t> </a:t>
            </a:r>
            <a:r>
              <a:rPr lang="en-US" dirty="0" smtClean="0"/>
              <a:t>_________ </a:t>
            </a:r>
            <a:r>
              <a:rPr lang="en-US" dirty="0" smtClean="0"/>
              <a:t>of ancient life preserved in the earth’s crust, often in the form of </a:t>
            </a:r>
            <a:r>
              <a:rPr lang="en-US" dirty="0" smtClean="0"/>
              <a:t>________, ________, _________, or ____________. 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 rot="16200000">
            <a:off x="-202580" y="3958675"/>
            <a:ext cx="3298899" cy="197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2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2-20 at 8.15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343" y="2911812"/>
            <a:ext cx="4330700" cy="382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Evidences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4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Dating Fossils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/>
              <a:t>Relative dating</a:t>
            </a:r>
            <a:r>
              <a:rPr lang="en-US" dirty="0" smtClean="0"/>
              <a:t>: </a:t>
            </a:r>
            <a:r>
              <a:rPr lang="en-US" dirty="0" smtClean="0"/>
              <a:t>_______________________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____________________________________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__________. </a:t>
            </a:r>
            <a:r>
              <a:rPr lang="en-US" dirty="0" smtClean="0"/>
              <a:t>The older fossils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are in older sediments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usually </a:t>
            </a:r>
            <a:r>
              <a:rPr lang="en-US" dirty="0" smtClean="0"/>
              <a:t>_______ the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younger fossils in the </a:t>
            </a:r>
          </a:p>
          <a:p>
            <a:pPr marL="0" indent="0">
              <a:buNone/>
            </a:pPr>
            <a:r>
              <a:rPr lang="en-US" dirty="0" smtClean="0"/>
              <a:t>      newer sediment, on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the </a:t>
            </a:r>
            <a:r>
              <a:rPr lang="en-US" dirty="0" smtClean="0"/>
              <a:t>_______.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201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99" y="2889512"/>
            <a:ext cx="5395423" cy="39522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867"/>
            <a:ext cx="8229600" cy="1143000"/>
          </a:xfrm>
        </p:spPr>
        <p:txBody>
          <a:bodyPr/>
          <a:lstStyle/>
          <a:p>
            <a:r>
              <a:rPr lang="en-US" dirty="0" smtClean="0"/>
              <a:t>Direct Evidences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5605"/>
            <a:ext cx="8229600" cy="5134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Dating Fossils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Radioactive dating: </a:t>
            </a:r>
            <a:r>
              <a:rPr lang="en-US" dirty="0" smtClean="0"/>
              <a:t>_____________________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	_____________________________________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	_____________________________________.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0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Evidences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____________________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____________________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____________________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____________________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____________________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827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evidences - Embryology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_______________________________________________________________________________________________________________.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28" y="3289988"/>
            <a:ext cx="7895272" cy="328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45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Evidences - Embryology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76" y="274638"/>
            <a:ext cx="9034324" cy="60469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0396" y="515127"/>
            <a:ext cx="8063320" cy="231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0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Indirect Evidences </a:t>
            </a:r>
            <a:br>
              <a:rPr lang="en-US" dirty="0" smtClean="0"/>
            </a:br>
            <a:r>
              <a:rPr lang="en-US" dirty="0" smtClean="0"/>
              <a:t> Homologous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4962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__________________________________________________________________________.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822" y="1600200"/>
            <a:ext cx="5184074" cy="508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0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185</Words>
  <Application>Microsoft Macintosh PowerPoint</Application>
  <PresentationFormat>On-screen Show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Evidences of Evolution</vt:lpstr>
      <vt:lpstr>Direct Evidences</vt:lpstr>
      <vt:lpstr>Direct Evidences</vt:lpstr>
      <vt:lpstr>Direct Evidences</vt:lpstr>
      <vt:lpstr>Direct Evidences</vt:lpstr>
      <vt:lpstr>Indirect Evidences</vt:lpstr>
      <vt:lpstr>Indirect evidences - Embryology </vt:lpstr>
      <vt:lpstr>Indirect Evidences - Embryology</vt:lpstr>
      <vt:lpstr>Indirect Evidences   Homologous Structures</vt:lpstr>
      <vt:lpstr>Indirect Evidences  Homologous structures</vt:lpstr>
      <vt:lpstr>Indirect Evidences Analogous Structures </vt:lpstr>
      <vt:lpstr>Indirect Evidences Analogous Structures </vt:lpstr>
      <vt:lpstr>Indirect Evidences  Vestigial Structures</vt:lpstr>
      <vt:lpstr>Indirect Evidences - Physiological</vt:lpstr>
      <vt:lpstr>Indirect Evidences – Biochemical</vt:lpstr>
      <vt:lpstr>Indirect Evidences – Biochemical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Evidences of Evolution</dc:title>
  <dc:creator>Moein Ferdosian</dc:creator>
  <cp:lastModifiedBy>Moein Ferdosian</cp:lastModifiedBy>
  <cp:revision>3</cp:revision>
  <dcterms:created xsi:type="dcterms:W3CDTF">2017-02-21T17:21:46Z</dcterms:created>
  <dcterms:modified xsi:type="dcterms:W3CDTF">2017-02-21T17:47:41Z</dcterms:modified>
</cp:coreProperties>
</file>