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8E7-140D-7345-A695-0D615F3F7BD7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77B8-D6FE-C044-BF1E-3F4B2B4F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8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8E7-140D-7345-A695-0D615F3F7BD7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77B8-D6FE-C044-BF1E-3F4B2B4F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1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8E7-140D-7345-A695-0D615F3F7BD7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77B8-D6FE-C044-BF1E-3F4B2B4F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8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8E7-140D-7345-A695-0D615F3F7BD7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77B8-D6FE-C044-BF1E-3F4B2B4F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8E7-140D-7345-A695-0D615F3F7BD7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77B8-D6FE-C044-BF1E-3F4B2B4F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7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8E7-140D-7345-A695-0D615F3F7BD7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77B8-D6FE-C044-BF1E-3F4B2B4F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7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8E7-140D-7345-A695-0D615F3F7BD7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77B8-D6FE-C044-BF1E-3F4B2B4F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8E7-140D-7345-A695-0D615F3F7BD7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77B8-D6FE-C044-BF1E-3F4B2B4F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5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8E7-140D-7345-A695-0D615F3F7BD7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77B8-D6FE-C044-BF1E-3F4B2B4F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5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8E7-140D-7345-A695-0D615F3F7BD7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77B8-D6FE-C044-BF1E-3F4B2B4F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58E7-140D-7345-A695-0D615F3F7BD7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77B8-D6FE-C044-BF1E-3F4B2B4F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4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058E7-140D-7345-A695-0D615F3F7BD7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877B8-D6FE-C044-BF1E-3F4B2B4F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9491" y="3574161"/>
            <a:ext cx="4278312" cy="2529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497293" y="1"/>
            <a:ext cx="4766235" cy="3485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-2491" y="-2"/>
            <a:ext cx="4499784" cy="2699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4" y="1229843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Wide Latin"/>
                <a:cs typeface="Wide Latin"/>
              </a:rPr>
              <a:t>Evidences of Evolution</a:t>
            </a:r>
            <a:endParaRPr lang="en-US" dirty="0">
              <a:latin typeface="Wide Latin"/>
              <a:cs typeface="Wide Latin"/>
            </a:endParaRPr>
          </a:p>
        </p:txBody>
      </p:sp>
      <p:pic>
        <p:nvPicPr>
          <p:cNvPr id="8" name="Picture 7" descr="BT4c5gNHQxevJXHpmB26eiqk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22" y="3615765"/>
            <a:ext cx="5769406" cy="30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9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Indirect Evidences </a:t>
            </a:r>
            <a:br>
              <a:rPr lang="en-US" dirty="0" smtClean="0"/>
            </a:br>
            <a:r>
              <a:rPr lang="en-US" dirty="0" smtClean="0"/>
              <a:t>Homologous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414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Divergent Evolution</a:t>
            </a:r>
            <a:r>
              <a:rPr lang="en-US" sz="2800" dirty="0" smtClean="0"/>
              <a:t>: the development of two or more different species from a common ancestor resulting in homologous structures.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824" y="2330815"/>
            <a:ext cx="6353631" cy="43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2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10" y="2380078"/>
            <a:ext cx="4862317" cy="4001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Indirect Evidences</a:t>
            </a:r>
            <a:br>
              <a:rPr lang="en-US" dirty="0" smtClean="0"/>
            </a:br>
            <a:r>
              <a:rPr lang="en-US" dirty="0" smtClean="0"/>
              <a:t>Analogous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Structures similar in function and appearance but different in origin.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28" y="2721741"/>
            <a:ext cx="5916966" cy="4025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Indirect Evidences</a:t>
            </a:r>
            <a:br>
              <a:rPr lang="en-US" dirty="0" smtClean="0"/>
            </a:br>
            <a:r>
              <a:rPr lang="en-US" dirty="0" smtClean="0"/>
              <a:t>Analogous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 smtClean="0"/>
              <a:t>Convergent evolution: </a:t>
            </a:r>
            <a:r>
              <a:rPr lang="en-US" sz="2600" dirty="0" smtClean="0"/>
              <a:t> The development of the same functioning structures due to same selective pressures, resulting in analogous structures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1214530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19732">
            <a:off x="3912795" y="3314927"/>
            <a:ext cx="5645163" cy="2028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65" y="3663901"/>
            <a:ext cx="4350610" cy="295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Indirect Evidences </a:t>
            </a:r>
            <a:br>
              <a:rPr lang="en-US" dirty="0" smtClean="0"/>
            </a:br>
            <a:r>
              <a:rPr lang="en-US" dirty="0" smtClean="0"/>
              <a:t>Vestigial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Structures that once served a function but no longer serve that function but still remain in the organism because it has once used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57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Evidences - Physiological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701"/>
            <a:ext cx="8229600" cy="564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functioning of the chemicals in the body can be the same or different depending on the evolutionary history of the organisms.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Insulin production in cows and injected in 			humans, does the same function, making 		them more related to each other than 				other organisms</a:t>
            </a:r>
          </a:p>
          <a:p>
            <a:pPr lvl="1"/>
            <a:r>
              <a:rPr lang="en-US" sz="3200" dirty="0" smtClean="0"/>
              <a:t>Same type of waste is excreted from birds and reptiles making them more related to each other than to other organisms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2756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Evidences – Biochemical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49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Comparison of the DNA molecules of organisms shows how closely they are related to one another.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96" y="2350183"/>
            <a:ext cx="5908856" cy="44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0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Evidences – Biochemical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0" y="1417638"/>
            <a:ext cx="9018754" cy="4959967"/>
          </a:xfrm>
        </p:spPr>
      </p:pic>
      <p:sp>
        <p:nvSpPr>
          <p:cNvPr id="5" name="Rectangle 4"/>
          <p:cNvSpPr/>
          <p:nvPr/>
        </p:nvSpPr>
        <p:spPr>
          <a:xfrm>
            <a:off x="236308" y="2227377"/>
            <a:ext cx="2672102" cy="41502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1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>
            <a:off x="1431578" y="4485809"/>
            <a:ext cx="4270575" cy="2861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5702153" y="3627219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4798010" y="0"/>
            <a:ext cx="6452487" cy="3627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Evidences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12" y="13642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Adaptations: </a:t>
            </a:r>
            <a:r>
              <a:rPr lang="en-US" dirty="0" smtClean="0"/>
              <a:t>any variation that allows an organism to survive and reproduce in a particular environment.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Structural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Physiological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Behavioural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6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2665034" y="3298895"/>
            <a:ext cx="6021766" cy="3236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Evidences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2. Fossils: </a:t>
            </a:r>
            <a:r>
              <a:rPr lang="en-US" dirty="0" smtClean="0"/>
              <a:t>Evidences of ancient life preserved in the earth’s crust, often in the form of shells, bones, imprints, or traces.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 rot="16200000">
            <a:off x="-202580" y="3958675"/>
            <a:ext cx="3298899" cy="19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20 at 8.15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43" y="2911812"/>
            <a:ext cx="4330700" cy="382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Evidences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4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Dating Fossils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Relative dating</a:t>
            </a:r>
            <a:r>
              <a:rPr lang="en-US" dirty="0" smtClean="0"/>
              <a:t>: using layers of sediment to determine the age of fossils as related to one another. The older fossils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are in older sediments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usually under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younger fossils in the </a:t>
            </a:r>
          </a:p>
          <a:p>
            <a:pPr marL="0" indent="0">
              <a:buNone/>
            </a:pPr>
            <a:r>
              <a:rPr lang="en-US" dirty="0" smtClean="0"/>
              <a:t>      newer sediment, 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top.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5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9" y="2889512"/>
            <a:ext cx="5395423" cy="3952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867"/>
            <a:ext cx="8229600" cy="1143000"/>
          </a:xfrm>
        </p:spPr>
        <p:txBody>
          <a:bodyPr/>
          <a:lstStyle/>
          <a:p>
            <a:r>
              <a:rPr lang="en-US" dirty="0" smtClean="0"/>
              <a:t>Direct Evidences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5605"/>
            <a:ext cx="8229600" cy="5134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Dating Fossils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Radioactive dating: Using the proportions of radioactive isotopes in the fossil sample we can get an absolute date of the fossil.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1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Evidences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Embryology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Homologous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Analogous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Vestigial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Physiological evidences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Biochemical evidences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0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evidences - Embryology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the development of organisms from the time of fertilization until their first breath.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8" y="3289988"/>
            <a:ext cx="7895272" cy="32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7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Evidences - Embryology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6" y="274638"/>
            <a:ext cx="9034324" cy="6046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676" y="3975385"/>
            <a:ext cx="8063320" cy="2742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076" y="2250518"/>
            <a:ext cx="8063320" cy="2742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396" y="515127"/>
            <a:ext cx="8063320" cy="231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1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Indirect Evidences </a:t>
            </a:r>
            <a:br>
              <a:rPr lang="en-US" dirty="0" smtClean="0"/>
            </a:br>
            <a:r>
              <a:rPr lang="en-US" dirty="0" smtClean="0"/>
              <a:t> Homologous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4962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Structures similar in origin but different uses in different species.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822" y="1600200"/>
            <a:ext cx="5184074" cy="50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6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318</Words>
  <Application>Microsoft Macintosh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Evidences of Evolution</vt:lpstr>
      <vt:lpstr>Direct Evidences</vt:lpstr>
      <vt:lpstr>Direct Evidences</vt:lpstr>
      <vt:lpstr>Direct Evidences</vt:lpstr>
      <vt:lpstr>Direct Evidences</vt:lpstr>
      <vt:lpstr>Indirect Evidences</vt:lpstr>
      <vt:lpstr>Indirect evidences - Embryology </vt:lpstr>
      <vt:lpstr>Indirect Evidences - Embryology</vt:lpstr>
      <vt:lpstr>Indirect Evidences   Homologous Structures</vt:lpstr>
      <vt:lpstr>Indirect Evidences  Homologous structures</vt:lpstr>
      <vt:lpstr>Indirect Evidences Analogous Structures </vt:lpstr>
      <vt:lpstr>Indirect Evidences Analogous Structures </vt:lpstr>
      <vt:lpstr>Indirect Evidences  Vestigial Structures</vt:lpstr>
      <vt:lpstr>Indirect Evidences - Physiological</vt:lpstr>
      <vt:lpstr>Indirect Evidences – Biochemical</vt:lpstr>
      <vt:lpstr>Indirect Evidences – Biochemical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Evidences of Evolution</dc:title>
  <dc:creator>Moein Ferdosian</dc:creator>
  <cp:lastModifiedBy>Moein Ferdosian</cp:lastModifiedBy>
  <cp:revision>11</cp:revision>
  <dcterms:created xsi:type="dcterms:W3CDTF">2017-02-21T03:23:27Z</dcterms:created>
  <dcterms:modified xsi:type="dcterms:W3CDTF">2017-02-21T07:08:04Z</dcterms:modified>
</cp:coreProperties>
</file>