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9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16-04-19</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CA"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16-04-19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16-04-19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16-04-19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16-04-19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16-04-19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CA"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16-04-19</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16-04-19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CA"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16-04-19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16-04-19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16-04-19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16-04-19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16-04-19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16-04-19</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2817660"/>
            <a:ext cx="7196328" cy="1470025"/>
          </a:xfrm>
        </p:spPr>
        <p:txBody>
          <a:bodyPr/>
          <a:lstStyle/>
          <a:p>
            <a:r>
              <a:rPr lang="en-US" sz="9600" dirty="0" smtClean="0"/>
              <a:t>Evolution</a:t>
            </a:r>
            <a:endParaRPr lang="en-US" sz="9600" dirty="0"/>
          </a:p>
        </p:txBody>
      </p:sp>
      <p:sp>
        <p:nvSpPr>
          <p:cNvPr id="5" name="TextBox 4"/>
          <p:cNvSpPr txBox="1"/>
          <p:nvPr/>
        </p:nvSpPr>
        <p:spPr>
          <a:xfrm>
            <a:off x="713538" y="4287684"/>
            <a:ext cx="2811344" cy="461665"/>
          </a:xfrm>
          <a:prstGeom prst="rect">
            <a:avLst/>
          </a:prstGeom>
          <a:noFill/>
        </p:spPr>
        <p:txBody>
          <a:bodyPr wrap="square" rtlCol="0">
            <a:spAutoFit/>
          </a:bodyPr>
          <a:lstStyle/>
          <a:p>
            <a:r>
              <a:rPr lang="en-US" sz="2400" dirty="0" smtClean="0"/>
              <a:t>A Theory</a:t>
            </a:r>
            <a:endParaRPr lang="en-US" sz="2400" dirty="0"/>
          </a:p>
        </p:txBody>
      </p:sp>
    </p:spTree>
    <p:extLst>
      <p:ext uri="{BB962C8B-B14F-4D97-AF65-F5344CB8AC3E}">
        <p14:creationId xmlns:p14="http://schemas.microsoft.com/office/powerpoint/2010/main" val="1575839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Giraffes</a:t>
            </a:r>
            <a:endParaRPr lang="en-US" dirty="0"/>
          </a:p>
        </p:txBody>
      </p:sp>
      <p:sp>
        <p:nvSpPr>
          <p:cNvPr id="5" name="Content Placeholder 4"/>
          <p:cNvSpPr>
            <a:spLocks noGrp="1"/>
          </p:cNvSpPr>
          <p:nvPr>
            <p:ph idx="1"/>
          </p:nvPr>
        </p:nvSpPr>
        <p:spPr>
          <a:xfrm>
            <a:off x="342499" y="1497106"/>
            <a:ext cx="8548195" cy="5209287"/>
          </a:xfrm>
        </p:spPr>
        <p:txBody>
          <a:bodyPr>
            <a:normAutofit lnSpcReduction="10000"/>
          </a:bodyPr>
          <a:lstStyle/>
          <a:p>
            <a:pPr marL="0" indent="0">
              <a:buNone/>
            </a:pPr>
            <a:r>
              <a:rPr lang="en-US" dirty="0" smtClean="0"/>
              <a:t>1. Overproduction: More baby “horse” were born than there are trees and shrubs for them all to eat. </a:t>
            </a:r>
          </a:p>
          <a:p>
            <a:pPr marL="0" indent="0">
              <a:buNone/>
            </a:pPr>
            <a:r>
              <a:rPr lang="en-US" dirty="0" smtClean="0"/>
              <a:t>2. Inheritable Variation: Some of these baby horses had a mutation which made their neck slightly longer/more flexible</a:t>
            </a:r>
          </a:p>
          <a:p>
            <a:pPr marL="0" indent="0">
              <a:buNone/>
            </a:pPr>
            <a:r>
              <a:rPr lang="en-US" dirty="0" smtClean="0"/>
              <a:t>3.  Struggle for survival: Some of the babies will not get enough food and die, while others live</a:t>
            </a:r>
          </a:p>
          <a:p>
            <a:pPr marL="0" indent="0">
              <a:buNone/>
            </a:pPr>
            <a:r>
              <a:rPr lang="en-US" dirty="0" smtClean="0"/>
              <a:t>4. Survival of the fittest: Those babies which had slightly longer necks got more food, survived and had enough energy to produce more offspring than others. Their offspring also had longer necks. </a:t>
            </a:r>
          </a:p>
          <a:p>
            <a:pPr marL="0" indent="0">
              <a:buNone/>
            </a:pPr>
            <a:r>
              <a:rPr lang="en-US" dirty="0" smtClean="0"/>
              <a:t>5. Origin of new species: over generations, necks become longer and we no longer see them as horses, but as giraffes.</a:t>
            </a:r>
            <a:endParaRPr lang="en-US" dirty="0"/>
          </a:p>
        </p:txBody>
      </p:sp>
    </p:spTree>
    <p:extLst>
      <p:ext uri="{BB962C8B-B14F-4D97-AF65-F5344CB8AC3E}">
        <p14:creationId xmlns:p14="http://schemas.microsoft.com/office/powerpoint/2010/main" val="3917946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Selection</a:t>
            </a:r>
            <a:endParaRPr lang="en-US" dirty="0"/>
          </a:p>
        </p:txBody>
      </p:sp>
      <p:pic>
        <p:nvPicPr>
          <p:cNvPr id="5" name="Picture 4" descr="photo-799039-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982" y="1240265"/>
            <a:ext cx="4405985" cy="5360894"/>
          </a:xfrm>
          <a:prstGeom prst="rect">
            <a:avLst/>
          </a:prstGeom>
        </p:spPr>
      </p:pic>
    </p:spTree>
    <p:extLst>
      <p:ext uri="{BB962C8B-B14F-4D97-AF65-F5344CB8AC3E}">
        <p14:creationId xmlns:p14="http://schemas.microsoft.com/office/powerpoint/2010/main" val="30218041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did it begin?</a:t>
            </a:r>
            <a:endParaRPr lang="en-US" dirty="0"/>
          </a:p>
        </p:txBody>
      </p:sp>
      <p:sp>
        <p:nvSpPr>
          <p:cNvPr id="3" name="Content Placeholder 2"/>
          <p:cNvSpPr>
            <a:spLocks noGrp="1"/>
          </p:cNvSpPr>
          <p:nvPr>
            <p:ph idx="1"/>
          </p:nvPr>
        </p:nvSpPr>
        <p:spPr>
          <a:xfrm>
            <a:off x="765175" y="1698002"/>
            <a:ext cx="7612064" cy="4554879"/>
          </a:xfrm>
        </p:spPr>
        <p:txBody>
          <a:bodyPr/>
          <a:lstStyle/>
          <a:p>
            <a:r>
              <a:rPr lang="en-US" dirty="0" smtClean="0"/>
              <a:t>Many scientists proposed theories that described the diversity of organisms</a:t>
            </a:r>
          </a:p>
          <a:p>
            <a:r>
              <a:rPr lang="en-US" dirty="0" smtClean="0"/>
              <a:t>A few proposed that this diversity was due to organisms changing over time</a:t>
            </a:r>
          </a:p>
          <a:p>
            <a:r>
              <a:rPr lang="en-US" dirty="0" smtClean="0"/>
              <a:t>Jean-Baptiste Lamarck </a:t>
            </a:r>
          </a:p>
          <a:p>
            <a:pPr lvl="1"/>
            <a:r>
              <a:rPr lang="en-US" dirty="0" smtClean="0"/>
              <a:t>French Biologist, published the Theory of “Inheritance of acquired characteristics” in 1809</a:t>
            </a:r>
          </a:p>
          <a:p>
            <a:pPr lvl="1"/>
            <a:r>
              <a:rPr lang="en-US" dirty="0" smtClean="0"/>
              <a:t>This was the theory that had bee proposed for over 2000 years from the time of Aristotle.</a:t>
            </a:r>
          </a:p>
          <a:p>
            <a:pPr marL="349250" lvl="1" indent="0">
              <a:buNone/>
            </a:pPr>
            <a:endParaRPr lang="en-US" dirty="0"/>
          </a:p>
        </p:txBody>
      </p:sp>
    </p:spTree>
    <p:extLst>
      <p:ext uri="{BB962C8B-B14F-4D97-AF65-F5344CB8AC3E}">
        <p14:creationId xmlns:p14="http://schemas.microsoft.com/office/powerpoint/2010/main" val="213280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 of Acquired Characteristics</a:t>
            </a:r>
            <a:endParaRPr lang="en-US" dirty="0"/>
          </a:p>
        </p:txBody>
      </p:sp>
      <p:sp>
        <p:nvSpPr>
          <p:cNvPr id="3" name="Content Placeholder 2"/>
          <p:cNvSpPr>
            <a:spLocks noGrp="1"/>
          </p:cNvSpPr>
          <p:nvPr>
            <p:ph idx="1"/>
          </p:nvPr>
        </p:nvSpPr>
        <p:spPr>
          <a:xfrm>
            <a:off x="442394" y="1626658"/>
            <a:ext cx="8291321" cy="5065466"/>
          </a:xfrm>
        </p:spPr>
        <p:txBody>
          <a:bodyPr/>
          <a:lstStyle/>
          <a:p>
            <a:r>
              <a:rPr lang="en-US" dirty="0" smtClean="0"/>
              <a:t>The theory that states “any physical changes that occur to an organism (acquired) may be passed to its offspring”</a:t>
            </a:r>
          </a:p>
          <a:p>
            <a:endParaRPr lang="en-US" dirty="0"/>
          </a:p>
          <a:p>
            <a:r>
              <a:rPr lang="en-US" dirty="0" smtClean="0"/>
              <a:t>Also know as the theory of “Use and Disuse”: as an organism uses a characteristic more and more, it will be magnified as it will be passed down the generation, and as it does not use other feature, they will not get passed down to the next generation.</a:t>
            </a:r>
          </a:p>
          <a:p>
            <a:pPr marL="0" indent="0">
              <a:buNone/>
            </a:pPr>
            <a:endParaRPr lang="en-US" dirty="0"/>
          </a:p>
        </p:txBody>
      </p:sp>
    </p:spTree>
    <p:extLst>
      <p:ext uri="{BB962C8B-B14F-4D97-AF65-F5344CB8AC3E}">
        <p14:creationId xmlns:p14="http://schemas.microsoft.com/office/powerpoint/2010/main" val="4290049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Inheritance of Acquired Characteristics</a:t>
            </a:r>
          </a:p>
        </p:txBody>
      </p:sp>
      <p:pic>
        <p:nvPicPr>
          <p:cNvPr id="4" name="Content Placeholder 3" descr="Screen Shot 2016-04-17 at 9.42.15 PM.png"/>
          <p:cNvPicPr>
            <a:picLocks noGrp="1" noChangeAspect="1"/>
          </p:cNvPicPr>
          <p:nvPr>
            <p:ph idx="1"/>
          </p:nvPr>
        </p:nvPicPr>
        <p:blipFill>
          <a:blip r:embed="rId2">
            <a:extLst>
              <a:ext uri="{28A0092B-C50C-407E-A947-70E740481C1C}">
                <a14:useLocalDpi xmlns:a14="http://schemas.microsoft.com/office/drawing/2010/main" val="0"/>
              </a:ext>
            </a:extLst>
          </a:blip>
          <a:srcRect t="9039" b="9039"/>
          <a:stretch>
            <a:fillRect/>
          </a:stretch>
        </p:blipFill>
        <p:spPr>
          <a:xfrm>
            <a:off x="299687" y="1880191"/>
            <a:ext cx="8322699" cy="4572455"/>
          </a:xfrm>
        </p:spPr>
      </p:pic>
    </p:spTree>
    <p:extLst>
      <p:ext uri="{BB962C8B-B14F-4D97-AF65-F5344CB8AC3E}">
        <p14:creationId xmlns:p14="http://schemas.microsoft.com/office/powerpoint/2010/main" val="29559035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Evolution by Natural Selection</a:t>
            </a:r>
            <a:endParaRPr lang="en-US" dirty="0"/>
          </a:p>
        </p:txBody>
      </p:sp>
      <p:sp>
        <p:nvSpPr>
          <p:cNvPr id="5" name="Content Placeholder 4"/>
          <p:cNvSpPr>
            <a:spLocks noGrp="1"/>
          </p:cNvSpPr>
          <p:nvPr>
            <p:ph idx="1"/>
          </p:nvPr>
        </p:nvSpPr>
        <p:spPr>
          <a:xfrm>
            <a:off x="4295504" y="1883498"/>
            <a:ext cx="4452482" cy="4369383"/>
          </a:xfrm>
        </p:spPr>
        <p:txBody>
          <a:bodyPr/>
          <a:lstStyle/>
          <a:p>
            <a:r>
              <a:rPr lang="en-US" dirty="0" smtClean="0"/>
              <a:t>Charles Darwin</a:t>
            </a:r>
          </a:p>
          <a:p>
            <a:pPr lvl="1"/>
            <a:r>
              <a:rPr lang="en-US" dirty="0"/>
              <a:t>An English Naturalist/Geologist (1809-1882) </a:t>
            </a:r>
            <a:endParaRPr lang="en-US" dirty="0" smtClean="0"/>
          </a:p>
          <a:p>
            <a:r>
              <a:rPr lang="en-US" dirty="0" smtClean="0"/>
              <a:t>Alfred Wallace</a:t>
            </a:r>
          </a:p>
          <a:p>
            <a:pPr lvl="1"/>
            <a:r>
              <a:rPr lang="en-US" dirty="0" smtClean="0"/>
              <a:t>An English Naturalist (1823-1913)</a:t>
            </a:r>
          </a:p>
          <a:p>
            <a:r>
              <a:rPr lang="en-US" dirty="0" smtClean="0"/>
              <a:t>Simultaneously, they came up the the Theory of Natural Selection (Darwin just got more credit for it)</a:t>
            </a:r>
            <a:endParaRPr lang="en-US" dirty="0"/>
          </a:p>
        </p:txBody>
      </p:sp>
      <p:pic>
        <p:nvPicPr>
          <p:cNvPr id="12" name="Picture 11" descr="8c9623700-131107-alfred-russel-wallace-vmed-4p.nbcnews-ux-2880-10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07" y="1783614"/>
            <a:ext cx="3255797" cy="3989947"/>
          </a:xfrm>
          <a:prstGeom prst="rect">
            <a:avLst/>
          </a:prstGeom>
        </p:spPr>
      </p:pic>
      <p:pic>
        <p:nvPicPr>
          <p:cNvPr id="13" name="Picture 12" descr="Charles_Darwin_photograph_by_Herbert_Rose_Barraud,_18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49" y="3524423"/>
            <a:ext cx="2273242" cy="3105551"/>
          </a:xfrm>
          <a:prstGeom prst="rect">
            <a:avLst/>
          </a:prstGeom>
        </p:spPr>
      </p:pic>
    </p:spTree>
    <p:extLst>
      <p:ext uri="{BB962C8B-B14F-4D97-AF65-F5344CB8AC3E}">
        <p14:creationId xmlns:p14="http://schemas.microsoft.com/office/powerpoint/2010/main" val="3394370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12" y="79468"/>
            <a:ext cx="8362674" cy="1417638"/>
          </a:xfrm>
        </p:spPr>
        <p:txBody>
          <a:bodyPr/>
          <a:lstStyle/>
          <a:p>
            <a:r>
              <a:rPr lang="en-US" dirty="0" smtClean="0"/>
              <a:t>The Voyage of H.M.S. Beagle</a:t>
            </a:r>
            <a:endParaRPr lang="en-US" dirty="0"/>
          </a:p>
        </p:txBody>
      </p:sp>
      <p:pic>
        <p:nvPicPr>
          <p:cNvPr id="4" name="Content Placeholder 3" descr="Voyage_02.jpg"/>
          <p:cNvPicPr>
            <a:picLocks noGrp="1" noChangeAspect="1"/>
          </p:cNvPicPr>
          <p:nvPr>
            <p:ph idx="1"/>
          </p:nvPr>
        </p:nvPicPr>
        <p:blipFill>
          <a:blip r:embed="rId2">
            <a:extLst>
              <a:ext uri="{28A0092B-C50C-407E-A947-70E740481C1C}">
                <a14:useLocalDpi xmlns:a14="http://schemas.microsoft.com/office/drawing/2010/main" val="0"/>
              </a:ext>
            </a:extLst>
          </a:blip>
          <a:srcRect l="4814" r="4814"/>
          <a:stretch>
            <a:fillRect/>
          </a:stretch>
        </p:blipFill>
        <p:spPr>
          <a:xfrm>
            <a:off x="164446" y="1740808"/>
            <a:ext cx="8840414" cy="4856886"/>
          </a:xfrm>
        </p:spPr>
      </p:pic>
      <p:pic>
        <p:nvPicPr>
          <p:cNvPr id="5" name="Picture 4"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95442">
            <a:off x="-1" y="616859"/>
            <a:ext cx="3606800" cy="2247900"/>
          </a:xfrm>
          <a:prstGeom prst="rect">
            <a:avLst/>
          </a:prstGeom>
        </p:spPr>
      </p:pic>
      <p:pic>
        <p:nvPicPr>
          <p:cNvPr id="6" name="Picture 5" descr="1180890-Marine-Iguana--Dan-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09633">
            <a:off x="4677109" y="770522"/>
            <a:ext cx="4494907" cy="3371180"/>
          </a:xfrm>
          <a:prstGeom prst="rect">
            <a:avLst/>
          </a:prstGeom>
        </p:spPr>
      </p:pic>
      <p:pic>
        <p:nvPicPr>
          <p:cNvPr id="8" name="Picture 7" descr="5315832_ori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8625" y="3441163"/>
            <a:ext cx="3439257" cy="2557947"/>
          </a:xfrm>
          <a:prstGeom prst="rect">
            <a:avLst/>
          </a:prstGeom>
        </p:spPr>
      </p:pic>
      <p:pic>
        <p:nvPicPr>
          <p:cNvPr id="7" name="Picture 6" descr="tortoise.jpg.638x0_q80_crop-smar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38000">
            <a:off x="2340407" y="1578180"/>
            <a:ext cx="3068217" cy="2454574"/>
          </a:xfrm>
          <a:prstGeom prst="rect">
            <a:avLst/>
          </a:prstGeom>
        </p:spPr>
      </p:pic>
      <p:pic>
        <p:nvPicPr>
          <p:cNvPr id="9" name="Picture 8" descr="_mg_204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7882" y="3441163"/>
            <a:ext cx="4208335" cy="2876971"/>
          </a:xfrm>
          <a:prstGeom prst="rect">
            <a:avLst/>
          </a:prstGeom>
        </p:spPr>
      </p:pic>
    </p:spTree>
    <p:extLst>
      <p:ext uri="{BB962C8B-B14F-4D97-AF65-F5344CB8AC3E}">
        <p14:creationId xmlns:p14="http://schemas.microsoft.com/office/powerpoint/2010/main" val="1168315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Evolution by Natural Selection</a:t>
            </a:r>
            <a:endParaRPr lang="en-US" dirty="0"/>
          </a:p>
        </p:txBody>
      </p:sp>
      <p:sp>
        <p:nvSpPr>
          <p:cNvPr id="3" name="Content Placeholder 2"/>
          <p:cNvSpPr>
            <a:spLocks noGrp="1"/>
          </p:cNvSpPr>
          <p:nvPr>
            <p:ph idx="1"/>
          </p:nvPr>
        </p:nvSpPr>
        <p:spPr>
          <a:xfrm>
            <a:off x="765175" y="1570303"/>
            <a:ext cx="7612064" cy="5036207"/>
          </a:xfrm>
        </p:spPr>
        <p:txBody>
          <a:bodyPr/>
          <a:lstStyle/>
          <a:p>
            <a:pPr marL="0" indent="0">
              <a:buNone/>
            </a:pPr>
            <a:r>
              <a:rPr lang="en-US" dirty="0" smtClean="0"/>
              <a:t>Natural Selection: Process whereby organisms that are better adapted to their environment tend to survive and produce more offspring</a:t>
            </a:r>
          </a:p>
          <a:p>
            <a:pPr marL="0" indent="0">
              <a:buNone/>
            </a:pPr>
            <a:r>
              <a:rPr lang="en-US" dirty="0" smtClean="0"/>
              <a:t>5 Rules:</a:t>
            </a:r>
          </a:p>
          <a:p>
            <a:pPr marL="457200" indent="-457200">
              <a:buAutoNum type="arabicPeriod"/>
            </a:pPr>
            <a:r>
              <a:rPr lang="en-US" dirty="0" smtClean="0"/>
              <a:t>Overproduction</a:t>
            </a:r>
          </a:p>
          <a:p>
            <a:pPr marL="457200" indent="-457200">
              <a:buAutoNum type="arabicPeriod"/>
            </a:pPr>
            <a:r>
              <a:rPr lang="en-US" dirty="0" smtClean="0"/>
              <a:t>Inheritable Variation</a:t>
            </a:r>
          </a:p>
          <a:p>
            <a:pPr marL="457200" indent="-457200">
              <a:buAutoNum type="arabicPeriod"/>
            </a:pPr>
            <a:r>
              <a:rPr lang="en-US" dirty="0" smtClean="0"/>
              <a:t>Struggle for survival</a:t>
            </a:r>
          </a:p>
          <a:p>
            <a:pPr marL="457200" indent="-457200">
              <a:buAutoNum type="arabicPeriod"/>
            </a:pPr>
            <a:r>
              <a:rPr lang="en-US" dirty="0" smtClean="0"/>
              <a:t>Survival of the fittest</a:t>
            </a:r>
          </a:p>
          <a:p>
            <a:pPr marL="457200" indent="-457200">
              <a:buAutoNum type="arabicPeriod"/>
            </a:pPr>
            <a:r>
              <a:rPr lang="en-US" dirty="0" smtClean="0"/>
              <a:t>Origin of new species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83938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Rules of Natural Selection</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Overproduction:</a:t>
            </a:r>
          </a:p>
          <a:p>
            <a:pPr marL="0" indent="0">
              <a:buNone/>
            </a:pPr>
            <a:r>
              <a:rPr lang="en-US" dirty="0" smtClean="0"/>
              <a:t>More offspring are produced than can survive</a:t>
            </a:r>
          </a:p>
          <a:p>
            <a:pPr marL="0" indent="0">
              <a:buNone/>
            </a:pPr>
            <a:endParaRPr lang="en-US" dirty="0" smtClean="0"/>
          </a:p>
          <a:p>
            <a:pPr marL="457200" indent="-457200">
              <a:buAutoNum type="arabicPeriod" startAt="2"/>
            </a:pPr>
            <a:r>
              <a:rPr lang="en-US" dirty="0" smtClean="0"/>
              <a:t>Inheritable Variation:</a:t>
            </a:r>
          </a:p>
          <a:p>
            <a:pPr marL="0" indent="0">
              <a:buNone/>
            </a:pPr>
            <a:r>
              <a:rPr lang="en-US" dirty="0" smtClean="0"/>
              <a:t>There are differences in the offspring (diff </a:t>
            </a:r>
            <a:r>
              <a:rPr lang="en-US" dirty="0" err="1" smtClean="0"/>
              <a:t>colours</a:t>
            </a:r>
            <a:r>
              <a:rPr lang="en-US" dirty="0" smtClean="0"/>
              <a:t>/diff </a:t>
            </a:r>
            <a:r>
              <a:rPr lang="en-US" dirty="0" err="1" smtClean="0"/>
              <a:t>behaviours</a:t>
            </a:r>
            <a:r>
              <a:rPr lang="en-US" dirty="0" smtClean="0"/>
              <a:t>). These differences must be genetic and have the potential to be passed on to the offspring, otherwise they are irrelevant </a:t>
            </a:r>
          </a:p>
        </p:txBody>
      </p:sp>
    </p:spTree>
    <p:extLst>
      <p:ext uri="{BB962C8B-B14F-4D97-AF65-F5344CB8AC3E}">
        <p14:creationId xmlns:p14="http://schemas.microsoft.com/office/powerpoint/2010/main" val="246763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Rules of Natural Selection</a:t>
            </a:r>
          </a:p>
        </p:txBody>
      </p:sp>
      <p:sp>
        <p:nvSpPr>
          <p:cNvPr id="3" name="Content Placeholder 2"/>
          <p:cNvSpPr>
            <a:spLocks noGrp="1"/>
          </p:cNvSpPr>
          <p:nvPr>
            <p:ph idx="1"/>
          </p:nvPr>
        </p:nvSpPr>
        <p:spPr>
          <a:xfrm>
            <a:off x="499477" y="1561346"/>
            <a:ext cx="7877762" cy="5095135"/>
          </a:xfrm>
        </p:spPr>
        <p:txBody>
          <a:bodyPr>
            <a:normAutofit fontScale="92500" lnSpcReduction="10000"/>
          </a:bodyPr>
          <a:lstStyle/>
          <a:p>
            <a:pPr marL="0" indent="0">
              <a:buNone/>
            </a:pPr>
            <a:r>
              <a:rPr lang="en-US" dirty="0" smtClean="0"/>
              <a:t>3. Struggle for survival:</a:t>
            </a:r>
          </a:p>
          <a:p>
            <a:pPr marL="0" indent="0">
              <a:buNone/>
            </a:pPr>
            <a:r>
              <a:rPr lang="en-US" dirty="0" smtClean="0"/>
              <a:t> Not all offspring are going to survive as they were overproduced… so some will live and others will die</a:t>
            </a:r>
            <a:r>
              <a:rPr lang="en-US" dirty="0" smtClean="0"/>
              <a:t>.</a:t>
            </a:r>
          </a:p>
          <a:p>
            <a:pPr marL="0" indent="0">
              <a:buNone/>
            </a:pPr>
            <a:r>
              <a:rPr lang="en-US" dirty="0" smtClean="0"/>
              <a:t>They have to compete with each other for the same resources </a:t>
            </a:r>
            <a:endParaRPr lang="en-US" dirty="0" smtClean="0"/>
          </a:p>
          <a:p>
            <a:pPr marL="0" indent="0">
              <a:buNone/>
            </a:pPr>
            <a:r>
              <a:rPr lang="en-US" dirty="0" smtClean="0"/>
              <a:t>4. Survival of the fittest:</a:t>
            </a:r>
          </a:p>
          <a:p>
            <a:pPr marL="0" indent="0">
              <a:buNone/>
            </a:pPr>
            <a:r>
              <a:rPr lang="en-US" dirty="0" smtClean="0"/>
              <a:t>Those that are most suited to the environment will live and have more offspring than those that were not as well suited to their environment. </a:t>
            </a:r>
          </a:p>
          <a:p>
            <a:pPr marL="0" indent="0">
              <a:buNone/>
            </a:pPr>
            <a:r>
              <a:rPr lang="en-US" dirty="0" smtClean="0"/>
              <a:t>5. Origin of new species:</a:t>
            </a:r>
          </a:p>
          <a:p>
            <a:pPr marL="0" indent="0">
              <a:buNone/>
            </a:pPr>
            <a:r>
              <a:rPr lang="en-US" dirty="0" smtClean="0"/>
              <a:t>When the differences are so much so that the population becomes a new species.</a:t>
            </a:r>
            <a:endParaRPr lang="en-US" dirty="0"/>
          </a:p>
        </p:txBody>
      </p:sp>
    </p:spTree>
    <p:extLst>
      <p:ext uri="{BB962C8B-B14F-4D97-AF65-F5344CB8AC3E}">
        <p14:creationId xmlns:p14="http://schemas.microsoft.com/office/powerpoint/2010/main" val="498135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297</TotalTime>
  <Words>537</Words>
  <Application>Microsoft Macintosh PowerPoint</Application>
  <PresentationFormat>On-screen Show (4:3)</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Habitat</vt:lpstr>
      <vt:lpstr>Evolution</vt:lpstr>
      <vt:lpstr>So where did it begin?</vt:lpstr>
      <vt:lpstr>Inheritance of Acquired Characteristics</vt:lpstr>
      <vt:lpstr>Inheritance of Acquired Characteristics</vt:lpstr>
      <vt:lpstr>Theory of Evolution by Natural Selection</vt:lpstr>
      <vt:lpstr>The Voyage of H.M.S. Beagle</vt:lpstr>
      <vt:lpstr>Theory of Evolution by Natural Selection</vt:lpstr>
      <vt:lpstr>5 Rules of Natural Selection</vt:lpstr>
      <vt:lpstr>5 Rules of Natural Selection</vt:lpstr>
      <vt:lpstr>Example: Giraffes</vt:lpstr>
      <vt:lpstr>Artificial Selection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Moein Ferdosian</dc:creator>
  <cp:lastModifiedBy>Moein Ferdosian</cp:lastModifiedBy>
  <cp:revision>16</cp:revision>
  <dcterms:created xsi:type="dcterms:W3CDTF">2016-04-18T04:11:53Z</dcterms:created>
  <dcterms:modified xsi:type="dcterms:W3CDTF">2016-04-19T16:40:06Z</dcterms:modified>
</cp:coreProperties>
</file>