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17-03-02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Genetics of 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12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560902"/>
            <a:ext cx="8042276" cy="1336956"/>
          </a:xfrm>
        </p:spPr>
        <p:txBody>
          <a:bodyPr/>
          <a:lstStyle/>
          <a:p>
            <a:r>
              <a:rPr lang="en-US" dirty="0" smtClean="0"/>
              <a:t>Sex -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092" y="776053"/>
            <a:ext cx="8594725" cy="5689401"/>
          </a:xfrm>
        </p:spPr>
        <p:txBody>
          <a:bodyPr/>
          <a:lstStyle/>
          <a:p>
            <a:r>
              <a:rPr lang="en-US" dirty="0" smtClean="0"/>
              <a:t>Organisms get their DNA/genes from mom and dad</a:t>
            </a:r>
          </a:p>
          <a:p>
            <a:r>
              <a:rPr lang="en-US" dirty="0" smtClean="0"/>
              <a:t>Each parent has 2 sets of DNA</a:t>
            </a:r>
            <a:r>
              <a:rPr lang="en-US" b="1" dirty="0" smtClean="0"/>
              <a:t> (diploid)</a:t>
            </a:r>
            <a:r>
              <a:rPr lang="en-US" dirty="0" smtClean="0"/>
              <a:t>, gametes(egg/sperm) have 1 set of DNA </a:t>
            </a:r>
            <a:r>
              <a:rPr lang="en-US" b="1" dirty="0"/>
              <a:t>(</a:t>
            </a:r>
            <a:r>
              <a:rPr lang="en-US" b="1" dirty="0" smtClean="0"/>
              <a:t>haploid)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meiosis131585157684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0" y="2349523"/>
            <a:ext cx="8848729" cy="439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86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392921"/>
            <a:ext cx="8042276" cy="1336956"/>
          </a:xfrm>
        </p:spPr>
        <p:txBody>
          <a:bodyPr/>
          <a:lstStyle/>
          <a:p>
            <a:r>
              <a:rPr lang="en-US" dirty="0" smtClean="0"/>
              <a:t>Sex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44035"/>
            <a:ext cx="8042276" cy="960965"/>
          </a:xfrm>
        </p:spPr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Squares – </a:t>
            </a:r>
            <a:r>
              <a:rPr lang="en-US" dirty="0"/>
              <a:t>diagram that is used to predict an outcome of a particular cross or breeding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219503"/>
              </p:ext>
            </p:extLst>
          </p:nvPr>
        </p:nvGraphicFramePr>
        <p:xfrm>
          <a:off x="2913177" y="3234452"/>
          <a:ext cx="3419078" cy="28142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9539"/>
                <a:gridCol w="1709539"/>
              </a:tblGrid>
              <a:tr h="135125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25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94559" y="3695587"/>
            <a:ext cx="70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94559" y="5068996"/>
            <a:ext cx="70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42432" y="2886691"/>
            <a:ext cx="70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27588" y="2865120"/>
            <a:ext cx="70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pic>
        <p:nvPicPr>
          <p:cNvPr id="14" name="Picture 13" descr="Screen Shot 2016-04-20 at 1.05.0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192" y="2055067"/>
            <a:ext cx="898270" cy="1063970"/>
          </a:xfrm>
          <a:prstGeom prst="rect">
            <a:avLst/>
          </a:prstGeom>
        </p:spPr>
      </p:pic>
      <p:pic>
        <p:nvPicPr>
          <p:cNvPr id="15" name="Picture 14" descr="Screen Shot 2016-04-20 at 1.04.5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106" y="4200271"/>
            <a:ext cx="1132283" cy="1024912"/>
          </a:xfrm>
          <a:prstGeom prst="rect">
            <a:avLst/>
          </a:prstGeom>
        </p:spPr>
      </p:pic>
      <p:pic>
        <p:nvPicPr>
          <p:cNvPr id="16" name="Picture 15" descr="Screen Shot 2016-04-20 at 1.04.5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218" y="3323122"/>
            <a:ext cx="861974" cy="780236"/>
          </a:xfrm>
          <a:prstGeom prst="rect">
            <a:avLst/>
          </a:prstGeom>
        </p:spPr>
      </p:pic>
      <p:pic>
        <p:nvPicPr>
          <p:cNvPr id="17" name="Picture 16" descr="Screen Shot 2016-04-20 at 1.04.5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711" y="3339402"/>
            <a:ext cx="861974" cy="780236"/>
          </a:xfrm>
          <a:prstGeom prst="rect">
            <a:avLst/>
          </a:prstGeom>
        </p:spPr>
      </p:pic>
      <p:pic>
        <p:nvPicPr>
          <p:cNvPr id="18" name="Picture 17" descr="Screen Shot 2016-04-20 at 1.04.5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218" y="4835065"/>
            <a:ext cx="861974" cy="780236"/>
          </a:xfrm>
          <a:prstGeom prst="rect">
            <a:avLst/>
          </a:prstGeom>
        </p:spPr>
      </p:pic>
      <p:pic>
        <p:nvPicPr>
          <p:cNvPr id="19" name="Picture 18" descr="Screen Shot 2016-04-20 at 1.04.5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711" y="4835065"/>
            <a:ext cx="861974" cy="78023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417218" y="4125517"/>
            <a:ext cx="70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65711" y="4132932"/>
            <a:ext cx="70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438030" y="5615301"/>
            <a:ext cx="70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165711" y="5587280"/>
            <a:ext cx="70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5666" y="4116652"/>
            <a:ext cx="70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1182" y="4132932"/>
            <a:ext cx="70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61823" y="5587280"/>
            <a:ext cx="70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31182" y="5587280"/>
            <a:ext cx="70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90042" y="2055067"/>
            <a:ext cx="249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Phenotype: </a:t>
            </a:r>
            <a:r>
              <a:rPr lang="en-US" b="1" dirty="0" smtClean="0"/>
              <a:t>Brown</a:t>
            </a:r>
          </a:p>
          <a:p>
            <a:r>
              <a:rPr lang="en-US" dirty="0" smtClean="0"/>
              <a:t>Genotype: </a:t>
            </a:r>
            <a:r>
              <a:rPr lang="en-US" b="1" dirty="0" smtClean="0"/>
              <a:t>bb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17202" y="3553940"/>
            <a:ext cx="249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Phenotype: </a:t>
            </a:r>
            <a:r>
              <a:rPr lang="en-US" b="1" dirty="0" smtClean="0"/>
              <a:t>Black</a:t>
            </a:r>
          </a:p>
          <a:p>
            <a:r>
              <a:rPr lang="en-US" dirty="0" smtClean="0"/>
              <a:t>Genotype: </a:t>
            </a:r>
            <a:r>
              <a:rPr lang="en-US" b="1" dirty="0" smtClean="0"/>
              <a:t>BB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63686" y="1905000"/>
            <a:ext cx="17744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Homozygous: </a:t>
            </a:r>
          </a:p>
          <a:p>
            <a:r>
              <a:rPr lang="en-US" dirty="0" smtClean="0"/>
              <a:t>Same allele</a:t>
            </a:r>
          </a:p>
          <a:p>
            <a:endParaRPr lang="en-US" dirty="0"/>
          </a:p>
          <a:p>
            <a:r>
              <a:rPr lang="en-US" dirty="0" smtClean="0"/>
              <a:t>Heterozygous:</a:t>
            </a:r>
          </a:p>
          <a:p>
            <a:r>
              <a:rPr lang="en-US" dirty="0" smtClean="0"/>
              <a:t>Different allele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28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5" grpId="0"/>
      <p:bldP spid="26" grpId="0"/>
      <p:bldP spid="27" grpId="0"/>
      <p:bldP spid="28" grpId="0"/>
      <p:bldP spid="29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668478"/>
            <a:ext cx="8042276" cy="1336956"/>
          </a:xfrm>
        </p:spPr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170434"/>
              </p:ext>
            </p:extLst>
          </p:nvPr>
        </p:nvGraphicFramePr>
        <p:xfrm>
          <a:off x="1289065" y="1514051"/>
          <a:ext cx="2181698" cy="208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849"/>
                <a:gridCol w="1090849"/>
              </a:tblGrid>
              <a:tr h="1042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031" y="2227939"/>
            <a:ext cx="11350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Phynotype</a:t>
            </a:r>
            <a:r>
              <a:rPr lang="en-US" sz="1400" dirty="0" smtClean="0"/>
              <a:t>:</a:t>
            </a:r>
          </a:p>
          <a:p>
            <a:r>
              <a:rPr lang="en-US" sz="1400" b="1" dirty="0" smtClean="0"/>
              <a:t>Black</a:t>
            </a:r>
          </a:p>
          <a:p>
            <a:r>
              <a:rPr lang="en-US" sz="1400" dirty="0" smtClean="0"/>
              <a:t>Genotype:</a:t>
            </a:r>
          </a:p>
          <a:p>
            <a:r>
              <a:rPr lang="en-US" sz="1400" b="1" dirty="0" smtClean="0"/>
              <a:t>BB</a:t>
            </a:r>
            <a:endParaRPr lang="en-US" sz="1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17584"/>
              </p:ext>
            </p:extLst>
          </p:nvPr>
        </p:nvGraphicFramePr>
        <p:xfrm>
          <a:off x="6161346" y="1602874"/>
          <a:ext cx="2181698" cy="208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849"/>
                <a:gridCol w="1090849"/>
              </a:tblGrid>
              <a:tr h="1042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670133"/>
              </p:ext>
            </p:extLst>
          </p:nvPr>
        </p:nvGraphicFramePr>
        <p:xfrm>
          <a:off x="1287361" y="4588015"/>
          <a:ext cx="2181698" cy="208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849"/>
                <a:gridCol w="1090849"/>
              </a:tblGrid>
              <a:tr h="1042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408439"/>
              </p:ext>
            </p:extLst>
          </p:nvPr>
        </p:nvGraphicFramePr>
        <p:xfrm>
          <a:off x="6071230" y="4588015"/>
          <a:ext cx="2181698" cy="208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849"/>
                <a:gridCol w="1090849"/>
              </a:tblGrid>
              <a:tr h="1042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13657" y="595946"/>
            <a:ext cx="11350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Phynotype</a:t>
            </a:r>
            <a:r>
              <a:rPr lang="en-US" sz="1400" dirty="0" smtClean="0"/>
              <a:t>:</a:t>
            </a:r>
          </a:p>
          <a:p>
            <a:r>
              <a:rPr lang="en-US" sz="1400" b="1" dirty="0" smtClean="0"/>
              <a:t>Black</a:t>
            </a:r>
          </a:p>
          <a:p>
            <a:r>
              <a:rPr lang="en-US" sz="1400" dirty="0" smtClean="0"/>
              <a:t>Genotype:</a:t>
            </a:r>
          </a:p>
          <a:p>
            <a:r>
              <a:rPr lang="en-US" sz="1400" b="1" dirty="0" smtClean="0"/>
              <a:t>Bb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27140" y="648767"/>
            <a:ext cx="11350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Phynotype</a:t>
            </a:r>
            <a:r>
              <a:rPr lang="en-US" sz="1400" dirty="0" smtClean="0"/>
              <a:t>:</a:t>
            </a:r>
          </a:p>
          <a:p>
            <a:r>
              <a:rPr lang="en-US" sz="1400" b="1" dirty="0" smtClean="0"/>
              <a:t>Black</a:t>
            </a:r>
          </a:p>
          <a:p>
            <a:r>
              <a:rPr lang="en-US" sz="1400" dirty="0" smtClean="0"/>
              <a:t>Genotype:</a:t>
            </a:r>
          </a:p>
          <a:p>
            <a:r>
              <a:rPr lang="en-US" sz="1400" b="1" dirty="0" smtClean="0"/>
              <a:t>Bb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24076" y="2227939"/>
            <a:ext cx="11350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Phynotype</a:t>
            </a:r>
            <a:r>
              <a:rPr lang="en-US" sz="1400" dirty="0" smtClean="0"/>
              <a:t>:</a:t>
            </a:r>
          </a:p>
          <a:p>
            <a:r>
              <a:rPr lang="en-US" sz="1400" b="1" dirty="0" smtClean="0"/>
              <a:t>Black</a:t>
            </a:r>
          </a:p>
          <a:p>
            <a:r>
              <a:rPr lang="en-US" sz="1400" dirty="0" smtClean="0"/>
              <a:t>Genotype:</a:t>
            </a:r>
          </a:p>
          <a:p>
            <a:r>
              <a:rPr lang="en-US" sz="1400" b="1" dirty="0" smtClean="0"/>
              <a:t>Bb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13657" y="3687274"/>
            <a:ext cx="11350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Phynotype</a:t>
            </a:r>
            <a:r>
              <a:rPr lang="en-US" sz="1400" dirty="0" smtClean="0"/>
              <a:t>:</a:t>
            </a:r>
          </a:p>
          <a:p>
            <a:r>
              <a:rPr lang="en-US" sz="1400" b="1" dirty="0" smtClean="0"/>
              <a:t>Black</a:t>
            </a:r>
          </a:p>
          <a:p>
            <a:r>
              <a:rPr lang="en-US" sz="1400" dirty="0" smtClean="0"/>
              <a:t>Genotype:</a:t>
            </a:r>
          </a:p>
          <a:p>
            <a:r>
              <a:rPr lang="en-US" sz="1400" b="1" dirty="0" smtClean="0"/>
              <a:t>Bb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6902" y="5223484"/>
            <a:ext cx="11350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Phynotype</a:t>
            </a:r>
            <a:r>
              <a:rPr lang="en-US" sz="1400" dirty="0" smtClean="0"/>
              <a:t>:</a:t>
            </a:r>
          </a:p>
          <a:p>
            <a:r>
              <a:rPr lang="en-US" sz="1400" b="1" dirty="0" smtClean="0"/>
              <a:t>Brown</a:t>
            </a:r>
          </a:p>
          <a:p>
            <a:r>
              <a:rPr lang="en-US" sz="1400" dirty="0" smtClean="0"/>
              <a:t>Genotype:</a:t>
            </a:r>
          </a:p>
          <a:p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716157" y="3687274"/>
            <a:ext cx="11350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Phynotype</a:t>
            </a:r>
            <a:r>
              <a:rPr lang="en-US" sz="1400" dirty="0" smtClean="0"/>
              <a:t>:</a:t>
            </a:r>
          </a:p>
          <a:p>
            <a:r>
              <a:rPr lang="en-US" sz="1400" b="1" dirty="0" smtClean="0"/>
              <a:t>Brown</a:t>
            </a:r>
          </a:p>
          <a:p>
            <a:r>
              <a:rPr lang="en-US" sz="1400" dirty="0" smtClean="0"/>
              <a:t>Genotype:</a:t>
            </a:r>
          </a:p>
          <a:p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36196" y="5223484"/>
            <a:ext cx="11350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Phynotype</a:t>
            </a:r>
            <a:r>
              <a:rPr lang="en-US" sz="1400" dirty="0" smtClean="0"/>
              <a:t>:</a:t>
            </a:r>
          </a:p>
          <a:p>
            <a:r>
              <a:rPr lang="en-US" sz="1400" b="1" dirty="0" smtClean="0"/>
              <a:t>Brown</a:t>
            </a:r>
          </a:p>
          <a:p>
            <a:r>
              <a:rPr lang="en-US" sz="1400" dirty="0" smtClean="0"/>
              <a:t>Genotype:</a:t>
            </a:r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31702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Genetic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living things have a genetic code which they will pass on to their offspring. This is how Viruses, Bacteria, Fungi, Plants and Animals ensure their species continuity. 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9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225799"/>
            <a:ext cx="8042276" cy="1336956"/>
          </a:xfrm>
        </p:spPr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250950"/>
            <a:ext cx="9001124" cy="5495925"/>
          </a:xfrm>
        </p:spPr>
        <p:txBody>
          <a:bodyPr/>
          <a:lstStyle/>
          <a:p>
            <a:r>
              <a:rPr lang="en-US" b="1" dirty="0" smtClean="0"/>
              <a:t>D</a:t>
            </a:r>
            <a:r>
              <a:rPr lang="en-US" dirty="0" smtClean="0"/>
              <a:t>eoxyribo</a:t>
            </a:r>
            <a:r>
              <a:rPr lang="en-US" b="1" dirty="0" smtClean="0"/>
              <a:t>n</a:t>
            </a:r>
            <a:r>
              <a:rPr lang="en-US" dirty="0" smtClean="0"/>
              <a:t>ucleic </a:t>
            </a:r>
            <a:r>
              <a:rPr lang="en-US" b="1" dirty="0" smtClean="0"/>
              <a:t>A</a:t>
            </a:r>
            <a:r>
              <a:rPr lang="en-US" dirty="0" smtClean="0"/>
              <a:t>cid</a:t>
            </a:r>
          </a:p>
          <a:p>
            <a:r>
              <a:rPr lang="en-US" dirty="0" smtClean="0"/>
              <a:t>Double Helix – 2 parallel strands attached to each other</a:t>
            </a:r>
          </a:p>
          <a:p>
            <a:r>
              <a:rPr lang="en-US" dirty="0" smtClean="0"/>
              <a:t>Made up of a Sugar-Phosphate backbone</a:t>
            </a:r>
          </a:p>
          <a:p>
            <a:r>
              <a:rPr lang="en-US" dirty="0" smtClean="0"/>
              <a:t>Each Sugar is attached to a Nitrogen Base </a:t>
            </a:r>
          </a:p>
          <a:p>
            <a:pPr lvl="1"/>
            <a:r>
              <a:rPr lang="en-US" dirty="0" smtClean="0"/>
              <a:t>Bases are Adenine(</a:t>
            </a:r>
            <a:r>
              <a:rPr lang="en-US" b="1" dirty="0" smtClean="0"/>
              <a:t>A</a:t>
            </a:r>
            <a:r>
              <a:rPr lang="en-US" dirty="0" smtClean="0"/>
              <a:t>), Thymine(</a:t>
            </a:r>
            <a:r>
              <a:rPr lang="en-US" b="1" dirty="0" smtClean="0"/>
              <a:t>T</a:t>
            </a:r>
            <a:r>
              <a:rPr lang="en-US" dirty="0" smtClean="0"/>
              <a:t>), Guanine(</a:t>
            </a:r>
            <a:r>
              <a:rPr lang="en-US" b="1" dirty="0" smtClean="0"/>
              <a:t>G</a:t>
            </a:r>
            <a:r>
              <a:rPr lang="en-US" dirty="0" smtClean="0"/>
              <a:t>), Cytosine(</a:t>
            </a:r>
            <a:r>
              <a:rPr lang="en-US" b="1" dirty="0" smtClean="0"/>
              <a:t>C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A</a:t>
            </a:r>
            <a:r>
              <a:rPr lang="en-US" dirty="0" smtClean="0"/>
              <a:t> always pairs with </a:t>
            </a:r>
            <a:r>
              <a:rPr lang="en-US" b="1" dirty="0" smtClean="0"/>
              <a:t>T</a:t>
            </a:r>
            <a:r>
              <a:rPr lang="en-US" dirty="0" smtClean="0"/>
              <a:t>, </a:t>
            </a:r>
            <a:r>
              <a:rPr lang="en-US" b="1" dirty="0" smtClean="0"/>
              <a:t>G</a:t>
            </a:r>
            <a:r>
              <a:rPr lang="en-US" dirty="0" smtClean="0"/>
              <a:t> always pairs with </a:t>
            </a:r>
            <a:r>
              <a:rPr lang="en-US" b="1" dirty="0" smtClean="0"/>
              <a:t>C</a:t>
            </a:r>
          </a:p>
          <a:p>
            <a:r>
              <a:rPr lang="en-US" dirty="0" smtClean="0"/>
              <a:t>One Phosphate-sugar-Base is called a </a:t>
            </a:r>
            <a:r>
              <a:rPr lang="en-US" b="1" dirty="0" smtClean="0"/>
              <a:t>nucleotide</a:t>
            </a:r>
          </a:p>
          <a:p>
            <a:pPr lvl="1"/>
            <a:r>
              <a:rPr lang="en-US" dirty="0"/>
              <a:t> </a:t>
            </a:r>
            <a:r>
              <a:rPr lang="en-US" sz="2100" dirty="0" smtClean="0"/>
              <a:t>a nucleotide has covalent bonds(shared electrons-very strong)</a:t>
            </a:r>
          </a:p>
          <a:p>
            <a:pPr lvl="1"/>
            <a:r>
              <a:rPr lang="en-US" sz="2100" dirty="0" smtClean="0"/>
              <a:t>Base pairs A-T, C-G are attracted by hydrogen bonds</a:t>
            </a:r>
          </a:p>
          <a:p>
            <a:pPr marL="349250" lvl="1" indent="0">
              <a:buNone/>
            </a:pPr>
            <a:r>
              <a:rPr lang="en-US" sz="2100" dirty="0"/>
              <a:t>	</a:t>
            </a:r>
            <a:r>
              <a:rPr lang="en-US" sz="2100" dirty="0" smtClean="0"/>
              <a:t>(positive-negative charge – weaker bond)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6197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241674"/>
            <a:ext cx="8042276" cy="1336956"/>
          </a:xfrm>
        </p:spPr>
        <p:txBody>
          <a:bodyPr/>
          <a:lstStyle/>
          <a:p>
            <a:r>
              <a:rPr lang="en-US" dirty="0" smtClean="0"/>
              <a:t>The DNA</a:t>
            </a:r>
            <a:endParaRPr lang="en-US" dirty="0"/>
          </a:p>
        </p:txBody>
      </p:sp>
      <p:pic>
        <p:nvPicPr>
          <p:cNvPr id="4" name="Picture 3" descr="dna-struc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25" y="1222282"/>
            <a:ext cx="7037161" cy="537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65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s00549-your-genes-chromosomes-and-dna.pn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3126" y="1524000"/>
            <a:ext cx="6492875" cy="4869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619125"/>
            <a:ext cx="8042276" cy="1336956"/>
          </a:xfrm>
        </p:spPr>
        <p:txBody>
          <a:bodyPr/>
          <a:lstStyle/>
          <a:p>
            <a:r>
              <a:rPr lang="en-US" dirty="0" smtClean="0"/>
              <a:t>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9926" y="717831"/>
            <a:ext cx="4537074" cy="5933794"/>
          </a:xfrm>
        </p:spPr>
        <p:txBody>
          <a:bodyPr/>
          <a:lstStyle/>
          <a:p>
            <a:r>
              <a:rPr lang="en-US" dirty="0" smtClean="0"/>
              <a:t>The Wrapped condensed form of DNA is called a chromosome</a:t>
            </a:r>
          </a:p>
          <a:p>
            <a:r>
              <a:rPr lang="en-US" dirty="0" smtClean="0"/>
              <a:t>Organisms have varying number of chromosomes each made up of very long strands of DNA</a:t>
            </a:r>
          </a:p>
          <a:p>
            <a:r>
              <a:rPr lang="en-US" dirty="0" smtClean="0"/>
              <a:t>A segment of the DNA is called a </a:t>
            </a:r>
            <a:r>
              <a:rPr lang="en-US" b="1" dirty="0" smtClean="0"/>
              <a:t>gene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Each gene has the code for a specific function in the cell/body of the organism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776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na strand with alpha 01 vid pre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3799"/>
            <a:ext cx="9147176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352799"/>
            <a:ext cx="8042276" cy="1336956"/>
          </a:xfrm>
        </p:spPr>
        <p:txBody>
          <a:bodyPr/>
          <a:lstStyle/>
          <a:p>
            <a:r>
              <a:rPr lang="en-US" dirty="0" smtClean="0"/>
              <a:t>Genes and 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25" y="2397125"/>
            <a:ext cx="8731250" cy="45878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Each gene codes for a specific structure/function</a:t>
            </a:r>
          </a:p>
          <a:p>
            <a:r>
              <a:rPr lang="en-US" dirty="0" smtClean="0"/>
              <a:t>Each gene has different variants</a:t>
            </a:r>
          </a:p>
          <a:p>
            <a:r>
              <a:rPr lang="en-US" dirty="0" smtClean="0"/>
              <a:t>Variants are determined by the order of AT,CG base pairs </a:t>
            </a:r>
          </a:p>
          <a:p>
            <a:pPr lvl="1"/>
            <a:r>
              <a:rPr lang="en-US" dirty="0" err="1" smtClean="0"/>
              <a:t>Eg.eye</a:t>
            </a:r>
            <a:r>
              <a:rPr lang="en-US" dirty="0" smtClean="0"/>
              <a:t> </a:t>
            </a:r>
            <a:r>
              <a:rPr lang="en-US" dirty="0" err="1" smtClean="0"/>
              <a:t>colour</a:t>
            </a:r>
            <a:r>
              <a:rPr lang="en-US" dirty="0" smtClean="0"/>
              <a:t> – blue, brown, green</a:t>
            </a:r>
          </a:p>
          <a:p>
            <a:pPr lvl="1"/>
            <a:r>
              <a:rPr lang="en-US" dirty="0" smtClean="0"/>
              <a:t>Each variant of the same gene is called an </a:t>
            </a:r>
            <a:r>
              <a:rPr lang="en-US" b="1" dirty="0" smtClean="0"/>
              <a:t>allele</a:t>
            </a:r>
            <a:endParaRPr lang="en-US" dirty="0" smtClean="0"/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. The brown allele, the blue allele, the green allele for the eye </a:t>
            </a:r>
            <a:r>
              <a:rPr lang="en-US" dirty="0" err="1" smtClean="0"/>
              <a:t>colour</a:t>
            </a:r>
            <a:r>
              <a:rPr lang="en-US" dirty="0" smtClean="0"/>
              <a:t> gene</a:t>
            </a:r>
          </a:p>
          <a:p>
            <a:r>
              <a:rPr lang="en-US" dirty="0" smtClean="0"/>
              <a:t>Genes can code individually or in combination with other genes. </a:t>
            </a:r>
          </a:p>
          <a:p>
            <a:pPr lvl="1"/>
            <a:r>
              <a:rPr lang="en-US" dirty="0" smtClean="0"/>
              <a:t>How tall someone is can be determined by several genes for hormone release, bone and muscle growth genes etc.</a:t>
            </a:r>
            <a:endParaRPr lang="en-US" dirty="0"/>
          </a:p>
        </p:txBody>
      </p:sp>
      <p:sp>
        <p:nvSpPr>
          <p:cNvPr id="7" name="Right Bracket 6"/>
          <p:cNvSpPr/>
          <p:nvPr/>
        </p:nvSpPr>
        <p:spPr>
          <a:xfrm rot="5400000">
            <a:off x="797717" y="972348"/>
            <a:ext cx="341315" cy="1587500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ket 7"/>
          <p:cNvSpPr/>
          <p:nvPr/>
        </p:nvSpPr>
        <p:spPr>
          <a:xfrm rot="5400000">
            <a:off x="3156744" y="668340"/>
            <a:ext cx="341315" cy="2159000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/>
          <p:cNvSpPr/>
          <p:nvPr/>
        </p:nvSpPr>
        <p:spPr>
          <a:xfrm rot="5400000">
            <a:off x="6615904" y="-371471"/>
            <a:ext cx="341317" cy="4238625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8625" y="1912670"/>
            <a:ext cx="98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 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67025" y="1880404"/>
            <a:ext cx="98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 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11900" y="1908150"/>
            <a:ext cx="98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0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76674"/>
          </a:xfrm>
        </p:spPr>
        <p:txBody>
          <a:bodyPr/>
          <a:lstStyle/>
          <a:p>
            <a:r>
              <a:rPr lang="en-US" dirty="0" smtClean="0"/>
              <a:t>Genes and Alleles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88350" cy="5019674"/>
          </a:xfrm>
        </p:spPr>
        <p:txBody>
          <a:bodyPr>
            <a:normAutofit/>
          </a:bodyPr>
          <a:lstStyle/>
          <a:p>
            <a:r>
              <a:rPr lang="en-US" dirty="0" smtClean="0"/>
              <a:t>Most organisms get 2 sets of the same genes- one from the father and one from the mother. </a:t>
            </a:r>
          </a:p>
          <a:p>
            <a:pPr lvl="1"/>
            <a:r>
              <a:rPr lang="en-US" dirty="0" smtClean="0"/>
              <a:t>Each set can have different alleles.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Mom’s gene for eye </a:t>
            </a:r>
            <a:r>
              <a:rPr lang="en-US" dirty="0" err="1" smtClean="0"/>
              <a:t>colour</a:t>
            </a:r>
            <a:r>
              <a:rPr lang="en-US" dirty="0" smtClean="0"/>
              <a:t> might be blue while the father’s gene for eye </a:t>
            </a:r>
            <a:r>
              <a:rPr lang="en-US" dirty="0" err="1" smtClean="0"/>
              <a:t>colour</a:t>
            </a:r>
            <a:r>
              <a:rPr lang="en-US" dirty="0" smtClean="0"/>
              <a:t> is brown</a:t>
            </a:r>
          </a:p>
          <a:p>
            <a:endParaRPr lang="en-US" dirty="0" smtClean="0"/>
          </a:p>
          <a:p>
            <a:r>
              <a:rPr lang="en-US" dirty="0" smtClean="0"/>
              <a:t>Alleles can be </a:t>
            </a:r>
          </a:p>
          <a:p>
            <a:pPr lvl="1"/>
            <a:r>
              <a:rPr lang="en-US" b="1" dirty="0" smtClean="0"/>
              <a:t>Dominant </a:t>
            </a:r>
            <a:r>
              <a:rPr lang="en-US" dirty="0" smtClean="0"/>
              <a:t>or</a:t>
            </a:r>
            <a:r>
              <a:rPr lang="en-US" b="1" dirty="0" smtClean="0"/>
              <a:t> Recessive</a:t>
            </a:r>
          </a:p>
          <a:p>
            <a:pPr lvl="1"/>
            <a:r>
              <a:rPr lang="en-US" dirty="0" smtClean="0"/>
              <a:t>Dominant allele will always “mask” recessive allele</a:t>
            </a:r>
          </a:p>
          <a:p>
            <a:pPr lvl="2"/>
            <a:r>
              <a:rPr lang="en-US" dirty="0" smtClean="0"/>
              <a:t>Dominant written as capital letters (B – black hair)</a:t>
            </a:r>
          </a:p>
          <a:p>
            <a:pPr lvl="2"/>
            <a:r>
              <a:rPr lang="en-US" dirty="0" smtClean="0"/>
              <a:t>Recessive written as lower case letters (b – for red hair)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4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Phenotype Vs. Genotype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22800"/>
          </a:xfrm>
        </p:spPr>
        <p:txBody>
          <a:bodyPr>
            <a:normAutofit/>
          </a:bodyPr>
          <a:lstStyle/>
          <a:p>
            <a:r>
              <a:rPr lang="en-US" dirty="0" smtClean="0"/>
              <a:t>Genotype is the genes that the organism possesses</a:t>
            </a:r>
          </a:p>
          <a:p>
            <a:r>
              <a:rPr lang="en-US" dirty="0" smtClean="0"/>
              <a:t>Phenotype is what the organism looks like as the result of the genes</a:t>
            </a:r>
          </a:p>
          <a:p>
            <a:r>
              <a:rPr lang="en-US" b="1" dirty="0" smtClean="0"/>
              <a:t>Dominant </a:t>
            </a:r>
            <a:r>
              <a:rPr lang="en-US" dirty="0" smtClean="0"/>
              <a:t>– Black (B)</a:t>
            </a:r>
          </a:p>
          <a:p>
            <a:r>
              <a:rPr lang="en-US" b="1" dirty="0" smtClean="0"/>
              <a:t>Recessive –</a:t>
            </a:r>
            <a:r>
              <a:rPr lang="en-US" dirty="0" smtClean="0"/>
              <a:t> Brown (b)</a:t>
            </a:r>
          </a:p>
          <a:p>
            <a:pPr marL="0" indent="0">
              <a:buNone/>
            </a:pPr>
            <a:r>
              <a:rPr lang="en-US" dirty="0" smtClean="0"/>
              <a:t>black from mom, black from dad – BB = Black</a:t>
            </a:r>
          </a:p>
          <a:p>
            <a:pPr marL="0" indent="0">
              <a:buNone/>
            </a:pPr>
            <a:r>
              <a:rPr lang="en-US" dirty="0" smtClean="0"/>
              <a:t>black from mom, brown from dad – Bb = Black</a:t>
            </a:r>
          </a:p>
          <a:p>
            <a:pPr marL="0" indent="0">
              <a:buNone/>
            </a:pPr>
            <a:r>
              <a:rPr lang="en-US" dirty="0" smtClean="0"/>
              <a:t>Brown from mom, brown from dad – bb= Brown</a:t>
            </a:r>
            <a:endParaRPr lang="en-US" dirty="0"/>
          </a:p>
        </p:txBody>
      </p:sp>
      <p:pic>
        <p:nvPicPr>
          <p:cNvPr id="5" name="Picture 4" descr="Screen Shot 2016-04-20 at 1.05.0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125" y="2724808"/>
            <a:ext cx="1825625" cy="1716580"/>
          </a:xfrm>
          <a:prstGeom prst="rect">
            <a:avLst/>
          </a:prstGeom>
        </p:spPr>
      </p:pic>
      <p:pic>
        <p:nvPicPr>
          <p:cNvPr id="8" name="Picture 7" descr="Screen Shot 2016-04-20 at 1.04.5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525" y="2724808"/>
            <a:ext cx="1879600" cy="170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7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nnett-square-traits-diagr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63" y="0"/>
            <a:ext cx="53393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53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3351</TotalTime>
  <Words>599</Words>
  <Application>Microsoft Macintosh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Genetics of Evolution</vt:lpstr>
      <vt:lpstr>The Genetic Code</vt:lpstr>
      <vt:lpstr>DNA</vt:lpstr>
      <vt:lpstr>The DNA</vt:lpstr>
      <vt:lpstr>Genes</vt:lpstr>
      <vt:lpstr>Genes and Alleles</vt:lpstr>
      <vt:lpstr>Genes and Alleles </vt:lpstr>
      <vt:lpstr>Phenotype Vs. Genotype</vt:lpstr>
      <vt:lpstr>PowerPoint Presentation</vt:lpstr>
      <vt:lpstr>Sex - Meiosis</vt:lpstr>
      <vt:lpstr>Sex</vt:lpstr>
      <vt:lpstr>Punnett Squares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of Evolution</dc:title>
  <dc:creator>Moein Ferdosian</dc:creator>
  <cp:lastModifiedBy>Moein Ferdosian</cp:lastModifiedBy>
  <cp:revision>28</cp:revision>
  <cp:lastPrinted>2016-04-21T16:59:34Z</cp:lastPrinted>
  <dcterms:created xsi:type="dcterms:W3CDTF">2016-04-20T00:42:42Z</dcterms:created>
  <dcterms:modified xsi:type="dcterms:W3CDTF">2017-03-02T17:33:40Z</dcterms:modified>
</cp:coreProperties>
</file>