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  <p:sldMasterId id="2147483676" r:id="rId6"/>
  </p:sldMasterIdLst>
  <p:notesMasterIdLst>
    <p:notesMasterId r:id="rId19"/>
  </p:notesMasterIdLst>
  <p:sldIdLst>
    <p:sldId id="268" r:id="rId7"/>
    <p:sldId id="258" r:id="rId8"/>
    <p:sldId id="259" r:id="rId9"/>
    <p:sldId id="262" r:id="rId10"/>
    <p:sldId id="260" r:id="rId11"/>
    <p:sldId id="261" r:id="rId12"/>
    <p:sldId id="263" r:id="rId13"/>
    <p:sldId id="265" r:id="rId14"/>
    <p:sldId id="264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56AE6-D131-4182-8B4B-D8C160C8C95C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8D59-23CE-466F-916B-9437441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24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91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1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8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19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08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9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7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781B-B0D3-254D-9D5C-EA0B3446ACFD}" type="datetimeFigureOut">
              <a:rPr lang="en-US" smtClean="0"/>
              <a:t>17-04-18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A61D-B965-474B-BA93-3A68FB66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0"/>
            <a:ext cx="7043208" cy="4616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Sponges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81000" y="685800"/>
            <a:ext cx="7043208" cy="15234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endParaRPr lang="en-US" dirty="0"/>
          </a:p>
        </p:txBody>
      </p:sp>
      <p:pic>
        <p:nvPicPr>
          <p:cNvPr id="7" name="Picture 6" descr="Spongebob_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351890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4971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3075"/>
            <a:ext cx="8534400" cy="1523494"/>
          </a:xfrm>
        </p:spPr>
        <p:txBody>
          <a:bodyPr/>
          <a:lstStyle/>
          <a:p>
            <a:r>
              <a:rPr lang="en-US" sz="5000" dirty="0" smtClean="0"/>
              <a:t>Respiratory “System”</a:t>
            </a:r>
            <a:endParaRPr lang="en-US" sz="5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305800" cy="1981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</a:t>
            </a:r>
            <a:r>
              <a:rPr lang="en-US" dirty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________________________________________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447800"/>
            <a:ext cx="8229600" cy="190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</a:t>
            </a:r>
            <a:r>
              <a:rPr lang="en-US" dirty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________________________________________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0"/>
            <a:ext cx="8534400" cy="15234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Digestive “System”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91293101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043208" cy="1523494"/>
          </a:xfrm>
        </p:spPr>
        <p:txBody>
          <a:bodyPr/>
          <a:lstStyle/>
          <a:p>
            <a:r>
              <a:rPr lang="en-US" dirty="0" smtClean="0"/>
              <a:t>Circulatory “System”</a:t>
            </a:r>
            <a:endParaRPr lang="en-US" dirty="0"/>
          </a:p>
        </p:txBody>
      </p:sp>
      <p:sp>
        <p:nvSpPr>
          <p:cNvPr id="7" name="Subtitle 8"/>
          <p:cNvSpPr txBox="1">
            <a:spLocks/>
          </p:cNvSpPr>
          <p:nvPr/>
        </p:nvSpPr>
        <p:spPr>
          <a:xfrm>
            <a:off x="304800" y="1295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________________________________________________________________________________</a:t>
            </a:r>
          </a:p>
          <a:p>
            <a:r>
              <a:rPr lang="en-US" smtClean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smtClean="0">
                <a:solidFill>
                  <a:srgbClr val="000000"/>
                </a:solidFill>
              </a:rPr>
              <a:t>________________________________________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/>
        </p:nvSpPr>
        <p:spPr>
          <a:xfrm>
            <a:off x="457200" y="44196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________________________________________________________________________________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352800"/>
            <a:ext cx="7043208" cy="15234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Nervous “System”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00537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“System”</a:t>
            </a:r>
            <a:endParaRPr lang="en-US" dirty="0"/>
          </a:p>
        </p:txBody>
      </p:sp>
      <p:sp>
        <p:nvSpPr>
          <p:cNvPr id="5" name="Subtitle 8"/>
          <p:cNvSpPr txBox="1">
            <a:spLocks/>
          </p:cNvSpPr>
          <p:nvPr/>
        </p:nvSpPr>
        <p:spPr>
          <a:xfrm>
            <a:off x="381000" y="2057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________________________________________________________________________________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________________________________________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6546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001" y="5410200"/>
            <a:ext cx="2189397" cy="1460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609600"/>
            <a:ext cx="7043208" cy="1523494"/>
          </a:xfrm>
        </p:spPr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6705600" cy="4267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r>
              <a:rPr lang="en-US" dirty="0">
                <a:solidFill>
                  <a:srgbClr val="000000"/>
                </a:solidFill>
              </a:rPr>
              <a:t>________________________________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40" y="3276600"/>
            <a:ext cx="217026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025" y="914400"/>
            <a:ext cx="2168784" cy="17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43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36" y="762000"/>
            <a:ext cx="3013364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7043208" cy="1523494"/>
          </a:xfrm>
        </p:spPr>
        <p:txBody>
          <a:bodyPr/>
          <a:lstStyle/>
          <a:p>
            <a:r>
              <a:rPr lang="en-US" dirty="0" smtClean="0"/>
              <a:t>Cell Organization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5867400" cy="5410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__________________________________________________</a:t>
            </a:r>
          </a:p>
          <a:p>
            <a:endParaRPr lang="en-CA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__________________________________________________</a:t>
            </a:r>
            <a:endParaRPr lang="en-CA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__________________________________________________</a:t>
            </a: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__________________________________________________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3907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3075"/>
            <a:ext cx="7043208" cy="1523494"/>
          </a:xfrm>
        </p:spPr>
        <p:txBody>
          <a:bodyPr/>
          <a:lstStyle/>
          <a:p>
            <a:r>
              <a:rPr lang="en-US" dirty="0" smtClean="0"/>
              <a:t>Body Plan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71600"/>
            <a:ext cx="3429000" cy="572893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 bwMode="auto">
          <a:xfrm>
            <a:off x="4724400" y="3733800"/>
            <a:ext cx="2057400" cy="609600"/>
          </a:xfrm>
          <a:prstGeom prst="leftArrow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</a:p>
        </p:txBody>
      </p:sp>
      <p:sp>
        <p:nvSpPr>
          <p:cNvPr id="6" name="Left Arrow 5"/>
          <p:cNvSpPr/>
          <p:nvPr/>
        </p:nvSpPr>
        <p:spPr bwMode="auto">
          <a:xfrm rot="13632982">
            <a:off x="3926242" y="1728296"/>
            <a:ext cx="982739" cy="499618"/>
          </a:xfrm>
          <a:prstGeom prst="leftArrow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</a:p>
        </p:txBody>
      </p:sp>
      <p:sp>
        <p:nvSpPr>
          <p:cNvPr id="8" name="Left Arrow 7"/>
          <p:cNvSpPr/>
          <p:nvPr/>
        </p:nvSpPr>
        <p:spPr bwMode="auto">
          <a:xfrm rot="1896117">
            <a:off x="5265568" y="5300906"/>
            <a:ext cx="1452561" cy="440706"/>
          </a:xfrm>
          <a:prstGeom prst="leftArrow">
            <a:avLst>
              <a:gd name="adj1" fmla="val 8647"/>
              <a:gd name="adj2" fmla="val 47069"/>
            </a:avLst>
          </a:prstGeom>
          <a:solidFill>
            <a:schemeClr val="bg1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</a:p>
        </p:txBody>
      </p:sp>
      <p:sp>
        <p:nvSpPr>
          <p:cNvPr id="9" name="Left Arrow 8"/>
          <p:cNvSpPr/>
          <p:nvPr/>
        </p:nvSpPr>
        <p:spPr bwMode="auto">
          <a:xfrm rot="363242">
            <a:off x="5036967" y="5758107"/>
            <a:ext cx="1452561" cy="440706"/>
          </a:xfrm>
          <a:prstGeom prst="leftArrow">
            <a:avLst>
              <a:gd name="adj1" fmla="val 8647"/>
              <a:gd name="adj2" fmla="val 47069"/>
            </a:avLst>
          </a:prstGeom>
          <a:solidFill>
            <a:schemeClr val="bg1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3733800"/>
            <a:ext cx="236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</a:t>
            </a:r>
          </a:p>
          <a:p>
            <a:r>
              <a:rPr lang="en-US" dirty="0" smtClean="0"/>
              <a:t>___________________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867400"/>
            <a:ext cx="2133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295400"/>
            <a:ext cx="20616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06226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7043208" cy="1523494"/>
          </a:xfrm>
        </p:spPr>
        <p:txBody>
          <a:bodyPr/>
          <a:lstStyle/>
          <a:p>
            <a:r>
              <a:rPr lang="en-US" dirty="0" smtClean="0"/>
              <a:t>Body Plan - Parts</a:t>
            </a:r>
            <a:endParaRPr lang="en-US" dirty="0"/>
          </a:p>
        </p:txBody>
      </p:sp>
      <p:pic>
        <p:nvPicPr>
          <p:cNvPr id="3" name="Picture 2" descr="porifera113332279022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2" y="1044056"/>
            <a:ext cx="75072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826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3075"/>
            <a:ext cx="8534400" cy="1523494"/>
          </a:xfrm>
        </p:spPr>
        <p:txBody>
          <a:bodyPr/>
          <a:lstStyle/>
          <a:p>
            <a:r>
              <a:rPr lang="en-US" sz="5000" dirty="0" smtClean="0"/>
              <a:t>Body Plan – Types of cells</a:t>
            </a:r>
            <a:endParaRPr lang="en-US" sz="5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5943600" cy="5486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400" b="1" u="sng" dirty="0" smtClean="0">
                <a:solidFill>
                  <a:srgbClr val="000000"/>
                </a:solidFill>
              </a:rPr>
              <a:t>______________________- </a:t>
            </a:r>
          </a:p>
          <a:p>
            <a:pPr marL="457200" indent="-457200">
              <a:buFont typeface="Arial"/>
              <a:buChar char="•"/>
            </a:pPr>
            <a:endParaRPr lang="en-US" sz="3400" b="1" u="sng" dirty="0">
              <a:solidFill>
                <a:srgbClr val="000000"/>
              </a:solidFill>
            </a:endParaRPr>
          </a:p>
          <a:p>
            <a:r>
              <a:rPr lang="en-US" sz="3400" dirty="0" smtClean="0">
                <a:solidFill>
                  <a:srgbClr val="000000"/>
                </a:solidFill>
              </a:rPr>
              <a:t>Cells lining the ______________  of the sponge – they have ___________, which whip the ___________into a __________ from ___________ the sponge to the _________of the sponge. They also __________________ using their ___________</a:t>
            </a:r>
          </a:p>
          <a:p>
            <a:pPr marL="457200" indent="-457200">
              <a:buFont typeface="Arial"/>
              <a:buChar char="•"/>
            </a:pPr>
            <a:endParaRPr lang="en-US" b="1" u="sng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Choanocy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5" y="1676400"/>
            <a:ext cx="30460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4416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3075"/>
            <a:ext cx="8534400" cy="1523494"/>
          </a:xfrm>
        </p:spPr>
        <p:txBody>
          <a:bodyPr/>
          <a:lstStyle/>
          <a:p>
            <a:r>
              <a:rPr lang="en-US" sz="5000" dirty="0" smtClean="0"/>
              <a:t>Body Plan – Types of cells</a:t>
            </a:r>
            <a:endParaRPr lang="en-US" sz="5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5257800" cy="5105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1" u="sng" dirty="0" smtClean="0">
                <a:solidFill>
                  <a:srgbClr val="000000"/>
                </a:solidFill>
              </a:rPr>
              <a:t>________________-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Cells which </a:t>
            </a:r>
            <a:r>
              <a:rPr lang="en-US" dirty="0" err="1" smtClean="0">
                <a:solidFill>
                  <a:srgbClr val="000000"/>
                </a:solidFill>
              </a:rPr>
              <a:t>are__________that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connect the outside of the sponge to the inner cavity </a:t>
            </a:r>
            <a:r>
              <a:rPr lang="en-US" dirty="0" smtClean="0">
                <a:solidFill>
                  <a:srgbClr val="000000"/>
                </a:solidFill>
              </a:rPr>
              <a:t>_____________________.</a:t>
            </a:r>
            <a:endParaRPr lang="en-US" dirty="0">
              <a:solidFill>
                <a:srgbClr val="000000"/>
              </a:solidFill>
            </a:endParaRPr>
          </a:p>
          <a:p>
            <a:endParaRPr lang="en-US" b="1" u="sng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u="sng" dirty="0" smtClean="0">
                <a:solidFill>
                  <a:srgbClr val="000000"/>
                </a:solidFill>
              </a:rPr>
              <a:t>_______________-</a:t>
            </a:r>
            <a:r>
              <a:rPr lang="en-US" dirty="0" smtClean="0">
                <a:solidFill>
                  <a:srgbClr val="000000"/>
                </a:solidFill>
              </a:rPr>
              <a:t> moving cells inside the sponge tissue, which ___________ to various types of other cells and _______________ from one cell to another.</a:t>
            </a:r>
            <a:endParaRPr lang="en-US" b="1" u="sng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porocy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12" y="1219200"/>
            <a:ext cx="3425181" cy="2307920"/>
          </a:xfrm>
          <a:prstGeom prst="rect">
            <a:avLst/>
          </a:prstGeom>
        </p:spPr>
      </p:pic>
      <p:pic>
        <p:nvPicPr>
          <p:cNvPr id="4" name="Picture 3" descr="Screen Shot 2017-04-18 at 7.58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0"/>
            <a:ext cx="3499240" cy="27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36805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534400" cy="1523494"/>
          </a:xfrm>
        </p:spPr>
        <p:txBody>
          <a:bodyPr/>
          <a:lstStyle/>
          <a:p>
            <a:r>
              <a:rPr lang="en-US" dirty="0"/>
              <a:t>Body Plan – Types of 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5029200" cy="4648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US" b="1" u="sng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u="sng" dirty="0" smtClean="0">
                <a:solidFill>
                  <a:srgbClr val="000000"/>
                </a:solidFill>
              </a:rPr>
              <a:t>_________________- </a:t>
            </a:r>
            <a:r>
              <a:rPr lang="en-US" dirty="0" smtClean="0">
                <a:solidFill>
                  <a:srgbClr val="000000"/>
                </a:solidFill>
              </a:rPr>
              <a:t>forms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 of </a:t>
            </a:r>
            <a:r>
              <a:rPr lang="en-US" dirty="0">
                <a:solidFill>
                  <a:srgbClr val="000000"/>
                </a:solidFill>
              </a:rPr>
              <a:t>the sponge tissue</a:t>
            </a:r>
            <a:endParaRPr lang="en-US" b="1" u="sng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b="1" u="sng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b="1" u="sng" dirty="0" smtClean="0">
                <a:solidFill>
                  <a:srgbClr val="000000"/>
                </a:solidFill>
              </a:rPr>
              <a:t>_________________ </a:t>
            </a:r>
            <a:r>
              <a:rPr lang="en-US" b="1" u="sng" dirty="0">
                <a:solidFill>
                  <a:srgbClr val="000000"/>
                </a:solidFill>
              </a:rPr>
              <a:t>– </a:t>
            </a:r>
            <a:r>
              <a:rPr lang="en-US" dirty="0">
                <a:solidFill>
                  <a:srgbClr val="000000"/>
                </a:solidFill>
              </a:rPr>
              <a:t>secretes </a:t>
            </a:r>
            <a:r>
              <a:rPr lang="en-US" dirty="0" smtClean="0">
                <a:solidFill>
                  <a:srgbClr val="000000"/>
                </a:solidFill>
              </a:rPr>
              <a:t>____________to </a:t>
            </a:r>
            <a:r>
              <a:rPr lang="en-US" dirty="0">
                <a:solidFill>
                  <a:srgbClr val="000000"/>
                </a:solidFill>
              </a:rPr>
              <a:t>produce spicules</a:t>
            </a:r>
            <a:endParaRPr lang="en-US" b="1" u="sng" dirty="0">
              <a:solidFill>
                <a:srgbClr val="000000"/>
              </a:solidFill>
            </a:endParaRPr>
          </a:p>
          <a:p>
            <a:pPr marL="914382" lvl="1" indent="-457200">
              <a:buFont typeface="Arial"/>
              <a:buChar char="•"/>
            </a:pPr>
            <a:r>
              <a:rPr lang="en-US" b="1" u="sng" dirty="0" smtClean="0">
                <a:solidFill>
                  <a:srgbClr val="000000"/>
                </a:solidFill>
              </a:rPr>
              <a:t>_______________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>
                <a:solidFill>
                  <a:srgbClr val="000000"/>
                </a:solidFill>
              </a:rPr>
              <a:t>give support to the sponge</a:t>
            </a:r>
            <a:endParaRPr lang="en-US" b="1" u="sng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7-04-18 at 7.5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581400" cy="34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7453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99"/>
            <a:ext cx="7043208" cy="1523494"/>
          </a:xfrm>
        </p:spPr>
        <p:txBody>
          <a:bodyPr/>
          <a:lstStyle/>
          <a:p>
            <a:r>
              <a:rPr lang="en-US" dirty="0" smtClean="0"/>
              <a:t>Water Canal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043208" cy="4038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 whip their _____________creating a ____________ pulling water in from the ___________ (</a:t>
            </a:r>
            <a:r>
              <a:rPr lang="en-US" dirty="0" err="1" smtClean="0">
                <a:solidFill>
                  <a:srgbClr val="000000"/>
                </a:solidFill>
              </a:rPr>
              <a:t>porocytes</a:t>
            </a:r>
            <a:r>
              <a:rPr lang="en-US" dirty="0" smtClean="0">
                <a:solidFill>
                  <a:srgbClr val="000000"/>
                </a:solidFill>
              </a:rPr>
              <a:t>) toward the ______________ (</a:t>
            </a:r>
            <a:r>
              <a:rPr lang="en-US" dirty="0" err="1" smtClean="0">
                <a:solidFill>
                  <a:srgbClr val="000000"/>
                </a:solidFill>
              </a:rPr>
              <a:t>songocoel</a:t>
            </a:r>
            <a:r>
              <a:rPr lang="en-US" dirty="0" smtClean="0">
                <a:solidFill>
                  <a:srgbClr val="000000"/>
                </a:solidFill>
              </a:rPr>
              <a:t>) and out of the ___________.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Porifera-canal-system [10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400"/>
            <a:ext cx="5054600" cy="27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703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TM1028672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2100-01-01T00:00:00+00:00</AssetExpire>
    <IntlLangReviewDate xmlns="4873beb7-5857-4685-be1f-d57550cc96cc" xsi:nil="true"/>
    <SubmitterId xmlns="4873beb7-5857-4685-be1f-d57550cc96cc" xsi:nil="true"/>
    <IntlLangReview xmlns="4873beb7-5857-4685-be1f-d57550cc96cc" xsi:nil="true"/>
    <EditorialStatus xmlns="4873beb7-5857-4685-be1f-d57550cc96cc" xsi:nil="true"/>
    <OriginAsset xmlns="4873beb7-5857-4685-be1f-d57550cc96cc" xsi:nil="true"/>
    <Markets xmlns="4873beb7-5857-4685-be1f-d57550cc96cc"/>
    <AcquiredFrom xmlns="4873beb7-5857-4685-be1f-d57550cc96cc" xsi:nil="true"/>
    <AssetStart xmlns="4873beb7-5857-4685-be1f-d57550cc96cc">2009-05-30T20:47:11+00:00</AssetStart>
    <PublishStatusLookup xmlns="4873beb7-5857-4685-be1f-d57550cc96cc">
      <Value>265334</Value>
      <Value>1317111</Value>
    </PublishStatusLookup>
    <MarketSpecific xmlns="4873beb7-5857-4685-be1f-d57550cc96cc" xsi:nil="true"/>
    <APAuthor xmlns="4873beb7-5857-4685-be1f-d57550cc96cc">
      <UserInfo>
        <DisplayName/>
        <AccountId>191</AccountId>
        <AccountType/>
      </UserInfo>
    </APAuthor>
    <IntlLangReviewer xmlns="4873beb7-5857-4685-be1f-d57550cc96cc" xsi:nil="true"/>
    <CSXSubmissionDate xmlns="4873beb7-5857-4685-be1f-d57550cc96cc" xsi:nil="true"/>
    <NumericId xmlns="4873beb7-5857-4685-be1f-d57550cc96cc">-1</NumericId>
    <ParentAssetId xmlns="4873beb7-5857-4685-be1f-d57550cc96cc" xsi:nil="true"/>
    <OriginalSourceMarket xmlns="4873beb7-5857-4685-be1f-d57550cc96cc" xsi:nil="true"/>
    <ApprovalStatus xmlns="4873beb7-5857-4685-be1f-d57550cc96cc">InProgress</ApprovalStatus>
    <SourceTitle xmlns="4873beb7-5857-4685-be1f-d57550cc96cc">Sample presentation slides (Bright blue underwater design)</SourceTitle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TemplateStatus xmlns="4873beb7-5857-4685-be1f-d57550cc96cc">Complete</TemplateStatus>
    <OutputCachingOn xmlns="4873beb7-5857-4685-be1f-d57550cc96cc">false</OutputCachingOn>
    <IsSearchable xmlns="4873beb7-5857-4685-be1f-d57550cc96cc">false</IsSearchable>
    <HandoffToMSDN xmlns="4873beb7-5857-4685-be1f-d57550cc96cc" xsi:nil="true"/>
    <UALocRecommendation xmlns="4873beb7-5857-4685-be1f-d57550cc96cc">Localize</UALocRecommendation>
    <UALocComments xmlns="4873beb7-5857-4685-be1f-d57550cc96cc" xsi:nil="true"/>
    <ShowIn xmlns="4873beb7-5857-4685-be1f-d57550cc96cc">Show everywhere</ShowIn>
    <ThumbnailAssetId xmlns="4873beb7-5857-4685-be1f-d57550cc96cc" xsi:nil="true"/>
    <ContentItem xmlns="4873beb7-5857-4685-be1f-d57550cc96cc" xsi:nil="true"/>
    <LastModifiedDateTime xmlns="4873beb7-5857-4685-be1f-d57550cc96cc" xsi:nil="true"/>
    <ClipArtFilename xmlns="4873beb7-5857-4685-be1f-d57550cc96cc" xsi:nil="true"/>
    <CSXHash xmlns="4873beb7-5857-4685-be1f-d57550cc96cc" xsi:nil="true"/>
    <DirectSourceMarket xmlns="4873beb7-5857-4685-be1f-d57550cc96cc" xsi:nil="true"/>
    <PlannedPubDate xmlns="4873beb7-5857-4685-be1f-d57550cc96cc" xsi:nil="true"/>
    <ArtSampleDocs xmlns="4873beb7-5857-4685-be1f-d57550cc96cc" xsi:nil="true"/>
    <TrustLevel xmlns="4873beb7-5857-4685-be1f-d57550cc96cc">1 Microsoft Managed Content</TrustLevel>
    <CSXSubmissionMarket xmlns="4873beb7-5857-4685-be1f-d57550cc96cc" xsi:nil="true"/>
    <VoteCount xmlns="4873beb7-5857-4685-be1f-d57550cc96cc" xsi:nil="true"/>
    <BusinessGroup xmlns="4873beb7-5857-4685-be1f-d57550cc96cc" xsi:nil="true"/>
    <TimesCloned xmlns="4873beb7-5857-4685-be1f-d57550cc96cc" xsi:nil="true"/>
    <AverageRating xmlns="4873beb7-5857-4685-be1f-d57550cc96cc" xsi:nil="true"/>
    <Provider xmlns="4873beb7-5857-4685-be1f-d57550cc96cc">EY006220130</Provider>
    <UACurrentWords xmlns="4873beb7-5857-4685-be1f-d57550cc96cc">0</UACurrentWords>
    <AssetId xmlns="4873beb7-5857-4685-be1f-d57550cc96cc">TP010286720</AssetId>
    <APEditor xmlns="4873beb7-5857-4685-be1f-d57550cc96cc">
      <UserInfo>
        <DisplayName/>
        <AccountId>92</AccountId>
        <AccountType/>
      </UserInfo>
    </APEditor>
    <DSATActionTaken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>193. 197</BugNumber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>FedEx</UANotes>
    <PrimaryImageGen xmlns="4873beb7-5857-4685-be1f-d57550cc96cc">true</PrimaryImageGen>
    <TPFriendlyName xmlns="4873beb7-5857-4685-be1f-d57550cc96cc">Sample presentation slides (Bright blue underwater design)</TPFriendlyName>
    <OpenTemplate xmlns="4873beb7-5857-4685-be1f-d57550cc96cc">true</OpenTemplate>
    <TPInstallLocation xmlns="4873beb7-5857-4685-be1f-d57550cc96cc">{My Templates}</TPInstallLocation>
    <TPCommandLine xmlns="4873beb7-5857-4685-be1f-d57550cc96cc">{PP} /n {FilePath}</TPCommandLine>
    <TPAppVersion xmlns="4873beb7-5857-4685-be1f-d57550cc96cc">12</TPAppVersion>
    <TPLaunchHelpLinkType xmlns="4873beb7-5857-4685-be1f-d57550cc96cc">Template</TPLaunchHelpLinkType>
    <TPLaunchHelpLink xmlns="4873beb7-5857-4685-be1f-d57550cc96cc" xsi:nil="true"/>
    <TPApplication xmlns="4873beb7-5857-4685-be1f-d57550cc96cc">PowerPoint</TPApplication>
    <TPNamespace xmlns="4873beb7-5857-4685-be1f-d57550cc96cc">POWERPNT</TPNamespace>
    <TPExecutable xmlns="4873beb7-5857-4685-be1f-d57550cc96cc" xsi:nil="true"/>
    <TPComponent xmlns="4873beb7-5857-4685-be1f-d57550cc96cc">PPTFiles</TPComponent>
    <TPClientViewer xmlns="4873beb7-5857-4685-be1f-d57550cc96cc">Microsoft Office PowerPoint</TPClientViewer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116570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49828-7F1C-498E-8FDA-1CE15350CAF0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7674CFD-E741-4A15-9EFD-C25B47BCA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30F48-5982-416A-AE13-3C803B0B1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TM10286720</Template>
  <TotalTime>743</TotalTime>
  <Words>222</Words>
  <Application>Microsoft Macintosh PowerPoint</Application>
  <PresentationFormat>On-screen Show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TM10286720</vt:lpstr>
      <vt:lpstr>White with Courier font for code slides</vt:lpstr>
      <vt:lpstr>Office Theme</vt:lpstr>
      <vt:lpstr>Phylum Porifera</vt:lpstr>
      <vt:lpstr>What are they?</vt:lpstr>
      <vt:lpstr>Cell Organization</vt:lpstr>
      <vt:lpstr>Body Plan </vt:lpstr>
      <vt:lpstr>Body Plan - Parts</vt:lpstr>
      <vt:lpstr>Body Plan – Types of cells</vt:lpstr>
      <vt:lpstr>Body Plan – Types of cells</vt:lpstr>
      <vt:lpstr>Body Plan – Types of cells</vt:lpstr>
      <vt:lpstr>Water Canal System</vt:lpstr>
      <vt:lpstr>Respiratory “System”</vt:lpstr>
      <vt:lpstr>Circulatory “System”</vt:lpstr>
      <vt:lpstr>Reproductive “System”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slides (Bright blue underwater design)</dc:title>
  <dc:creator> </dc:creator>
  <cp:lastModifiedBy>Moein Ferdosian</cp:lastModifiedBy>
  <cp:revision>17</cp:revision>
  <dcterms:created xsi:type="dcterms:W3CDTF">2008-09-08T23:52:06Z</dcterms:created>
  <dcterms:modified xsi:type="dcterms:W3CDTF">2017-04-18T16:17:44Z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79;#tpl120;#65;#zpp120;#419;#zpp140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