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18"/>
  </p:notesMasterIdLst>
  <p:sldIdLst>
    <p:sldId id="257" r:id="rId6"/>
    <p:sldId id="258" r:id="rId7"/>
    <p:sldId id="259" r:id="rId8"/>
    <p:sldId id="262" r:id="rId9"/>
    <p:sldId id="260" r:id="rId10"/>
    <p:sldId id="261" r:id="rId11"/>
    <p:sldId id="263" r:id="rId12"/>
    <p:sldId id="265" r:id="rId13"/>
    <p:sldId id="264"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91" autoAdjust="0"/>
  </p:normalViewPr>
  <p:slideViewPr>
    <p:cSldViewPr>
      <p:cViewPr varScale="1">
        <p:scale>
          <a:sx n="81" d="100"/>
          <a:sy n="81" d="100"/>
        </p:scale>
        <p:origin x="-7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56AE6-D131-4182-8B4B-D8C160C8C95C}" type="datetimeFigureOut">
              <a:rPr lang="en-US" smtClean="0"/>
              <a:t>17-04-18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58D59-23CE-466F-916B-9437441DB45B}" type="slidenum">
              <a:rPr lang="en-US" smtClean="0"/>
              <a:t>‹#›</a:t>
            </a:fld>
            <a:endParaRPr lang="en-US"/>
          </a:p>
        </p:txBody>
      </p:sp>
    </p:spTree>
    <p:extLst>
      <p:ext uri="{BB962C8B-B14F-4D97-AF65-F5344CB8AC3E}">
        <p14:creationId xmlns:p14="http://schemas.microsoft.com/office/powerpoint/2010/main" val="36628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17-04-18 11:49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7</a:t>
            </a:fld>
            <a:endParaRPr lang="en-US"/>
          </a:p>
        </p:txBody>
      </p:sp>
    </p:spTree>
    <p:extLst>
      <p:ext uri="{BB962C8B-B14F-4D97-AF65-F5344CB8AC3E}">
        <p14:creationId xmlns:p14="http://schemas.microsoft.com/office/powerpoint/2010/main" val="325217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CA"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CA"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65b499519885cce5f033edcca4d3c3.jpg"/>
          <p:cNvPicPr>
            <a:picLocks noChangeAspect="1"/>
          </p:cNvPicPr>
          <p:nvPr/>
        </p:nvPicPr>
        <p:blipFill>
          <a:blip r:embed="rId3" cstate="print">
            <a:alphaModFix amt="74000"/>
            <a:extLst>
              <a:ext uri="{28A0092B-C50C-407E-A947-70E740481C1C}">
                <a14:useLocalDpi xmlns:a14="http://schemas.microsoft.com/office/drawing/2010/main" val="0"/>
              </a:ext>
            </a:extLst>
          </a:blip>
          <a:stretch>
            <a:fillRect/>
          </a:stretch>
        </p:blipFill>
        <p:spPr>
          <a:xfrm>
            <a:off x="-1" y="1"/>
            <a:ext cx="10242973" cy="6856866"/>
          </a:xfrm>
          <a:prstGeom prst="rect">
            <a:avLst/>
          </a:prstGeom>
        </p:spPr>
      </p:pic>
      <p:sp>
        <p:nvSpPr>
          <p:cNvPr id="2" name="Title 1"/>
          <p:cNvSpPr>
            <a:spLocks noGrp="1"/>
          </p:cNvSpPr>
          <p:nvPr>
            <p:ph type="ctrTitle"/>
          </p:nvPr>
        </p:nvSpPr>
        <p:spPr>
          <a:xfrm>
            <a:off x="838200" y="457200"/>
            <a:ext cx="7681913" cy="1523495"/>
          </a:xfrm>
        </p:spPr>
        <p:txBody>
          <a:bodyPr/>
          <a:lstStyle/>
          <a:p>
            <a:r>
              <a:rPr lang="en-US" dirty="0" smtClean="0"/>
              <a:t>Phylum </a:t>
            </a:r>
            <a:r>
              <a:rPr lang="en-US" dirty="0" err="1" smtClean="0"/>
              <a:t>Porifera</a:t>
            </a:r>
            <a:endParaRPr lang="en-US" dirty="0"/>
          </a:p>
        </p:txBody>
      </p:sp>
      <p:sp>
        <p:nvSpPr>
          <p:cNvPr id="3" name="Subtitle 2"/>
          <p:cNvSpPr>
            <a:spLocks noGrp="1"/>
          </p:cNvSpPr>
          <p:nvPr>
            <p:ph type="subTitle" idx="1"/>
          </p:nvPr>
        </p:nvSpPr>
        <p:spPr>
          <a:xfrm>
            <a:off x="914400" y="1219200"/>
            <a:ext cx="7681913" cy="1446212"/>
          </a:xfrm>
        </p:spPr>
        <p:txBody>
          <a:bodyPr>
            <a:normAutofit/>
          </a:bodyPr>
          <a:lstStyle/>
          <a:p>
            <a:r>
              <a:rPr lang="en-US" dirty="0" smtClean="0"/>
              <a:t>Sponges</a:t>
            </a:r>
          </a:p>
        </p:txBody>
      </p:sp>
      <p:pic>
        <p:nvPicPr>
          <p:cNvPr id="5" name="Picture 4" descr="Spongebob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112" y="3962400"/>
            <a:ext cx="2061318" cy="263356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075"/>
            <a:ext cx="8534400" cy="1523494"/>
          </a:xfrm>
        </p:spPr>
        <p:txBody>
          <a:bodyPr/>
          <a:lstStyle/>
          <a:p>
            <a:r>
              <a:rPr lang="en-US" sz="5000" dirty="0" smtClean="0"/>
              <a:t>Respiratory “System”</a:t>
            </a:r>
            <a:endParaRPr lang="en-US" sz="5000" dirty="0"/>
          </a:p>
        </p:txBody>
      </p:sp>
      <p:sp>
        <p:nvSpPr>
          <p:cNvPr id="6" name="Subtitle 2"/>
          <p:cNvSpPr txBox="1">
            <a:spLocks/>
          </p:cNvSpPr>
          <p:nvPr/>
        </p:nvSpPr>
        <p:spPr>
          <a:xfrm>
            <a:off x="381000" y="1447800"/>
            <a:ext cx="8229600" cy="19050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Diffusion – Since the sponge is constantly pumped with water through the water canal system, oxygen diffuses into the cells and carbon dioxide diffuses out of the cells </a:t>
            </a:r>
            <a:endParaRPr lang="en-US" dirty="0"/>
          </a:p>
        </p:txBody>
      </p:sp>
      <p:sp>
        <p:nvSpPr>
          <p:cNvPr id="8" name="Title 1"/>
          <p:cNvSpPr txBox="1">
            <a:spLocks/>
          </p:cNvSpPr>
          <p:nvPr/>
        </p:nvSpPr>
        <p:spPr>
          <a:xfrm>
            <a:off x="304800" y="3276600"/>
            <a:ext cx="8534400"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000" dirty="0" smtClean="0"/>
              <a:t>Digestive “System”</a:t>
            </a:r>
            <a:endParaRPr lang="en-US" sz="5000" dirty="0"/>
          </a:p>
        </p:txBody>
      </p:sp>
      <p:sp>
        <p:nvSpPr>
          <p:cNvPr id="9" name="Subtitle 8"/>
          <p:cNvSpPr>
            <a:spLocks noGrp="1"/>
          </p:cNvSpPr>
          <p:nvPr>
            <p:ph type="subTitle" idx="1"/>
          </p:nvPr>
        </p:nvSpPr>
        <p:spPr>
          <a:xfrm>
            <a:off x="457200" y="4419600"/>
            <a:ext cx="7043208" cy="1827212"/>
          </a:xfrm>
        </p:spPr>
        <p:txBody>
          <a:bodyPr/>
          <a:lstStyle/>
          <a:p>
            <a:r>
              <a:rPr lang="en-US" dirty="0" smtClean="0"/>
              <a:t>Food sticks to the inside of the canals, cells digest the food. Most food is captured by cilia of collar cells. Food transported by </a:t>
            </a:r>
            <a:r>
              <a:rPr lang="en-US" dirty="0" err="1" smtClean="0"/>
              <a:t>amoebocytes</a:t>
            </a:r>
            <a:endParaRPr lang="en-US" dirty="0"/>
          </a:p>
        </p:txBody>
      </p:sp>
    </p:spTree>
    <p:extLst>
      <p:ext uri="{BB962C8B-B14F-4D97-AF65-F5344CB8AC3E}">
        <p14:creationId xmlns:p14="http://schemas.microsoft.com/office/powerpoint/2010/main" val="13912931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043208" cy="1523494"/>
          </a:xfrm>
        </p:spPr>
        <p:txBody>
          <a:bodyPr/>
          <a:lstStyle/>
          <a:p>
            <a:r>
              <a:rPr lang="en-US" dirty="0" smtClean="0"/>
              <a:t>Circulatory “System”</a:t>
            </a:r>
            <a:endParaRPr lang="en-US" dirty="0"/>
          </a:p>
        </p:txBody>
      </p:sp>
      <p:sp>
        <p:nvSpPr>
          <p:cNvPr id="3" name="Subtitle 2"/>
          <p:cNvSpPr>
            <a:spLocks noGrp="1"/>
          </p:cNvSpPr>
          <p:nvPr>
            <p:ph type="subTitle" idx="1"/>
          </p:nvPr>
        </p:nvSpPr>
        <p:spPr>
          <a:xfrm>
            <a:off x="304800" y="1676400"/>
            <a:ext cx="8610600" cy="1828800"/>
          </a:xfrm>
        </p:spPr>
        <p:txBody>
          <a:bodyPr/>
          <a:lstStyle/>
          <a:p>
            <a:r>
              <a:rPr lang="en-US" dirty="0" err="1" smtClean="0"/>
              <a:t>Amoebocytes</a:t>
            </a:r>
            <a:r>
              <a:rPr lang="en-US" dirty="0"/>
              <a:t> </a:t>
            </a:r>
            <a:r>
              <a:rPr lang="en-US" dirty="0" smtClean="0"/>
              <a:t>are the only moving cells which transport mainly food from cell to cell</a:t>
            </a:r>
            <a:endParaRPr lang="en-US" dirty="0"/>
          </a:p>
        </p:txBody>
      </p:sp>
      <p:sp>
        <p:nvSpPr>
          <p:cNvPr id="5" name="Title 1"/>
          <p:cNvSpPr txBox="1">
            <a:spLocks/>
          </p:cNvSpPr>
          <p:nvPr/>
        </p:nvSpPr>
        <p:spPr>
          <a:xfrm>
            <a:off x="304800" y="3048000"/>
            <a:ext cx="704320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Nervous “System”</a:t>
            </a:r>
            <a:endParaRPr lang="en-US" dirty="0"/>
          </a:p>
        </p:txBody>
      </p:sp>
      <p:sp>
        <p:nvSpPr>
          <p:cNvPr id="6" name="Subtitle 2"/>
          <p:cNvSpPr txBox="1">
            <a:spLocks/>
          </p:cNvSpPr>
          <p:nvPr/>
        </p:nvSpPr>
        <p:spPr>
          <a:xfrm>
            <a:off x="228600" y="4191000"/>
            <a:ext cx="8610600" cy="18288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Absent. No coordination. No Nerve communication between cells. (If you break off a part of the sponge, the other parts won’t know about it)</a:t>
            </a:r>
            <a:endParaRPr lang="en-US" dirty="0"/>
          </a:p>
        </p:txBody>
      </p:sp>
    </p:spTree>
    <p:extLst>
      <p:ext uri="{BB962C8B-B14F-4D97-AF65-F5344CB8AC3E}">
        <p14:creationId xmlns:p14="http://schemas.microsoft.com/office/powerpoint/2010/main" val="9213005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043208" cy="1523494"/>
          </a:xfrm>
        </p:spPr>
        <p:txBody>
          <a:bodyPr/>
          <a:lstStyle/>
          <a:p>
            <a:r>
              <a:rPr lang="en-US" dirty="0" smtClean="0"/>
              <a:t>Reproductive “system”</a:t>
            </a:r>
            <a:endParaRPr lang="en-US" dirty="0"/>
          </a:p>
        </p:txBody>
      </p:sp>
      <p:sp>
        <p:nvSpPr>
          <p:cNvPr id="6" name="Subtitle 2"/>
          <p:cNvSpPr>
            <a:spLocks noGrp="1"/>
          </p:cNvSpPr>
          <p:nvPr>
            <p:ph type="subTitle" idx="1"/>
          </p:nvPr>
        </p:nvSpPr>
        <p:spPr>
          <a:xfrm>
            <a:off x="304800" y="1676400"/>
            <a:ext cx="8610600" cy="4724400"/>
          </a:xfrm>
        </p:spPr>
        <p:txBody>
          <a:bodyPr/>
          <a:lstStyle/>
          <a:p>
            <a:r>
              <a:rPr lang="en-US" dirty="0" smtClean="0"/>
              <a:t>Sexual</a:t>
            </a:r>
          </a:p>
          <a:p>
            <a:r>
              <a:rPr lang="en-US" dirty="0" smtClean="0"/>
              <a:t>Special </a:t>
            </a:r>
            <a:r>
              <a:rPr lang="en-US" dirty="0" smtClean="0"/>
              <a:t>cells in the male sponge produce sperm which is released and swims to the eggs produced on </a:t>
            </a:r>
            <a:r>
              <a:rPr lang="en-US" b="1" u="sng" dirty="0" smtClean="0"/>
              <a:t>Oocytes</a:t>
            </a:r>
            <a:r>
              <a:rPr lang="en-US" dirty="0" smtClean="0"/>
              <a:t> on the female sponge. The fertilized egg is then released in the current where </a:t>
            </a:r>
            <a:r>
              <a:rPr lang="en-US" dirty="0" smtClean="0">
                <a:solidFill>
                  <a:srgbClr val="FF0000"/>
                </a:solidFill>
              </a:rPr>
              <a:t>it</a:t>
            </a:r>
            <a:r>
              <a:rPr lang="en-US" dirty="0" smtClean="0"/>
              <a:t> </a:t>
            </a:r>
            <a:r>
              <a:rPr lang="en-US" dirty="0" smtClean="0"/>
              <a:t>travels and finally settles and starts a new sponge. </a:t>
            </a:r>
            <a:endParaRPr lang="en-US" dirty="0" smtClean="0"/>
          </a:p>
          <a:p>
            <a:endParaRPr lang="en-US" dirty="0"/>
          </a:p>
          <a:p>
            <a:r>
              <a:rPr lang="en-US" dirty="0" smtClean="0"/>
              <a:t>Asexual</a:t>
            </a:r>
          </a:p>
          <a:p>
            <a:r>
              <a:rPr lang="en-US" dirty="0" smtClean="0"/>
              <a:t>Break a piece off and it will grow a new sponge. </a:t>
            </a:r>
            <a:endParaRPr lang="en-US" dirty="0"/>
          </a:p>
        </p:txBody>
      </p:sp>
    </p:spTree>
    <p:extLst>
      <p:ext uri="{BB962C8B-B14F-4D97-AF65-F5344CB8AC3E}">
        <p14:creationId xmlns:p14="http://schemas.microsoft.com/office/powerpoint/2010/main" val="35378102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54700" y="2438400"/>
            <a:ext cx="3289300" cy="2463800"/>
          </a:xfrm>
          <a:prstGeom prst="rect">
            <a:avLst/>
          </a:prstGeom>
        </p:spPr>
      </p:pic>
      <p:pic>
        <p:nvPicPr>
          <p:cNvPr id="5" name="Picture 4"/>
          <p:cNvPicPr>
            <a:picLocks noChangeAspect="1"/>
          </p:cNvPicPr>
          <p:nvPr/>
        </p:nvPicPr>
        <p:blipFill>
          <a:blip r:embed="rId3"/>
          <a:stretch>
            <a:fillRect/>
          </a:stretch>
        </p:blipFill>
        <p:spPr>
          <a:xfrm>
            <a:off x="5841573" y="4648200"/>
            <a:ext cx="3331826" cy="2222328"/>
          </a:xfrm>
          <a:prstGeom prst="rect">
            <a:avLst/>
          </a:prstGeom>
        </p:spPr>
      </p:pic>
      <p:sp>
        <p:nvSpPr>
          <p:cNvPr id="2" name="Title 1"/>
          <p:cNvSpPr>
            <a:spLocks noGrp="1"/>
          </p:cNvSpPr>
          <p:nvPr>
            <p:ph type="ctrTitle"/>
          </p:nvPr>
        </p:nvSpPr>
        <p:spPr>
          <a:xfrm>
            <a:off x="762000" y="609600"/>
            <a:ext cx="7043208" cy="1523494"/>
          </a:xfrm>
        </p:spPr>
        <p:txBody>
          <a:bodyPr/>
          <a:lstStyle/>
          <a:p>
            <a:r>
              <a:rPr lang="en-US" dirty="0" smtClean="0"/>
              <a:t>What are they?</a:t>
            </a:r>
            <a:endParaRPr lang="en-US" dirty="0"/>
          </a:p>
        </p:txBody>
      </p:sp>
      <p:sp>
        <p:nvSpPr>
          <p:cNvPr id="3" name="Subtitle 2"/>
          <p:cNvSpPr>
            <a:spLocks noGrp="1"/>
          </p:cNvSpPr>
          <p:nvPr>
            <p:ph type="subTitle" idx="1"/>
          </p:nvPr>
        </p:nvSpPr>
        <p:spPr>
          <a:xfrm>
            <a:off x="838200" y="2057400"/>
            <a:ext cx="7043208" cy="4267200"/>
          </a:xfrm>
        </p:spPr>
        <p:txBody>
          <a:bodyPr/>
          <a:lstStyle/>
          <a:p>
            <a:pPr marL="457200" indent="-457200">
              <a:buFont typeface="Arial"/>
              <a:buChar char="•"/>
            </a:pPr>
            <a:r>
              <a:rPr lang="en-US" dirty="0" err="1" smtClean="0"/>
              <a:t>Porifera</a:t>
            </a:r>
            <a:r>
              <a:rPr lang="en-US" dirty="0" smtClean="0"/>
              <a:t> = “pore bearer”</a:t>
            </a:r>
          </a:p>
          <a:p>
            <a:pPr marL="457200" indent="-457200">
              <a:buFont typeface="Arial"/>
              <a:buChar char="•"/>
            </a:pPr>
            <a:r>
              <a:rPr lang="en-US" dirty="0" smtClean="0"/>
              <a:t>Sponges</a:t>
            </a:r>
          </a:p>
          <a:p>
            <a:pPr marL="457200" indent="-457200">
              <a:buFont typeface="Arial"/>
              <a:buChar char="•"/>
            </a:pPr>
            <a:r>
              <a:rPr lang="en-US" dirty="0" smtClean="0"/>
              <a:t>The most basic multicellular animals</a:t>
            </a:r>
          </a:p>
          <a:p>
            <a:pPr marL="457200" indent="-457200">
              <a:buFont typeface="Arial"/>
              <a:buChar char="•"/>
            </a:pPr>
            <a:r>
              <a:rPr lang="en-US" dirty="0" smtClean="0"/>
              <a:t>Hard bodied or soft bodied</a:t>
            </a:r>
          </a:p>
          <a:p>
            <a:pPr marL="457200" indent="-457200">
              <a:buFont typeface="Arial"/>
              <a:buChar char="•"/>
            </a:pPr>
            <a:r>
              <a:rPr lang="en-US" dirty="0" smtClean="0"/>
              <a:t>Only aquatic (why?)</a:t>
            </a:r>
          </a:p>
          <a:p>
            <a:pPr marL="457200" indent="-457200">
              <a:buFont typeface="Arial"/>
              <a:buChar char="•"/>
            </a:pPr>
            <a:r>
              <a:rPr lang="en-US" dirty="0" smtClean="0"/>
              <a:t>Asymmetrical body</a:t>
            </a:r>
          </a:p>
          <a:p>
            <a:pPr marL="457200" indent="-457200">
              <a:buFont typeface="Arial"/>
              <a:buChar char="•"/>
            </a:pPr>
            <a:r>
              <a:rPr lang="en-US" dirty="0" smtClean="0"/>
              <a:t>Variety of </a:t>
            </a:r>
            <a:r>
              <a:rPr lang="en-US" dirty="0" err="1" smtClean="0"/>
              <a:t>colours</a:t>
            </a:r>
            <a:r>
              <a:rPr lang="en-US" dirty="0" smtClean="0"/>
              <a:t>, shapes, sizes</a:t>
            </a:r>
          </a:p>
          <a:p>
            <a:pPr marL="457200" indent="-457200">
              <a:buFont typeface="Arial"/>
              <a:buChar char="•"/>
            </a:pPr>
            <a:r>
              <a:rPr lang="en-US" dirty="0" smtClean="0"/>
              <a:t>Sessile (don’t move)</a:t>
            </a:r>
            <a:endParaRPr lang="en-US" dirty="0"/>
          </a:p>
        </p:txBody>
      </p:sp>
      <p:pic>
        <p:nvPicPr>
          <p:cNvPr id="7" name="Picture 6"/>
          <p:cNvPicPr>
            <a:picLocks noChangeAspect="1"/>
          </p:cNvPicPr>
          <p:nvPr/>
        </p:nvPicPr>
        <p:blipFill>
          <a:blip r:embed="rId4"/>
          <a:stretch>
            <a:fillRect/>
          </a:stretch>
        </p:blipFill>
        <p:spPr>
          <a:xfrm>
            <a:off x="5867400" y="-1"/>
            <a:ext cx="3280409" cy="2698401"/>
          </a:xfrm>
          <a:prstGeom prst="rect">
            <a:avLst/>
          </a:prstGeom>
        </p:spPr>
      </p:pic>
    </p:spTree>
    <p:extLst>
      <p:ext uri="{BB962C8B-B14F-4D97-AF65-F5344CB8AC3E}">
        <p14:creationId xmlns:p14="http://schemas.microsoft.com/office/powerpoint/2010/main" val="11450843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30636" y="762000"/>
            <a:ext cx="3013364" cy="2209800"/>
          </a:xfrm>
          <a:prstGeom prst="rect">
            <a:avLst/>
          </a:prstGeom>
        </p:spPr>
      </p:pic>
      <p:sp>
        <p:nvSpPr>
          <p:cNvPr id="2" name="Title 1"/>
          <p:cNvSpPr>
            <a:spLocks noGrp="1"/>
          </p:cNvSpPr>
          <p:nvPr>
            <p:ph type="ctrTitle"/>
          </p:nvPr>
        </p:nvSpPr>
        <p:spPr>
          <a:xfrm>
            <a:off x="457200" y="-152400"/>
            <a:ext cx="7043208" cy="1523494"/>
          </a:xfrm>
        </p:spPr>
        <p:txBody>
          <a:bodyPr/>
          <a:lstStyle/>
          <a:p>
            <a:r>
              <a:rPr lang="en-US" dirty="0" smtClean="0"/>
              <a:t>Cell Organization</a:t>
            </a:r>
            <a:endParaRPr lang="en-US" dirty="0"/>
          </a:p>
        </p:txBody>
      </p:sp>
      <p:sp>
        <p:nvSpPr>
          <p:cNvPr id="5" name="Subtitle 2"/>
          <p:cNvSpPr>
            <a:spLocks noGrp="1"/>
          </p:cNvSpPr>
          <p:nvPr>
            <p:ph type="subTitle" idx="1"/>
          </p:nvPr>
        </p:nvSpPr>
        <p:spPr>
          <a:xfrm>
            <a:off x="457200" y="1219200"/>
            <a:ext cx="7315200" cy="4724400"/>
          </a:xfrm>
        </p:spPr>
        <p:txBody>
          <a:bodyPr/>
          <a:lstStyle/>
          <a:p>
            <a:pPr marL="457200" indent="-457200">
              <a:buFont typeface="Arial"/>
              <a:buChar char="•"/>
            </a:pPr>
            <a:r>
              <a:rPr lang="en-US" dirty="0" smtClean="0"/>
              <a:t>Believed to evolve from a colonizing </a:t>
            </a:r>
            <a:r>
              <a:rPr lang="en-US" dirty="0" err="1" smtClean="0"/>
              <a:t>protist</a:t>
            </a:r>
            <a:r>
              <a:rPr lang="en-US" dirty="0" smtClean="0"/>
              <a:t> – </a:t>
            </a:r>
            <a:r>
              <a:rPr lang="en-US" dirty="0" err="1" smtClean="0"/>
              <a:t>Volvox</a:t>
            </a:r>
            <a:r>
              <a:rPr lang="en-US" dirty="0" smtClean="0"/>
              <a:t> </a:t>
            </a:r>
          </a:p>
          <a:p>
            <a:endParaRPr lang="en-US" dirty="0" smtClean="0">
              <a:solidFill>
                <a:schemeClr val="tx1"/>
              </a:solidFill>
            </a:endParaRPr>
          </a:p>
          <a:p>
            <a:pPr marL="457200" indent="-457200">
              <a:buFont typeface="Arial"/>
              <a:buChar char="•"/>
            </a:pPr>
            <a:r>
              <a:rPr lang="en-US" dirty="0" smtClean="0">
                <a:solidFill>
                  <a:schemeClr val="tx1"/>
                </a:solidFill>
              </a:rPr>
              <a:t>Multicellular – more than one cell, specialized/differentiated cells</a:t>
            </a:r>
            <a:r>
              <a:rPr lang="is-IS" dirty="0" smtClean="0">
                <a:solidFill>
                  <a:schemeClr val="tx1"/>
                </a:solidFill>
              </a:rPr>
              <a:t>…</a:t>
            </a:r>
            <a:endParaRPr lang="en-US" dirty="0" smtClean="0">
              <a:solidFill>
                <a:schemeClr val="tx1"/>
              </a:solidFill>
            </a:endParaRPr>
          </a:p>
          <a:p>
            <a:endParaRPr lang="en-US" dirty="0" smtClean="0">
              <a:solidFill>
                <a:schemeClr val="tx1"/>
              </a:solidFill>
            </a:endParaRPr>
          </a:p>
          <a:p>
            <a:pPr marL="457200" indent="-457200">
              <a:buFont typeface="Arial"/>
              <a:buChar char="•"/>
            </a:pPr>
            <a:r>
              <a:rPr lang="en-US" dirty="0" smtClean="0">
                <a:solidFill>
                  <a:schemeClr val="tx1"/>
                </a:solidFill>
              </a:rPr>
              <a:t>BUT, No tissues, No organs, No systems</a:t>
            </a:r>
          </a:p>
          <a:p>
            <a:pPr marL="457200" indent="-457200">
              <a:buFont typeface="Arial"/>
              <a:buChar char="•"/>
            </a:pPr>
            <a:endParaRPr lang="en-US" dirty="0">
              <a:solidFill>
                <a:schemeClr val="tx1"/>
              </a:solidFill>
            </a:endParaRPr>
          </a:p>
          <a:p>
            <a:pPr marL="457200" indent="-457200">
              <a:buFont typeface="Arial"/>
              <a:buChar char="•"/>
            </a:pPr>
            <a:r>
              <a:rPr lang="en-US" dirty="0" smtClean="0">
                <a:solidFill>
                  <a:schemeClr val="tx1"/>
                </a:solidFill>
              </a:rPr>
              <a:t>Most simple animal (what makes an animal an animal?)</a:t>
            </a:r>
            <a:endParaRPr lang="en-US" dirty="0">
              <a:solidFill>
                <a:schemeClr val="tx1"/>
              </a:solidFill>
            </a:endParaRPr>
          </a:p>
        </p:txBody>
      </p:sp>
    </p:spTree>
    <p:extLst>
      <p:ext uri="{BB962C8B-B14F-4D97-AF65-F5344CB8AC3E}">
        <p14:creationId xmlns:p14="http://schemas.microsoft.com/office/powerpoint/2010/main" val="35105239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075"/>
            <a:ext cx="7043208" cy="1523494"/>
          </a:xfrm>
        </p:spPr>
        <p:txBody>
          <a:bodyPr/>
          <a:lstStyle/>
          <a:p>
            <a:r>
              <a:rPr lang="en-US" dirty="0" smtClean="0"/>
              <a:t>Body Plan </a:t>
            </a:r>
            <a:endParaRPr lang="en-US" dirty="0"/>
          </a:p>
        </p:txBody>
      </p:sp>
      <p:pic>
        <p:nvPicPr>
          <p:cNvPr id="7" name="Picture 6"/>
          <p:cNvPicPr>
            <a:picLocks noChangeAspect="1"/>
          </p:cNvPicPr>
          <p:nvPr/>
        </p:nvPicPr>
        <p:blipFill>
          <a:blip r:embed="rId2"/>
          <a:stretch>
            <a:fillRect/>
          </a:stretch>
        </p:blipFill>
        <p:spPr>
          <a:xfrm>
            <a:off x="2667000" y="1371600"/>
            <a:ext cx="3429000" cy="5728939"/>
          </a:xfrm>
          <a:prstGeom prst="rect">
            <a:avLst/>
          </a:prstGeom>
        </p:spPr>
      </p:pic>
      <p:sp>
        <p:nvSpPr>
          <p:cNvPr id="4" name="Left Arrow 3"/>
          <p:cNvSpPr/>
          <p:nvPr/>
        </p:nvSpPr>
        <p:spPr bwMode="auto">
          <a:xfrm>
            <a:off x="4724400" y="3733800"/>
            <a:ext cx="2057400" cy="609600"/>
          </a:xfrm>
          <a:prstGeom prst="leftArrow">
            <a:avLst/>
          </a:prstGeom>
          <a:solidFill>
            <a:schemeClr val="bg1"/>
          </a:solidFill>
          <a:ln>
            <a:solidFill>
              <a:srgbClr val="0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 </a:t>
            </a:r>
          </a:p>
        </p:txBody>
      </p:sp>
      <p:sp>
        <p:nvSpPr>
          <p:cNvPr id="6" name="Left Arrow 5"/>
          <p:cNvSpPr/>
          <p:nvPr/>
        </p:nvSpPr>
        <p:spPr bwMode="auto">
          <a:xfrm rot="13632982">
            <a:off x="3926242" y="1728296"/>
            <a:ext cx="982739" cy="499618"/>
          </a:xfrm>
          <a:prstGeom prst="leftArrow">
            <a:avLst/>
          </a:prstGeom>
          <a:solidFill>
            <a:schemeClr val="bg1"/>
          </a:solidFill>
          <a:ln>
            <a:solidFill>
              <a:srgbClr val="0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 </a:t>
            </a:r>
          </a:p>
        </p:txBody>
      </p:sp>
      <p:sp>
        <p:nvSpPr>
          <p:cNvPr id="8" name="Left Arrow 7"/>
          <p:cNvSpPr/>
          <p:nvPr/>
        </p:nvSpPr>
        <p:spPr bwMode="auto">
          <a:xfrm rot="1896117">
            <a:off x="5265568" y="5300906"/>
            <a:ext cx="1452561" cy="440706"/>
          </a:xfrm>
          <a:prstGeom prst="leftArrow">
            <a:avLst>
              <a:gd name="adj1" fmla="val 8647"/>
              <a:gd name="adj2" fmla="val 47069"/>
            </a:avLst>
          </a:prstGeom>
          <a:solidFill>
            <a:schemeClr val="bg1"/>
          </a:solidFill>
          <a:ln>
            <a:solidFill>
              <a:srgbClr val="0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 </a:t>
            </a:r>
          </a:p>
        </p:txBody>
      </p:sp>
      <p:sp>
        <p:nvSpPr>
          <p:cNvPr id="9" name="Left Arrow 8"/>
          <p:cNvSpPr/>
          <p:nvPr/>
        </p:nvSpPr>
        <p:spPr bwMode="auto">
          <a:xfrm rot="363242">
            <a:off x="5036967" y="5758107"/>
            <a:ext cx="1452561" cy="440706"/>
          </a:xfrm>
          <a:prstGeom prst="leftArrow">
            <a:avLst>
              <a:gd name="adj1" fmla="val 8647"/>
              <a:gd name="adj2" fmla="val 47069"/>
            </a:avLst>
          </a:prstGeom>
          <a:solidFill>
            <a:schemeClr val="bg1"/>
          </a:solidFill>
          <a:ln>
            <a:solidFill>
              <a:srgbClr val="0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 </a:t>
            </a:r>
          </a:p>
        </p:txBody>
      </p:sp>
      <p:sp>
        <p:nvSpPr>
          <p:cNvPr id="5" name="TextBox 4"/>
          <p:cNvSpPr txBox="1"/>
          <p:nvPr/>
        </p:nvSpPr>
        <p:spPr>
          <a:xfrm>
            <a:off x="6781800" y="3733800"/>
            <a:ext cx="1492716" cy="646331"/>
          </a:xfrm>
          <a:prstGeom prst="rect">
            <a:avLst/>
          </a:prstGeom>
          <a:noFill/>
        </p:spPr>
        <p:txBody>
          <a:bodyPr wrap="none" rtlCol="0">
            <a:spAutoFit/>
          </a:bodyPr>
          <a:lstStyle/>
          <a:p>
            <a:r>
              <a:rPr lang="en-US" dirty="0" smtClean="0"/>
              <a:t>Central Cavity </a:t>
            </a:r>
          </a:p>
          <a:p>
            <a:r>
              <a:rPr lang="en-US" dirty="0" smtClean="0"/>
              <a:t>(</a:t>
            </a:r>
            <a:r>
              <a:rPr lang="en-US" dirty="0" err="1" smtClean="0"/>
              <a:t>Spongocoel</a:t>
            </a:r>
            <a:r>
              <a:rPr lang="en-US" dirty="0" smtClean="0"/>
              <a:t>)</a:t>
            </a:r>
            <a:endParaRPr lang="en-US" dirty="0"/>
          </a:p>
        </p:txBody>
      </p:sp>
      <p:sp>
        <p:nvSpPr>
          <p:cNvPr id="10" name="TextBox 9"/>
          <p:cNvSpPr txBox="1"/>
          <p:nvPr/>
        </p:nvSpPr>
        <p:spPr>
          <a:xfrm>
            <a:off x="6629400" y="5867400"/>
            <a:ext cx="666957" cy="369332"/>
          </a:xfrm>
          <a:prstGeom prst="rect">
            <a:avLst/>
          </a:prstGeom>
          <a:noFill/>
        </p:spPr>
        <p:txBody>
          <a:bodyPr wrap="none" rtlCol="0">
            <a:spAutoFit/>
          </a:bodyPr>
          <a:lstStyle/>
          <a:p>
            <a:r>
              <a:rPr lang="en-US" dirty="0" smtClean="0">
                <a:solidFill>
                  <a:schemeClr val="bg1"/>
                </a:solidFill>
              </a:rPr>
              <a:t>Ostia</a:t>
            </a:r>
            <a:endParaRPr lang="en-US" dirty="0">
              <a:solidFill>
                <a:schemeClr val="bg1"/>
              </a:solidFill>
            </a:endParaRPr>
          </a:p>
        </p:txBody>
      </p:sp>
      <p:sp>
        <p:nvSpPr>
          <p:cNvPr id="11" name="TextBox 10"/>
          <p:cNvSpPr txBox="1"/>
          <p:nvPr/>
        </p:nvSpPr>
        <p:spPr>
          <a:xfrm>
            <a:off x="3200400" y="1295400"/>
            <a:ext cx="1005316" cy="369332"/>
          </a:xfrm>
          <a:prstGeom prst="rect">
            <a:avLst/>
          </a:prstGeom>
          <a:noFill/>
        </p:spPr>
        <p:txBody>
          <a:bodyPr wrap="none" rtlCol="0">
            <a:spAutoFit/>
          </a:bodyPr>
          <a:lstStyle/>
          <a:p>
            <a:r>
              <a:rPr lang="en-US" dirty="0" err="1" smtClean="0">
                <a:solidFill>
                  <a:schemeClr val="bg1"/>
                </a:solidFill>
              </a:rPr>
              <a:t>Osculum</a:t>
            </a:r>
            <a:endParaRPr lang="en-US" dirty="0">
              <a:solidFill>
                <a:schemeClr val="bg1"/>
              </a:solidFill>
            </a:endParaRPr>
          </a:p>
        </p:txBody>
      </p:sp>
    </p:spTree>
    <p:extLst>
      <p:ext uri="{BB962C8B-B14F-4D97-AF65-F5344CB8AC3E}">
        <p14:creationId xmlns:p14="http://schemas.microsoft.com/office/powerpoint/2010/main" val="28213062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043208" cy="1523494"/>
          </a:xfrm>
        </p:spPr>
        <p:txBody>
          <a:bodyPr/>
          <a:lstStyle/>
          <a:p>
            <a:r>
              <a:rPr lang="en-US" dirty="0" smtClean="0"/>
              <a:t>Body Plan - Parts</a:t>
            </a:r>
            <a:endParaRPr lang="en-US" dirty="0"/>
          </a:p>
        </p:txBody>
      </p:sp>
      <p:pic>
        <p:nvPicPr>
          <p:cNvPr id="3" name="Picture 2" descr="porifera113332279022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22" y="1044056"/>
            <a:ext cx="7507278" cy="5638800"/>
          </a:xfrm>
          <a:prstGeom prst="rect">
            <a:avLst/>
          </a:prstGeom>
        </p:spPr>
      </p:pic>
    </p:spTree>
    <p:extLst>
      <p:ext uri="{BB962C8B-B14F-4D97-AF65-F5344CB8AC3E}">
        <p14:creationId xmlns:p14="http://schemas.microsoft.com/office/powerpoint/2010/main" val="392698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075"/>
            <a:ext cx="8534400" cy="1523494"/>
          </a:xfrm>
        </p:spPr>
        <p:txBody>
          <a:bodyPr/>
          <a:lstStyle/>
          <a:p>
            <a:r>
              <a:rPr lang="en-US" sz="5000" dirty="0" smtClean="0"/>
              <a:t>Body Plan – Types of cells</a:t>
            </a:r>
            <a:endParaRPr lang="en-US" sz="5000" dirty="0"/>
          </a:p>
        </p:txBody>
      </p:sp>
      <p:sp>
        <p:nvSpPr>
          <p:cNvPr id="5" name="Subtitle 2"/>
          <p:cNvSpPr>
            <a:spLocks noGrp="1"/>
          </p:cNvSpPr>
          <p:nvPr>
            <p:ph type="subTitle" idx="1"/>
          </p:nvPr>
        </p:nvSpPr>
        <p:spPr>
          <a:xfrm>
            <a:off x="457200" y="1219200"/>
            <a:ext cx="5486400" cy="5105400"/>
          </a:xfrm>
        </p:spPr>
        <p:txBody>
          <a:bodyPr/>
          <a:lstStyle/>
          <a:p>
            <a:pPr marL="457200" indent="-457200">
              <a:buFont typeface="Arial"/>
              <a:buChar char="•"/>
            </a:pPr>
            <a:r>
              <a:rPr lang="en-US" b="1" u="sng" dirty="0" err="1" smtClean="0"/>
              <a:t>Choanocyte</a:t>
            </a:r>
            <a:r>
              <a:rPr lang="en-US" b="1" u="sng" dirty="0" smtClean="0"/>
              <a:t> (collar cells)- </a:t>
            </a:r>
            <a:r>
              <a:rPr lang="en-US" dirty="0" smtClean="0"/>
              <a:t>Cells lining the the inside of the sponge – they have flagella which whips the water into a current from outside the sponge to the inside of the sponge. They also trap food particles using their cilia </a:t>
            </a:r>
          </a:p>
          <a:p>
            <a:pPr marL="457200" indent="-457200">
              <a:buFont typeface="Arial"/>
              <a:buChar char="•"/>
            </a:pPr>
            <a:endParaRPr lang="en-US" b="1" u="sng" dirty="0" smtClean="0"/>
          </a:p>
          <a:p>
            <a:pPr marL="457200" indent="-457200">
              <a:buFont typeface="Arial"/>
              <a:buChar char="•"/>
            </a:pPr>
            <a:endParaRPr lang="en-US" dirty="0" smtClean="0"/>
          </a:p>
          <a:p>
            <a:pPr marL="457200" indent="-457200">
              <a:buFont typeface="Arial"/>
              <a:buChar char="•"/>
            </a:pPr>
            <a:endParaRPr lang="en-US" dirty="0"/>
          </a:p>
        </p:txBody>
      </p:sp>
      <p:pic>
        <p:nvPicPr>
          <p:cNvPr id="4" name="Picture 3" descr="Choanocy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905" y="1676400"/>
            <a:ext cx="3046095" cy="2971800"/>
          </a:xfrm>
          <a:prstGeom prst="rect">
            <a:avLst/>
          </a:prstGeom>
        </p:spPr>
      </p:pic>
    </p:spTree>
    <p:extLst>
      <p:ext uri="{BB962C8B-B14F-4D97-AF65-F5344CB8AC3E}">
        <p14:creationId xmlns:p14="http://schemas.microsoft.com/office/powerpoint/2010/main" val="3439244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075"/>
            <a:ext cx="8534400" cy="1523494"/>
          </a:xfrm>
        </p:spPr>
        <p:txBody>
          <a:bodyPr/>
          <a:lstStyle/>
          <a:p>
            <a:r>
              <a:rPr lang="en-US" sz="5000" dirty="0" smtClean="0"/>
              <a:t>Body Plan – Types of cells</a:t>
            </a:r>
            <a:endParaRPr lang="en-US" sz="5000" dirty="0"/>
          </a:p>
        </p:txBody>
      </p:sp>
      <p:sp>
        <p:nvSpPr>
          <p:cNvPr id="5" name="Subtitle 2"/>
          <p:cNvSpPr>
            <a:spLocks noGrp="1"/>
          </p:cNvSpPr>
          <p:nvPr>
            <p:ph type="subTitle" idx="1"/>
          </p:nvPr>
        </p:nvSpPr>
        <p:spPr>
          <a:xfrm>
            <a:off x="457200" y="1219200"/>
            <a:ext cx="5257800" cy="5105400"/>
          </a:xfrm>
        </p:spPr>
        <p:txBody>
          <a:bodyPr/>
          <a:lstStyle/>
          <a:p>
            <a:pPr marL="457200" indent="-457200">
              <a:buFont typeface="Arial"/>
              <a:buChar char="•"/>
            </a:pPr>
            <a:r>
              <a:rPr lang="en-US" b="1" u="sng" dirty="0" err="1"/>
              <a:t>Porocyte</a:t>
            </a:r>
            <a:r>
              <a:rPr lang="en-US" b="1" u="sng" dirty="0"/>
              <a:t>-</a:t>
            </a:r>
            <a:r>
              <a:rPr lang="en-US" dirty="0"/>
              <a:t> Cells which are channels that connect the outside of the sponge to the inner cavity allowing water in.</a:t>
            </a:r>
          </a:p>
          <a:p>
            <a:endParaRPr lang="en-US" b="1" u="sng" dirty="0" smtClean="0"/>
          </a:p>
          <a:p>
            <a:pPr marL="457200" indent="-457200">
              <a:buFont typeface="Arial"/>
              <a:buChar char="•"/>
            </a:pPr>
            <a:r>
              <a:rPr lang="en-US" b="1" u="sng" dirty="0" err="1" smtClean="0"/>
              <a:t>Amoebocyte</a:t>
            </a:r>
            <a:r>
              <a:rPr lang="en-US" b="1" u="sng" dirty="0" smtClean="0"/>
              <a:t>-</a:t>
            </a:r>
            <a:r>
              <a:rPr lang="en-US" dirty="0"/>
              <a:t> </a:t>
            </a:r>
            <a:r>
              <a:rPr lang="en-US" dirty="0" smtClean="0"/>
              <a:t>moving cells inside the sponge tissue, which give rise to various types of other cells and deliver nutrients from one cell to another.</a:t>
            </a:r>
            <a:endParaRPr lang="en-US" b="1" u="sng" dirty="0" smtClean="0"/>
          </a:p>
        </p:txBody>
      </p:sp>
      <p:pic>
        <p:nvPicPr>
          <p:cNvPr id="3" name="Picture 2" descr="porocy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95400"/>
            <a:ext cx="3312093" cy="2231720"/>
          </a:xfrm>
          <a:prstGeom prst="rect">
            <a:avLst/>
          </a:prstGeom>
        </p:spPr>
      </p:pic>
      <p:pic>
        <p:nvPicPr>
          <p:cNvPr id="4" name="Picture 3" descr="Screen Shot 2017-04-18 at 7.58.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810000"/>
            <a:ext cx="3499240" cy="2794920"/>
          </a:xfrm>
          <a:prstGeom prst="rect">
            <a:avLst/>
          </a:prstGeom>
        </p:spPr>
      </p:pic>
    </p:spTree>
    <p:extLst>
      <p:ext uri="{BB962C8B-B14F-4D97-AF65-F5344CB8AC3E}">
        <p14:creationId xmlns:p14="http://schemas.microsoft.com/office/powerpoint/2010/main" val="38884368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043208" cy="1523494"/>
          </a:xfrm>
        </p:spPr>
        <p:txBody>
          <a:bodyPr/>
          <a:lstStyle/>
          <a:p>
            <a:r>
              <a:rPr lang="en-US" dirty="0"/>
              <a:t>Body Plan – Types of cells</a:t>
            </a:r>
          </a:p>
        </p:txBody>
      </p:sp>
      <p:sp>
        <p:nvSpPr>
          <p:cNvPr id="3" name="Subtitle 2"/>
          <p:cNvSpPr>
            <a:spLocks noGrp="1"/>
          </p:cNvSpPr>
          <p:nvPr>
            <p:ph type="subTitle" idx="1"/>
          </p:nvPr>
        </p:nvSpPr>
        <p:spPr>
          <a:xfrm>
            <a:off x="381000" y="1752600"/>
            <a:ext cx="5029200" cy="4648200"/>
          </a:xfrm>
        </p:spPr>
        <p:txBody>
          <a:bodyPr/>
          <a:lstStyle/>
          <a:p>
            <a:pPr marL="457200" indent="-457200">
              <a:buFont typeface="Arial"/>
              <a:buChar char="•"/>
            </a:pPr>
            <a:endParaRPr lang="en-US" b="1" u="sng" dirty="0"/>
          </a:p>
          <a:p>
            <a:pPr marL="457200" indent="-457200">
              <a:buFont typeface="Arial"/>
              <a:buChar char="•"/>
            </a:pPr>
            <a:r>
              <a:rPr lang="en-US" b="1" u="sng" dirty="0" err="1"/>
              <a:t>Pinacocyte</a:t>
            </a:r>
            <a:r>
              <a:rPr lang="en-US" b="1" u="sng" dirty="0"/>
              <a:t> – </a:t>
            </a:r>
            <a:r>
              <a:rPr lang="en-US" dirty="0"/>
              <a:t>forms the outer layer of the sponge tissue</a:t>
            </a:r>
            <a:endParaRPr lang="en-US" b="1" u="sng" dirty="0"/>
          </a:p>
          <a:p>
            <a:pPr marL="457200" indent="-457200">
              <a:buFont typeface="Arial"/>
              <a:buChar char="•"/>
            </a:pPr>
            <a:endParaRPr lang="en-US" b="1" u="sng" dirty="0"/>
          </a:p>
          <a:p>
            <a:pPr marL="457200" indent="-457200">
              <a:buFont typeface="Arial"/>
              <a:buChar char="•"/>
            </a:pPr>
            <a:r>
              <a:rPr lang="en-US" b="1" u="sng" dirty="0" err="1"/>
              <a:t>Sclerocyte</a:t>
            </a:r>
            <a:r>
              <a:rPr lang="en-US" b="1" u="sng" dirty="0"/>
              <a:t> – </a:t>
            </a:r>
            <a:r>
              <a:rPr lang="en-US" dirty="0"/>
              <a:t>secretes silica to produce spicules</a:t>
            </a:r>
            <a:endParaRPr lang="en-US" b="1" u="sng" dirty="0"/>
          </a:p>
          <a:p>
            <a:pPr marL="914382" lvl="1" indent="-457200">
              <a:buFont typeface="Arial"/>
              <a:buChar char="•"/>
            </a:pPr>
            <a:r>
              <a:rPr lang="en-US" b="1" u="sng" dirty="0"/>
              <a:t>Spicules</a:t>
            </a:r>
            <a:r>
              <a:rPr lang="en-US" dirty="0"/>
              <a:t> – give support to the sponge</a:t>
            </a:r>
            <a:endParaRPr lang="en-US" b="1" u="sng" dirty="0"/>
          </a:p>
          <a:p>
            <a:pPr marL="457200" indent="-457200">
              <a:buFont typeface="Arial"/>
              <a:buChar char="•"/>
            </a:pPr>
            <a:endParaRPr lang="en-US" dirty="0"/>
          </a:p>
          <a:p>
            <a:endParaRPr lang="en-US" dirty="0"/>
          </a:p>
        </p:txBody>
      </p:sp>
      <p:pic>
        <p:nvPicPr>
          <p:cNvPr id="6" name="Picture 5" descr="Screen Shot 2017-04-18 at 7.59.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3581400" cy="3440646"/>
          </a:xfrm>
          <a:prstGeom prst="rect">
            <a:avLst/>
          </a:prstGeom>
        </p:spPr>
      </p:pic>
    </p:spTree>
    <p:extLst>
      <p:ext uri="{BB962C8B-B14F-4D97-AF65-F5344CB8AC3E}">
        <p14:creationId xmlns:p14="http://schemas.microsoft.com/office/powerpoint/2010/main" val="12611874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99"/>
            <a:ext cx="7043208" cy="1523494"/>
          </a:xfrm>
        </p:spPr>
        <p:txBody>
          <a:bodyPr/>
          <a:lstStyle/>
          <a:p>
            <a:r>
              <a:rPr lang="en-US" dirty="0" smtClean="0"/>
              <a:t>Water Canal System</a:t>
            </a:r>
            <a:endParaRPr lang="en-US" dirty="0"/>
          </a:p>
        </p:txBody>
      </p:sp>
      <p:sp>
        <p:nvSpPr>
          <p:cNvPr id="3" name="Subtitle 2"/>
          <p:cNvSpPr>
            <a:spLocks noGrp="1"/>
          </p:cNvSpPr>
          <p:nvPr>
            <p:ph type="subTitle" idx="1"/>
          </p:nvPr>
        </p:nvSpPr>
        <p:spPr>
          <a:xfrm>
            <a:off x="609600" y="1600200"/>
            <a:ext cx="7043208" cy="4038600"/>
          </a:xfrm>
        </p:spPr>
        <p:txBody>
          <a:bodyPr/>
          <a:lstStyle/>
          <a:p>
            <a:r>
              <a:rPr lang="en-US" dirty="0" err="1" smtClean="0"/>
              <a:t>Choanocytes</a:t>
            </a:r>
            <a:r>
              <a:rPr lang="en-US" dirty="0" smtClean="0"/>
              <a:t> whip their flagella creating a current pulling water in from the </a:t>
            </a:r>
            <a:r>
              <a:rPr lang="en-US" dirty="0" err="1" smtClean="0"/>
              <a:t>ostia</a:t>
            </a:r>
            <a:r>
              <a:rPr lang="en-US" dirty="0" smtClean="0"/>
              <a:t> (</a:t>
            </a:r>
            <a:r>
              <a:rPr lang="en-US" dirty="0" err="1" smtClean="0"/>
              <a:t>porocytes</a:t>
            </a:r>
            <a:r>
              <a:rPr lang="en-US" dirty="0" smtClean="0"/>
              <a:t>) toward the central cavity (</a:t>
            </a:r>
            <a:r>
              <a:rPr lang="en-US" dirty="0" err="1" smtClean="0"/>
              <a:t>songocoel</a:t>
            </a:r>
            <a:r>
              <a:rPr lang="en-US" dirty="0" smtClean="0"/>
              <a:t>) and out of the </a:t>
            </a:r>
            <a:r>
              <a:rPr lang="en-US" dirty="0" err="1" smtClean="0"/>
              <a:t>osculum</a:t>
            </a:r>
            <a:r>
              <a:rPr lang="en-US" dirty="0"/>
              <a:t>.</a:t>
            </a:r>
          </a:p>
        </p:txBody>
      </p:sp>
      <p:pic>
        <p:nvPicPr>
          <p:cNvPr id="5" name="Picture 4" descr="Porifera-canal-system [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0"/>
            <a:ext cx="5054600" cy="2753625"/>
          </a:xfrm>
          <a:prstGeom prst="rect">
            <a:avLst/>
          </a:prstGeom>
        </p:spPr>
      </p:pic>
    </p:spTree>
    <p:extLst>
      <p:ext uri="{BB962C8B-B14F-4D97-AF65-F5344CB8AC3E}">
        <p14:creationId xmlns:p14="http://schemas.microsoft.com/office/powerpoint/2010/main" val="250855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M1028672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2009-05-30T20:47:11+00:00</AssetStart>
    <PublishStatusLookup xmlns="4873beb7-5857-4685-be1f-d57550cc96cc">
      <Value>265334</Value>
      <Value>1317111</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(Bright blue underwater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TP010286720</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193. 197</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(Bright blue underwater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116570</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F49828-7F1C-498E-8FDA-1CE15350CAF0}">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7674CFD-E741-4A15-9EFD-C25B47BCA669}">
  <ds:schemaRefs>
    <ds:schemaRef ds:uri="http://schemas.microsoft.com/sharepoint/v3/contenttype/forms"/>
  </ds:schemaRefs>
</ds:datastoreItem>
</file>

<file path=customXml/itemProps3.xml><?xml version="1.0" encoding="utf-8"?>
<ds:datastoreItem xmlns:ds="http://schemas.openxmlformats.org/officeDocument/2006/customXml" ds:itemID="{7EB30F48-5982-416A-AE13-3C803B0B1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TM10286720</Template>
  <TotalTime>806</TotalTime>
  <Words>559</Words>
  <Application>Microsoft Macintosh PowerPoint</Application>
  <PresentationFormat>On-screen Show (4:3)</PresentationFormat>
  <Paragraphs>63</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TM10286720</vt:lpstr>
      <vt:lpstr>White with Courier font for code slides</vt:lpstr>
      <vt:lpstr>Phylum Porifera</vt:lpstr>
      <vt:lpstr>What are they?</vt:lpstr>
      <vt:lpstr>Cell Organization</vt:lpstr>
      <vt:lpstr>Body Plan </vt:lpstr>
      <vt:lpstr>Body Plan - Parts</vt:lpstr>
      <vt:lpstr>Body Plan – Types of cells</vt:lpstr>
      <vt:lpstr>Body Plan – Types of cells</vt:lpstr>
      <vt:lpstr>Body Plan – Types of cells</vt:lpstr>
      <vt:lpstr>Water Canal System</vt:lpstr>
      <vt:lpstr>Respiratory “System”</vt:lpstr>
      <vt:lpstr>Circulatory “System”</vt:lpstr>
      <vt:lpstr>Reproductive “system”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(Bright blue underwater design)</dc:title>
  <dc:creator> </dc:creator>
  <cp:lastModifiedBy>Moein Ferdosian</cp:lastModifiedBy>
  <cp:revision>15</cp:revision>
  <dcterms:created xsi:type="dcterms:W3CDTF">2008-09-08T23:52:06Z</dcterms:created>
  <dcterms:modified xsi:type="dcterms:W3CDTF">2017-04-18T20:11:21Z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79;#tpl120;#65;#zpp120;#419;#zpp140</vt:lpwstr>
  </property>
  <property fmtid="{D5CDD505-2E9C-101B-9397-08002B2CF9AE}" pid="8" name="PolicheckCounter">
    <vt:lpwstr>0</vt:lpwstr>
  </property>
  <property fmtid="{D5CDD505-2E9C-101B-9397-08002B2CF9AE}" pid="9" name="APTrustLevel">
    <vt:r8>1</vt:r8>
  </property>
</Properties>
</file>