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1"/>
  </p:notesMasterIdLst>
  <p:sldIdLst>
    <p:sldId id="257" r:id="rId2"/>
    <p:sldId id="258" r:id="rId3"/>
    <p:sldId id="292" r:id="rId4"/>
    <p:sldId id="291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260" r:id="rId16"/>
    <p:sldId id="276" r:id="rId17"/>
    <p:sldId id="289" r:id="rId18"/>
    <p:sldId id="293" r:id="rId19"/>
    <p:sldId id="294" r:id="rId20"/>
  </p:sldIdLst>
  <p:sldSz cx="9144000" cy="5940425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6633"/>
    <a:srgbClr val="6666FF"/>
    <a:srgbClr val="0066FF"/>
    <a:srgbClr val="3399FF"/>
    <a:srgbClr val="FF0000"/>
    <a:srgbClr val="66FF33"/>
    <a:srgbClr val="CCFFFF"/>
    <a:srgbClr val="FF9900"/>
    <a:srgbClr val="675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94" autoAdjust="0"/>
  </p:normalViewPr>
  <p:slideViewPr>
    <p:cSldViewPr>
      <p:cViewPr varScale="1">
        <p:scale>
          <a:sx n="89" d="100"/>
          <a:sy n="89" d="100"/>
        </p:scale>
        <p:origin x="-720" y="-104"/>
      </p:cViewPr>
      <p:guideLst>
        <p:guide orient="horz" pos="187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F3628-65F8-49DD-82E0-C7D14D194747}" type="datetimeFigureOut">
              <a:rPr lang="en-CA" smtClean="0"/>
              <a:t>18-04-18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0575" y="685800"/>
            <a:ext cx="52768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25F6E-0572-41D3-8D1B-7F3E5E7F27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3922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5940425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8631"/>
            <a:ext cx="3679116" cy="5432691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18633"/>
            <a:ext cx="3505200" cy="20034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71" y="2346094"/>
            <a:ext cx="3313355" cy="147441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70" y="3829559"/>
            <a:ext cx="3309803" cy="109196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313885"/>
            <a:ext cx="2133600" cy="650503"/>
          </a:xfrm>
        </p:spPr>
        <p:txBody>
          <a:bodyPr anchor="b"/>
          <a:lstStyle>
            <a:lvl1pPr algn="l">
              <a:defRPr sz="2400"/>
            </a:lvl1pPr>
          </a:lstStyle>
          <a:p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5273697"/>
            <a:ext cx="3505200" cy="708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4954659"/>
            <a:ext cx="2831592" cy="316273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4954659"/>
            <a:ext cx="643666" cy="31627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2691622-2EFB-4298-8D1D-2F5B52970D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5273697"/>
            <a:ext cx="3505200" cy="708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0662-73C6-443D-9724-9FEF764B6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4" y="892317"/>
            <a:ext cx="1484453" cy="4140752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892317"/>
            <a:ext cx="5423704" cy="41407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AA21-9260-4904-8B46-EB02660AA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73248"/>
            <a:ext cx="7696200" cy="990071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82128"/>
            <a:ext cx="7696200" cy="3722666"/>
          </a:xfrm>
        </p:spPr>
        <p:txBody>
          <a:bodyPr/>
          <a:lstStyle>
            <a:lvl2pPr marL="640080" indent="-274320">
              <a:buFont typeface="Wingdings 2" pitchFamily="18" charset="2"/>
              <a:buChar char=""/>
              <a:defRPr/>
            </a:lvl2pPr>
            <a:lvl3pPr marL="914400" indent="-228600">
              <a:buFont typeface="Courier New" pitchFamily="49" charset="0"/>
              <a:buChar char="o"/>
              <a:defRPr sz="2000"/>
            </a:lvl3pPr>
            <a:lvl4pPr marL="1124712" indent="-228600">
              <a:buFont typeface="Wingdings" pitchFamily="2" charset="2"/>
              <a:buChar char="§"/>
              <a:defRPr sz="2000"/>
            </a:lvl4pPr>
            <a:lvl5pPr marL="1325880" indent="-228600">
              <a:buFont typeface="Arial" pitchFamily="34" charset="0"/>
              <a:buChar char="•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5624155"/>
            <a:ext cx="3502152" cy="31627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512712"/>
            <a:ext cx="6637468" cy="117983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51" y="3696267"/>
            <a:ext cx="6637467" cy="1316988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E5E2-E3B7-4427-9E0D-5C7C9108B7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D617-B994-468D-AD60-FB7C5D40DD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003904"/>
            <a:ext cx="3419856" cy="30256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3903"/>
            <a:ext cx="3419856" cy="30256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006139"/>
            <a:ext cx="3057148" cy="55416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576691"/>
            <a:ext cx="3419856" cy="24563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42" y="2006139"/>
            <a:ext cx="3055717" cy="55416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576691"/>
            <a:ext cx="3419856" cy="24563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1309-C8B6-4DAA-AD8D-3AB14587E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5C9D-496E-48A5-99B6-57F1314F4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B052-4801-41F0-9E3E-90B5FA99C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940425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8631"/>
            <a:ext cx="3679116" cy="5432691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18632"/>
            <a:ext cx="3505200" cy="5404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EB6D-9E0E-4705-92EC-603AB2B9C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7" y="521353"/>
            <a:ext cx="3562257" cy="489270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741927"/>
            <a:ext cx="3090440" cy="446158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5273697"/>
            <a:ext cx="3505200" cy="708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958876"/>
            <a:ext cx="3493664" cy="316273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301880"/>
            <a:ext cx="3304572" cy="1267388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583480"/>
            <a:ext cx="3298784" cy="131481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940425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18631"/>
            <a:ext cx="3679116" cy="5432691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18632"/>
            <a:ext cx="3505200" cy="5404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7" y="521353"/>
            <a:ext cx="3562257" cy="4892704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5273697"/>
            <a:ext cx="3505200" cy="708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304887"/>
            <a:ext cx="3300984" cy="1267291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4" y="600968"/>
            <a:ext cx="3359623" cy="4736499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6" y="3580096"/>
            <a:ext cx="3300573" cy="131625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958876"/>
            <a:ext cx="3493664" cy="316273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5515-4FFA-48C1-A9D4-E7AD6ED59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5940425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288870"/>
            <a:ext cx="8229600" cy="535803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18630"/>
            <a:ext cx="3679116" cy="605687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18632"/>
            <a:ext cx="3505200" cy="5404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890169"/>
            <a:ext cx="7024744" cy="9900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8" y="2012759"/>
            <a:ext cx="6777317" cy="3039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194459"/>
            <a:ext cx="2133600" cy="3162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069165"/>
            <a:ext cx="3502152" cy="3162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194458"/>
            <a:ext cx="1332156" cy="3162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6247F19-A04B-4F05-97E4-6883ED4C8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163212" y="198014"/>
            <a:ext cx="3381194" cy="158411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Phylum Echinodermata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1622-2EFB-4298-8D1D-2F5B52970D5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AutoShape 16" descr="data:image/jpeg;base64,/9j/4AAQSkZJRgABAQAAAQABAAD/2wBDAAkGBwgHBgkIBwgKCgkLDRYPDQwMDRsUFRAWIB0iIiAdHx8kKDQsJCYxJx8fLT0tMTU3Ojo6Iys/RD84QzQ5Ojf/2wBDAQoKCg0MDRoPDxo3JR8lNzc3Nzc3Nzc3Nzc3Nzc3Nzc3Nzc3Nzc3Nzc3Nzc3Nzc3Nzc3Nzc3Nzc3Nzc3Nzc3Nzf/wAARCAClAHYDASIAAhEBAxEB/8QAHAAAAQUBAQEAAAAAAAAAAAAABQACAwQGAQcI/8QANRAAAgEDAwIFAwMDBAIDAAAAAQIDAAQREiExBUETIlFhcQYUgSMykaGx8ELR4fEVM0Niwf/EABoBAAEFAQAAAAAAAAAAAAAAAAUAAQIDBAb/xAAqEQACAgIBAwMDBAMAAAAAAAAAAQIRAwQhBRIxEyJBFCNRJDJxgTRhof/aAAwDAQACEQMRAD8A8WyTwTUsa5zpZjpGTtz8VFGSjenzUzTNI7PpCBj+1NgPYUWKwjZPa/bzeO04nXT4CooKuc+bWeRtjGO/NWoZ2ypZuNsVQRtMCgMDnfHGOfb81ct4nSMtpZgxGNP9aZkaDFqxKF9pAcjfbHvV5CwIO+D3zQayl8+GOAcjB7bVsvpKwXqObS4BAkXyMP8APzUW6IPgoQvkZbOOwzV6NSUUjIztn3pnUOmz9LvZLS4TS6Hnsw7Ee1EejW33YeAnBPB9+1QbIsiiOn5qwDkjPFRSQPBKY5Bh1bBHpVsQSRxo7DyuMqfWkRZ2PgYqVMjO1NRd6tRLgg4zTDEQyTxXVXFX+r3tswhk8PwVysRIGcsSAOPc1CU3xilYw1KVPVKVIR88Fdhk7H0qaMKYSGGNxtTjk7HfBq0jhbgPCowgGNQz+avNVkUTFzkqckdtwBRXpV59nMGYGSI/uQ9/+aJdGXp10St0gjcjBPY/n8VqoPpR/C19LiiuVb/4XYK34J2NQckvJFv4OW/0/Y/UdqZukyxx3igYTOx9mHb5pnT5L/6fvI4r+CaEqQQDz8g8GinQ7H7G7eOfoUltfKP0bjlA2fUbVb6v1hrkBL/RKkWzZUb0N2d+OGfZVm7U6dk2brgP9eSw+pOmJOkgS/tlwNW2v1H871l+gyfbXyeL5QTpOexzt/Wqa9SeSZiGU8+wHtT47tplVQihgf3YBye9Dvr80YyUl/AXfQopqn/Id6/Z6L3xFOfEUH+BiriRLJ9OEsoLRkBT6ZNCZeovII3kKlgpADn9w/7on0y5VukMk5VWd8YB29q1YeoQmlF+QTs9LyYrkuUD40IKg9zViGQOSFGcHGc1c8BUYcEZHNVYLSOJiwZydwMnjfOwojJytV4BdRp2TIwUAZ+dqZg5Jp4XG1d0k1MgcRSaVTRgZxntSpCPn1YiXORnfii3TYLOZwkxCn4x/Wk1ocnCnfapounXBGRC5x6Cr2aLNDH9MCa3c2UgZ341t/8AtHvpv6d6l02Q3M95PFIg/ShDnQ5Prvj+lZPp3UuodPPhxtztplXNbyK/vL/o0c0uoKuAw0kb/ntvQ7fzTx4ml8mrRw+rmSbGdXv5/uNUsjNImwzQC8JuEMyjnZ4/SiFzdIy5uDqx+1xyKoeJojZ41LhRltIzkUDhjlVxVs7DHkxYVy6GxRPDbyu6sxUDAK8Dam27Mnh5AOrcHNG7K7glhWOQOPEXZccfNDiwgu2EMgRo2JibGcZGCN+2Cayz2JTVSNim3fA5m8WXynjYf2otEqpAUeQBAQ67HO3ahtrbaGEkbfuU4buD/wB0RDC6cmNCp5CgVVKde9GfLBT9vwXLW4nuZHdkASM5/FW8bZ/NVQi20GS+lc5KjvjtXYrw3DoqqVDDv60a6ZuKce3JL3HJ9T0+yXdjj7SyBhsHuMipgu1ciiZV85yam08D0o2BBirvmlVhUGaVIR5QIBJEG04q5bXD2wAZNQ9jTLNUC4bP/NHLaODymRAeOVqyTLQn9PdRuZEllSyTw40/czZJPamdRmuY5WkZtJcA6TuMYzRSynitLBfBsyniuFD7DnbNAetTzm3eN3z3w3b81z+7PvzqK+DoOlw7cTm6AVzIHkEcy6Q3DpwD8VPbNdQW7RBVEbEZdRkCh6OjPokQgA7Mh3/Oeatxvb69ayksR5oymP8Aeobc5Qhx8G/SSlPlcMNdMt9MBmkClXAZHHIPcVXNnmeQ4/ewaifTEjksVKLIrKNweN+4p0bpaF3f9hXBX1IrBhwqao0bG1LHJtAiUyW7M7MQrNhFB70QtjLbquf/AGNwM8ClMFlBYHG3OM4NDVSJk0GaQyMP3elV7Wt6Ur+COrt+vGq5Djo8gDadIbf2q5ZIofzlNa7IoO+Kz7l7eNWw3lON875q50qFruVic60HJ2C02hOWLYXYrsq6ji79ducqNC5RhpYjGMe9dWAiUENJpVAMFgQff5pttaLEBqYs3f0q6G1ZGOK7FcnFvjwRYIO1Kn96VSInmkIVGJKZ39aOWzQrpMkZGpQR2yP8zVBbcq5B9efWiNrFCqqZFfA9efxTyLkHbTqKNa/bwwMTnAzyue4rO/UF3KI9Jw2OQ6A/1xmtPZXsX2ngWVqQx2MujJH5+aAdaFwYShnKDflh7e9c/ndbfB0Oj/j8oyJlcznxbVTGx7KVJ/IIqaJlfKQW6hckl9ZO35q/CHwVF6xYb+Ytj39KbMymNx47SEnCgHA59aq3Jqdm3RuMjSfTU3jWDxtcq+kYEeNxXLu3DsQeN8Cn/TdvcQdPRi1uY5BnCbt+TVqdQWPNPqY+EmZuoZanLtBEAeBljEXhqxyZMDzGqN9L9vcokcQcMMu2AMe21aeKFWjJYa3x5QccigvW7ecrG1tFpyTrGMVp3sP2WYunbH6hIFsJbmTVqOk6fL70a6bHPnXDLpKjdAMkj3qnaCQLk5G/Ycb0R6d9zDIJ4tJVgNSY3ageCd54J3/Qc3H9mVJf2HrdZQoE2knvipcADCjHrUcJmkwXVVHoN8VMV3OOTXaR8I4aXkjG5pU8DSaVSGMaIvMfKRV20jGoZqXwRjjelHGwfOoD2FNL/RdFoNyvO9pHFDGiQA4c6gNj/es31ExsrLEjSMuV52H4H+9GJ457uyZFnWIruOR/Wg8ya9cSkLGdmdd9ZH+cVz+dNbKs6HTkvp3QNhSViwVIABzsD8g7bfk1Tu4m0yNrj0DcqoxRS2gjSYoAwYbAZwdx3Pb+1SiABWUgMCO++P5PNUbdp8F+nm91MtfS8hWwwYVDNuG1ZP8AxR2Gx8TzMPmg/Qlj6eWjuwqRbEOqnH5Nba0+2liUwyBoyM6geccmr9GcXFL8GTqal3tr5ALxeEWCqAOKG9TvriKF0ghVmDDdhkY70d6lG3jCGJSZZP2oOwoB1gtapMsTBnVcMQe9E8lyxtJ0CcNRyJtWUobqRUfCpH3Kquwq50+4mglLeAPCkG+kfxWZjurlX/WIVm508GtF0ee9Mg8JITGwwQTj+BXPa2Jx2o8s6Dampaz4QfikYnaIr809ua4uvALkfAruPWutOSfkWw5pVGTSpxAbQe5rqJqDDbbfJroySc+tdIG21OyZPHgoUDHQwwx74obNGiFo4Q6xRnCZ3LHuaLwRhYDIf9QwN8Zqt1C3khj8QKQSAVOP4oVuYrkp/gK6GbtTh+QRNJFCyeKxDs5IHdz/ALDvTZ7xXzHA4D8ySuMAeyj+m9QiQXHULe7eMhFVkwexGd6qWNiJ+o3C3xb9Ql4/MAG3ON6wSk5OmFVhik38nTf3WpjHpKqdzjk+lWIetzwliGeJm2Z871Bb2UdyJzE3hRR7gDkk+9CZ4pn1mGJpokPmGCT80nhxyd+CanJWvJsrb6mkgi0AqWm2a5Y+cD5rvUWhl8tq5mCgaiBtmsT07rSmT7eSPREgIyBnf3owl01tMGgceECpdQc6tuKlHNk13UuYsy5NfHm/aqkv+jbqPSxZgSQaL9Cl/VTVOyKBggLn/BTJ4vu4BLGMK4zgf2q50LpMsaCaTyvnyhh2Har1hcsqnEyzzpYXGXk0ceQoAbV74pOD2rsYwMHb2FcY0aQCI+/FKuPnNKnFYH31Z9akQd65juTvXUIx7mkTLdgqzXSiZsRru2fT0oxclLoB3cRwu4CHuFxz/GT+RWfC8auO+D2qW+uJLiNFIwqZIAONzVWSHciUJOLtAzq8Vh063EpnjdWlOlAfPnJ3x6Y5ofDDDLKj+GxSQ5QjO5Pb+1Vut2V0qPNHJkhd9Hn0/A5qva3PULFxIZdElvJqUPnAPOcHahk8cb5QVxZslcSCNy/TrS7Md3HLaTKnmPKt7kdjUVs79Jke4jCtFLsR3znsaD9Y6pf9UvmmlMbeIRqJUAfIpG7fz27ktg7AjYcZ+azzpPg3685SVSdhl+kp1C0NzrhM5J06hgmsd41z0sTQXsbJpfC6hznjB70eke4ENrPbq6wiQh1HDkYzj42/mtDf9H6d9XdKSSwkWOeM5CyD/UOQe4pX3qmWTSg1M59HMl3086sko+CD771rYiqjYVjvoW2ubGS/tLuJo3UqdJ/IrWgb0W1V9pHO7zrPKvBPkGmMuRXAwzXcjG/NaTGRMtKlnzeY/FKnEB2XA5po9Sa6TnvTSRikWEqttTtQxUIbGK476ec49qQw5reGd/1VweQRVS9swrBWiDDfLc5qzBcKHychRzkVBe9REpItwETg7UJ6lnWGNteQv0zXlnnSfgEXVhao8pg1hXOArb4oHNI9qdTRawHOxPIx/wBUbfWWZll0/wBqYlq9wh1+bG+cbUA+vuVs6V6Cxw8mZvOo39mv21tIr2chV2UDeNvVfTIxV3oPVrixkS/tWcqzfqx55Hqfeg/UIfDv5NUhfL4P/wBhjA2+KudDtJ5JGWSJkTOQMds0Yjjc6aB+TNjgmmey2sydRs1uAqCTG5XkiuHI8uKDfTt2sVsqxsWjxjfvRYyiQ6xRXCpRjTOXztOboc37qTA+XSpx33rhp4Jxjf8AmtBQSIoFKmo2AAzZIHNKlQjPDZj8muD3ppbBIPPNNZ8/inLCVed8U8MDVUufWnxNSEWFXLD0qp1O0LMskYz6gc1Z17YrUdE6fElmbqddRYZGrsPWse9rrPhcGatLZevmU0YYWmmJpZ1wq70MvOrR20aRnylxpI9Rx/cZrX9cWK4jibAS3YlicYyAc5+OKwH1DDH/AOQmCEyBJMJIhwCvI2PegWLpaxyTlyH5dX9SNUM6LbR3pdp5okkXLszbD2raRdOHhY8Nda84GzVj7uJXjUQlY5DGN2GcfPvW56RbGw6fBbG6e5KLkzScsScnnsM4HsBRzXhSAO1kcpXZH0fpzWNlHDJJ4jAkk8Yyc4HxnFElQDYcU0tvTwQAK1KNcGJtt2SLvtT84qBXwalBzUiLJI/MfxSpsZwTSpDGa3xnO+aUi7DB5pUqctGkU4ZBwDSpU4h6AlhvWms+oyCweNwGULpA49aVKq5q0N8md+pda2j/AKh0bALjgYrDW6yTzEPKfKA+dO5zSpVmkl3GjG32mht+j2jyw3IVgzbsNWQc1p1G21KlV+NJMqm23yd35zSJOeaVKrSslRcjmn4IA3pUqZkR8YJzk0qVKkMf/9k="/>
          <p:cNvSpPr>
            <a:spLocks noChangeAspect="1" noChangeArrowheads="1"/>
          </p:cNvSpPr>
          <p:nvPr/>
        </p:nvSpPr>
        <p:spPr bwMode="auto">
          <a:xfrm>
            <a:off x="63500" y="-549487"/>
            <a:ext cx="781050" cy="112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6" name="Picture 2" descr="Image Deta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2" r="11385"/>
          <a:stretch/>
        </p:blipFill>
        <p:spPr bwMode="auto">
          <a:xfrm>
            <a:off x="6317678" y="-4112"/>
            <a:ext cx="2826327" cy="288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Det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416" y="2879677"/>
            <a:ext cx="3468584" cy="305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Detai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" t="9681" r="5497" b="8604"/>
          <a:stretch/>
        </p:blipFill>
        <p:spPr bwMode="auto">
          <a:xfrm rot="5400000">
            <a:off x="-530344" y="3410019"/>
            <a:ext cx="3068915" cy="200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Image Detai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8" r="19265"/>
          <a:stretch/>
        </p:blipFill>
        <p:spPr bwMode="auto">
          <a:xfrm>
            <a:off x="3703771" y="-4114"/>
            <a:ext cx="2613902" cy="288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Image Deta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232" y="2879676"/>
            <a:ext cx="3667187" cy="306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5631"/>
            <a:ext cx="2286000" cy="792057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06893"/>
            <a:ext cx="4191000" cy="4277106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Movement</a:t>
            </a:r>
          </a:p>
          <a:p>
            <a:pPr lvl="1"/>
            <a:r>
              <a:rPr lang="en-US" sz="2300" dirty="0" smtClean="0"/>
              <a:t>Endoskeleton made up </a:t>
            </a:r>
            <a:r>
              <a:rPr lang="en-US" sz="2300" dirty="0"/>
              <a:t>of </a:t>
            </a:r>
            <a:r>
              <a:rPr lang="en-US" sz="2300" dirty="0" err="1" smtClean="0"/>
              <a:t>ossicles</a:t>
            </a:r>
            <a:endParaRPr lang="en-US" sz="2300" dirty="0" smtClean="0"/>
          </a:p>
          <a:p>
            <a:pPr lvl="2"/>
            <a:r>
              <a:rPr lang="en-US" sz="2100" dirty="0" smtClean="0"/>
              <a:t>Reduced in sea cucumbers</a:t>
            </a:r>
          </a:p>
          <a:p>
            <a:pPr lvl="1"/>
            <a:r>
              <a:rPr lang="en-US" sz="2300" dirty="0" smtClean="0"/>
              <a:t>Use </a:t>
            </a:r>
            <a:r>
              <a:rPr lang="en-US" sz="2300" dirty="0">
                <a:solidFill>
                  <a:srgbClr val="C00000"/>
                </a:solidFill>
              </a:rPr>
              <a:t>tube feet </a:t>
            </a:r>
            <a:r>
              <a:rPr lang="en-US" sz="2300" dirty="0"/>
              <a:t>and thin layers of muscle fibers attached to the plates of the endoskeleton to </a:t>
            </a:r>
            <a:r>
              <a:rPr lang="en-US" sz="2300" dirty="0" smtClean="0"/>
              <a:t>move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sz="2300" dirty="0" err="1" smtClean="0">
                <a:solidFill>
                  <a:srgbClr val="00B050"/>
                </a:solidFill>
              </a:rPr>
              <a:t>Pedicellaria</a:t>
            </a:r>
            <a:r>
              <a:rPr lang="en-US" sz="2300" dirty="0" smtClean="0">
                <a:solidFill>
                  <a:srgbClr val="00B050"/>
                </a:solidFill>
              </a:rPr>
              <a:t> – pinchers on the skin </a:t>
            </a:r>
            <a:r>
              <a:rPr lang="en-US" sz="2300" smtClean="0">
                <a:solidFill>
                  <a:srgbClr val="00B050"/>
                </a:solidFill>
              </a:rPr>
              <a:t>for protection</a:t>
            </a:r>
            <a:endParaRPr lang="en-US" sz="23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146" name="Picture 2" descr="http://1.bp.blogspot.com/_L3sNLmoKUl4/S8UjZJyVn-I/AAAAAAAAEtA/utxJkLpUqPk/s1600/DSCN21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73248"/>
            <a:ext cx="3886200" cy="302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0.google.com/images?q=tbn:ANd9GcSB4yX9K-ynv-ItU4C4soSg4ZT_1ex6fVTFpfpW3oInMDUR1JT_T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5631"/>
            <a:ext cx="1447800" cy="131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4.bp.blogspot.com/-_gtA9-_vr4Y/TZK4wROyY1I/AAAAAAAAGIs/11oXTAOeU2Y/s320/tube%2Bfe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144" y="3794784"/>
            <a:ext cx="2652712" cy="176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74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5631"/>
            <a:ext cx="2286000" cy="792057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06893"/>
            <a:ext cx="3581400" cy="427710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Response</a:t>
            </a:r>
          </a:p>
          <a:p>
            <a:pPr lvl="1"/>
            <a:r>
              <a:rPr lang="en-US" sz="2300" dirty="0" smtClean="0"/>
              <a:t>Primitive </a:t>
            </a:r>
            <a:r>
              <a:rPr lang="en-US" sz="2300" dirty="0"/>
              <a:t>nervous systems</a:t>
            </a:r>
          </a:p>
          <a:p>
            <a:pPr lvl="1"/>
            <a:r>
              <a:rPr lang="en-US" sz="2300" dirty="0" smtClean="0"/>
              <a:t>No head</a:t>
            </a:r>
          </a:p>
          <a:p>
            <a:pPr lvl="1"/>
            <a:r>
              <a:rPr lang="en-US" dirty="0" smtClean="0"/>
              <a:t>Scattered </a:t>
            </a:r>
            <a:r>
              <a:rPr lang="en-US" dirty="0"/>
              <a:t>sensory </a:t>
            </a:r>
            <a:r>
              <a:rPr lang="en-US" dirty="0" smtClean="0"/>
              <a:t>cells</a:t>
            </a:r>
          </a:p>
          <a:p>
            <a:pPr lvl="2"/>
            <a:r>
              <a:rPr lang="en-US" dirty="0"/>
              <a:t>eyespots at the tip of each </a:t>
            </a:r>
            <a:r>
              <a:rPr lang="en-US" dirty="0" smtClean="0"/>
              <a:t>arm</a:t>
            </a:r>
          </a:p>
          <a:p>
            <a:pPr lvl="2"/>
            <a:r>
              <a:rPr lang="en-US" dirty="0" err="1"/>
              <a:t>statocysts</a:t>
            </a:r>
            <a:r>
              <a:rPr lang="en-US" dirty="0"/>
              <a:t> for balance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194" name="Picture 2" descr="http://3.bp.blogspot.com/-QDn1J0MUWYo/TrBqK38Bo5I/AAAAAAAAGvs/xDKJ3TqYSIM/s320/49_02aNervousSystemsB-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075" y="752455"/>
            <a:ext cx="2895600" cy="253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2.bp.blogspot.com/-ZP7M6REaWeA/TmdFdLDSMBI/AAAAAAAADHg/-udjw9f8ziE/s1600/starfish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5" t="52463" r="4877"/>
          <a:stretch/>
        </p:blipFill>
        <p:spPr bwMode="auto">
          <a:xfrm>
            <a:off x="3886660" y="3440992"/>
            <a:ext cx="4772433" cy="207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0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5631"/>
            <a:ext cx="2286000" cy="792057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06893"/>
            <a:ext cx="4038600" cy="4277106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Reproduction</a:t>
            </a:r>
          </a:p>
          <a:p>
            <a:pPr lvl="1"/>
            <a:r>
              <a:rPr lang="en-US" sz="2600" dirty="0" smtClean="0"/>
              <a:t>Most </a:t>
            </a:r>
            <a:r>
              <a:rPr lang="en-US" sz="2600" dirty="0"/>
              <a:t>echinoderms </a:t>
            </a:r>
            <a:r>
              <a:rPr lang="en-US" sz="2600" dirty="0" smtClean="0"/>
              <a:t>have separate sexes</a:t>
            </a:r>
          </a:p>
          <a:p>
            <a:pPr lvl="1"/>
            <a:r>
              <a:rPr lang="en-US" sz="2600" dirty="0" smtClean="0"/>
              <a:t>Some </a:t>
            </a:r>
            <a:r>
              <a:rPr lang="en-US" sz="2600" dirty="0"/>
              <a:t>are hermaphrodites</a:t>
            </a:r>
          </a:p>
          <a:p>
            <a:pPr lvl="1"/>
            <a:r>
              <a:rPr lang="en-US" sz="2600" dirty="0" smtClean="0"/>
              <a:t>External fertilization</a:t>
            </a:r>
            <a:endParaRPr lang="en-US" sz="2600" dirty="0"/>
          </a:p>
          <a:p>
            <a:pPr lvl="1"/>
            <a:r>
              <a:rPr lang="en-US" sz="2600" dirty="0"/>
              <a:t>L</a:t>
            </a:r>
            <a:r>
              <a:rPr lang="en-US" sz="2600" dirty="0" smtClean="0"/>
              <a:t>arvae </a:t>
            </a:r>
            <a:r>
              <a:rPr lang="en-US" sz="2600" dirty="0"/>
              <a:t>have bilateral </a:t>
            </a:r>
            <a:r>
              <a:rPr lang="en-US" sz="2600" dirty="0" smtClean="0"/>
              <a:t>symmetry</a:t>
            </a:r>
          </a:p>
          <a:p>
            <a:pPr lvl="1"/>
            <a:r>
              <a:rPr lang="en-US" sz="2600" dirty="0" smtClean="0"/>
              <a:t>Strong regenerative abilities</a:t>
            </a:r>
            <a:endParaRPr lang="en-US" sz="2600" dirty="0"/>
          </a:p>
          <a:p>
            <a:pPr lvl="1"/>
            <a:endParaRPr lang="en-US" sz="2600" dirty="0" smtClean="0"/>
          </a:p>
          <a:p>
            <a:pPr lvl="1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174" name="Picture 6" descr="http://universe-review.ca/I10-82-starfis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t="10144" r="45319"/>
          <a:stretch/>
        </p:blipFill>
        <p:spPr bwMode="auto">
          <a:xfrm>
            <a:off x="4648200" y="787814"/>
            <a:ext cx="3972752" cy="455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567" y="787814"/>
            <a:ext cx="1228106" cy="134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39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B052-4801-41F0-9E3E-90B5FA99C7B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218" name="Picture 2" descr="http://cronodon.com/images/starfish_arm_3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70" y="752454"/>
            <a:ext cx="8048625" cy="475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09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5631"/>
            <a:ext cx="2286000" cy="792057"/>
          </a:xfrm>
        </p:spPr>
        <p:txBody>
          <a:bodyPr/>
          <a:lstStyle/>
          <a:p>
            <a:r>
              <a:rPr lang="en-US" dirty="0" smtClean="0"/>
              <a:t>Ecology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06893"/>
            <a:ext cx="4038600" cy="427710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Important in controlling populations</a:t>
            </a:r>
          </a:p>
          <a:p>
            <a:pPr lvl="1"/>
            <a:r>
              <a:rPr lang="en-US" sz="2600" dirty="0" smtClean="0"/>
              <a:t>Ex. Sea urchins control algae </a:t>
            </a:r>
          </a:p>
          <a:p>
            <a:r>
              <a:rPr lang="en-US" sz="2800" dirty="0" smtClean="0"/>
              <a:t>Sea cucumber known as the oceans vacuum cleaner</a:t>
            </a:r>
          </a:p>
          <a:p>
            <a:pPr lvl="1"/>
            <a:endParaRPr lang="en-US" dirty="0"/>
          </a:p>
          <a:p>
            <a:pPr lvl="1"/>
            <a:endParaRPr lang="en-US" sz="2600" dirty="0" smtClean="0"/>
          </a:p>
          <a:p>
            <a:pPr lvl="1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42" name="Picture 2" descr="http://2.bp.blogspot.com/-M4USLnN-Z6c/Te5IwQNnzsI/AAAAAAAAAPY/AXP3gV6_LlI/s1600/collagen-sea-cucumbers-skin-face-care-herb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63319"/>
            <a:ext cx="4724400" cy="368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0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882" y="387280"/>
            <a:ext cx="3810000" cy="761205"/>
          </a:xfrm>
        </p:spPr>
        <p:txBody>
          <a:bodyPr>
            <a:normAutofit/>
          </a:bodyPr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27690"/>
            <a:ext cx="4419600" cy="4366212"/>
          </a:xfrm>
        </p:spPr>
        <p:txBody>
          <a:bodyPr>
            <a:normAutofit fontScale="92500" lnSpcReduction="20000"/>
          </a:bodyPr>
          <a:lstStyle/>
          <a:p>
            <a:r>
              <a:rPr lang="en-US" sz="3300" dirty="0" smtClean="0"/>
              <a:t>5 Classes</a:t>
            </a:r>
            <a:endParaRPr lang="en-US" sz="3300" dirty="0"/>
          </a:p>
          <a:p>
            <a:pPr lvl="1"/>
            <a:r>
              <a:rPr lang="en-US" sz="2800" dirty="0"/>
              <a:t>Class </a:t>
            </a:r>
            <a:r>
              <a:rPr lang="en-US" sz="2800" dirty="0" err="1">
                <a:solidFill>
                  <a:srgbClr val="C00000"/>
                </a:solidFill>
              </a:rPr>
              <a:t>Asteroidea</a:t>
            </a:r>
            <a:r>
              <a:rPr lang="en-US" sz="2800" dirty="0"/>
              <a:t>: </a:t>
            </a:r>
          </a:p>
          <a:p>
            <a:pPr lvl="2"/>
            <a:r>
              <a:rPr lang="en-US" sz="2600" dirty="0" err="1" smtClean="0"/>
              <a:t>seastars</a:t>
            </a:r>
            <a:endParaRPr lang="en-US" sz="2600" dirty="0" smtClean="0"/>
          </a:p>
          <a:p>
            <a:pPr lvl="2"/>
            <a:r>
              <a:rPr lang="en-US" sz="2600" dirty="0" smtClean="0"/>
              <a:t>star-shaped </a:t>
            </a:r>
            <a:r>
              <a:rPr lang="en-US" sz="2600" dirty="0"/>
              <a:t>bottom dwellers</a:t>
            </a:r>
          </a:p>
          <a:p>
            <a:pPr lvl="2"/>
            <a:r>
              <a:rPr lang="en-US" sz="2600" dirty="0" smtClean="0"/>
              <a:t>carnivorous</a:t>
            </a:r>
            <a:endParaRPr lang="en-US" sz="2600" dirty="0"/>
          </a:p>
          <a:p>
            <a:pPr lvl="2"/>
            <a:r>
              <a:rPr lang="en-US" sz="2600" dirty="0" smtClean="0"/>
              <a:t>endoskeleton </a:t>
            </a:r>
            <a:r>
              <a:rPr lang="en-US" sz="2600" dirty="0"/>
              <a:t>of Calcium carbonate </a:t>
            </a:r>
            <a:r>
              <a:rPr lang="en-US" sz="2600" dirty="0" err="1"/>
              <a:t>ossicles</a:t>
            </a:r>
            <a:endParaRPr lang="en-US" sz="2600" dirty="0"/>
          </a:p>
          <a:p>
            <a:pPr lvl="2"/>
            <a:r>
              <a:rPr lang="en-US" sz="2600" dirty="0" err="1" smtClean="0"/>
              <a:t>pedicellaria</a:t>
            </a:r>
            <a:r>
              <a:rPr lang="en-US" sz="2600" dirty="0" smtClean="0"/>
              <a:t> </a:t>
            </a:r>
            <a:r>
              <a:rPr lang="en-US" sz="2600" dirty="0"/>
              <a:t>(pinchers) on skin for protection</a:t>
            </a:r>
          </a:p>
          <a:p>
            <a:pPr lvl="2"/>
            <a:r>
              <a:rPr lang="en-US" sz="2600" dirty="0" smtClean="0"/>
              <a:t>Eversible </a:t>
            </a:r>
            <a:r>
              <a:rPr lang="en-US" sz="2600" dirty="0"/>
              <a:t>stomach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AutoShape 2" descr="data:image/jpeg;base64,/9j/4AAQSkZJRgABAQAAAQABAAD/2wCEAAkGBhQRERUUExIWFRMWGRgWFBcYGBcbGBkaGhgXFxcYGxgaHCYeFxkjGRQXHy8iJCcpLC0sFR4xNTAqNSYrLCkBCQoKDgwOGg8PGi8kHyQsLCwsLCwtLSosLCksLCwsKSwsLSwsLCwpLCwsLCksLCwsKSwsLCksLCwsLCwpKSwpLP/AABEIAGkA0gMBIgACEQEDEQH/xAAcAAABBQEBAQAAAAAAAAAAAAAAAgMEBQYBBwj/xAA8EAABAwIEAwUFBgYBBQAAAAABAAIRAyEEBRIxQVFhBiJxgZEHEzKhsUJSYsHR8BQjM3Lh8RcVJENEY//EABkBAAMBAQEAAAAAAAAAAAAAAAABAgMEBf/EACoRAAICAQMDAgUFAAAAAAAAAAABAhESAyFRMUGRE2EyQlJioQQicYHw/9oADAMBAAIRAxEAPwD3FCEIAEIQgAQhCABCEIAEIQgAQhJe8ASSAOqAFIVZiO0FNpsHu/tbKgu7T6zpYAx345npA4+qOgrRoUipWa3dwHiQFnK4ruH8wlzeOg6SPLinMPgpEzrH4rkeqE0xZF1UzCm3d4TDs4YHAQ6DsYsVEOBgS3zadj87JIYAIvp+bT4pWLIs8Pj2vJABBG8qO3PGatJDgd9rfIpgg2Is9u3UKPjKY7tUHbf6EKHNrsNMtaeaUnfbHK9vqpDaoOxB8CFnsXQEmL6ocPz+S6cNDgRa02+qj1q6oZo0KhZmNSkGyNYPAm/qrPAZk2qDFiN2ncfqtYyUlaCyWhCFQwQhCABCEIAEIQgAQhCABCFxzgN7IA6mq+JawS5wA6rOZznrnONOm8sbcF4EnyUHD5cxxk13Odzc66dE2XtftVSbsHHrpIHrCgYiocVEulvJpj/JUnDYIgd2qD4gFPDCXl1Ns822KTFkQcPkZbdr3N6EyPRTRhJEVGNcOaea0cCZ6/u6U6sWiTfwSxM7E0MOGDuG3AFd1SeTuXNI94DcHSf3wSatXnY8Cpe3QYl+JuRsRuEzVcTcGD+9wo9V+o8qg+Y8OKYdVLjYxUG44OUpmiQsY/h8Lhv0j6tXRii61r7jg4cx1TT4qdHj1EfUKur4jRZ4jreJ5gjYrRUwZPfj40snvM+GftDj6J6nmoJbO2kt85/wqPG5m3RFRpP3XjcA8eoVR/1AtvMjnEeBITcH1Ik0j0FtYOcBawn9Ex7gtOtpIP1WTwufAncTHW8cfBXuBzpsCT034/6usnpu7WzJUkaLLc3FQ6HWqDhz6hWSy9bDB8VGEBwuI35wtHha2tjXcx/tXGVmqY6hCFRQIQhAAhCEACaxWJFNpc7YKDnOesw4j4qhHdaN/E9FlDi3YgzUFQ+oA8I2VJd2JvgvH9o6jv6dIDkXH8gq6v715/mayOVi0eQS8HhNHw1HRydf5wrSkH8HNPPmjLgh+5EwQ4d3puD6FWNOg07s+QS2tJjUwFOBgHAhKibEChT5Qk6gNnkeN04TOzk3U8ApySChFV9TgWu8QozieLSP7Tb0XajOMHyK4Jj4vX9UZFpIaNf71+FwQUlzzFrjjsQh9R/Furwv8lEdiKZMHun0WMk2Wh41BxERtb80xW0vHA9Wm4TbqgFm1bcje3iq7EEi4IJ6EBVCAMlYiuWd4kkD7Q3jqFEOPLgdOmoDuBvHgfBRK2axuSD1/M8VVVsw1GQxp/E10He8W3XbDSy6mE9TEezHSJjXT1G7HCWG8cLjfgoQdpgt8ouP1RUzIxE2INnQd9vNVNfFuJ2aLm4gRy8RZdMdLY5ZztnM00gF7DoeyZ+6ZteLhVI7UVw4MDNW0aSSIjgfEE/JS63vI3aCd54iDw4qVk+BkgFg4XDeU323v6AIcHEF7m+7JZViMRTbVFQNaYB3kc7Bei4WhoY1szAiVn+xDS2m5vAEcIWlXBO8nZ26apAhCFJoCEIQAKrzbPG0bAFz9oaJi25ULOu0ZadFEiRu43HlG5+ircExzpc6C43JvdaYUrZGXZEQNNV+t2o9SL9fBWlBsfe9FJp0DxA9Sp1Fv4fmolbC6GMM/wDEfMKZpB3g+SB4EeiWEjOxApgbW80rzQuF3RAjlVk8PRMOZykJbnjiYSHDk4eaylGy0xBaY3lIcXcpSnUnfdnqCPzSLjfUOPNZ7o02I1Rpn4D4gwoWJbO5cPEAhWZA4OlRcR/d8gnkFFBiMI10wWyOhb9FX1cqJBgz0D59QVoa2Hk30eahVMvEzA8oWsNWugnGzP1ctcNj0iYVTi8p030iReQTM7c7rQ43CwTM+ImVTVabvuvc3Ym5P1Xdp6r5MZQK5pLWQAXCDbVM8wZUDEVS4f0zeRtqH67xspeYsgDuPad+6SDtHqVBxVAuE6Har/a3Ftxtz9V1qaZyyhRCr1C20SIBNy0iN9uIkLR5AdekarCJ3JNgPWw85WSr4bTLtLg4iHWHifC0LSdmaRJElzrzM2Bm/DZU3aFVHsvZB8h3gOfVaNZfsTUkPERtuQea1C8vU+Jnfp/CgQhCzNDhMbrIdo+1zL0mEifidBHiG81psywAr0ywuLQYu03sZWdr9hSfhruHiAVcHFO5Gc8vlM9g2NdcVLdOHPcK+wtTTA94D4gfUBcpdlcRTFn0n+I0n81Hzb32FZ7x9IOaNwxwnyBF1rlGT2IjFrqXFPGGILmHxBUujWEbs+Y+q80x/tQFG38JWJ4TpE/moFD2zvlwOAfI+HSZ8jaOSp6SfdeUDTPYGvJ2g+BSw6f9rxr/AJortMnAd3a7odfbh+7KPmftexZLTRwbGCL6gXmYnhAHFR6cfqXkKlwe1u/cpLncx6T+i8Xy/wBumIAirggY4sLm332MrjvbXjC4luDbpECCXSD4zdHpfcvKCnwezkngU2ZPBv0Xj/8Ay3mJ/wDUpDxJ/VQ8b7VcxfGjDspkn7uq/WdksI95x8jUZcM9rBHHSPB6DUjZxjj0XzxmPtCzOoR3jTv9hrW8eMpVHt7mgIIqai3hpYQecgbow0frQ8Z8H0C+ra7mHxF/kmjpIuGesfkvDKvaTNsQ0tbU0jfuN0n14KKzF5w3/wA77XguB6bQoa/TrZzRWM+D3HEMHBrTbnwVfWb/APH5rx2p2izem4/z6l+gjht3eq2/sx7Tuxwq08S5wr0hqsLvbE7c+gVRhotftkmJ5R6ovcQ8j4WW5Sq97KnIx4KPnPaSvTDjToGo0XkktMESSQGnltJM7ws/jfanpYC7DHvbAVBMxcG0i/yK0jBdmvI9+6LHG+8tLXEbWc2wJubdFS5jjzEBpdvAMdRG6TS9omsH/sKpJ20vN/Vt11mc1K06Mq714L3czxBbdV60YPdx8oiWm5dEQO+7UG07ugTYGSLgTPHirXKKdbUQaMzsdXQchCrG4/M2EtaxjCfh7jZF7AED6rT5DkWZh1OpUxAewEF9OBccQDFjHFZS/XaK2yX9WwWhJLoa7s1jHUKwOgim+zom3Uk8l6ICqrAZVRLWvaJ4iTKtVk5OW7NIxoEIQkUCEJNRkgjmCEAN1sRp4foqnGs13eR4HbySRmFah3atI1Gj4ajOI4am8D9VBq5zRfaKnWWQsZvb/IpFPmGR0HGdTWnr+qgns+wXlpHMQrPEOoPkFlQz0gqO3K8MbRUHQtff5wuJXd4vyja/chOymgLOc3p6JbMkwr7B3lMfJSKmBo6gPdVSRxAKfGGqXFDBmebhbkPJVl9v5JcvchnsPh95j5eCXQ7IUG21jzI39LJ+jgc0JM0aAbwE/wCbKWzA1T/WwhB50nBwPWDcLVRh2Jt92RX9m6IEF447Efsps5JhhuR5SpWKaKbZZQrPP3dME+phNMLy2XYKq3pKtOK7flCd8kV+Q4Q3Jb5p7D5Jgxs5gIJXHYp2rvYCto2JAaYub73tdTG5fQcNWl4P3dJB+izlS3w8NDUvccbltACzh5IqUKLGyWzx2Hkq0Zm8GG4Oo6OMCPqJ+anYYve3vYap4R+wpc41SS8jKrMs7plpa2iSY4hY7sjnH8LnOuo33dOsBTsHRJu1xm0AiLcwvS3ZW4gFmHcHTu4BU+I9m1fE1ddVwYOEQTHlx81GjqSjqW4rjYcqcaKP2i08S7F6sK52ogiw7kNI7t9nWu4b2Cxf8CKmK/iTTig1zdQDY0giXaugJMnkWr6MoZDSbT0FodIaHE7ujmkYTszQpOqFtNv8z4gQCLzI22MrqmpvaPT8kWqM9hssouYHNY24kGAmK2csonS9oHkNlBzPsjj8G5xy97H0CS4UapMsk/Cx8yGcQDss/iuzObYg6X0mMHMGd9/tfr4LhmoQWyV8NFokVs/w9SvBfTbF33A7p5rQUO09AAtpOFR1hDTO4tMW5WVXlvsKokh+IeXuPxAbfQfRbrIexuGwYApU2gjjAn14J6eivli/5ewSlyybkVBzKLdQgnvEcp4KwQheouhiCEITAEIQgASfdjkEpCTSYHAwcl2EIRSA5pHJELqEUgBCEJgC5C6hAHC1dQhKkByEQuoRSAIQhCYAhCEAC5pC6hFACEIQAIQhAAhCEAf/2Q=="/>
          <p:cNvSpPr>
            <a:spLocks noChangeAspect="1" noChangeArrowheads="1"/>
          </p:cNvSpPr>
          <p:nvPr/>
        </p:nvSpPr>
        <p:spPr bwMode="auto">
          <a:xfrm>
            <a:off x="63500" y="-509887"/>
            <a:ext cx="2000250" cy="103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4" descr="data:image/jpeg;base64,/9j/4AAQSkZJRgABAQAAAQABAAD/2wCEAAkGBhQRERUUExIWFRMWGRgWFBcYGBcbGBkaGhgXFxcYGxgaHCYeFxkjGRQXHy8iJCcpLC0sFR4xNTAqNSYrLCkBCQoKDgwOGg8PGi8kHyQsLCwsLCwtLSosLCksLCwsKSwsLSwsLCwpLCwsLCksLCwsKSwsLCksLCwsLCwpKSwpLP/AABEIAGkA0gMBIgACEQEDEQH/xAAcAAABBQEBAQAAAAAAAAAAAAAAAgMEBQYBBwj/xAA8EAABAwIEAwUFBgYBBQAAAAABAAIRAyEEBRIxQVFhBiJxgZEHEzKhsUJSYsHR8BQjM3Lh8RcVJENEY//EABkBAAMBAQEAAAAAAAAAAAAAAAABAgMEBf/EACoRAAICAQMDAgUFAAAAAAAAAAABAhESAyFRMUGRE2EyQlJioQQicYHw/9oADAMBAAIRAxEAPwD3FCEIAEIQgAQhCABCEIAEIQgAQhJe8ASSAOqAFIVZiO0FNpsHu/tbKgu7T6zpYAx345npA4+qOgrRoUipWa3dwHiQFnK4ruH8wlzeOg6SPLinMPgpEzrH4rkeqE0xZF1UzCm3d4TDs4YHAQ6DsYsVEOBgS3zadj87JIYAIvp+bT4pWLIs8Pj2vJABBG8qO3PGatJDgd9rfIpgg2Is9u3UKPjKY7tUHbf6EKHNrsNMtaeaUnfbHK9vqpDaoOxB8CFnsXQEmL6ocPz+S6cNDgRa02+qj1q6oZo0KhZmNSkGyNYPAm/qrPAZk2qDFiN2ncfqtYyUlaCyWhCFQwQhCABCEIAEIQgAQhCABCFxzgN7IA6mq+JawS5wA6rOZznrnONOm8sbcF4EnyUHD5cxxk13Odzc66dE2XtftVSbsHHrpIHrCgYiocVEulvJpj/JUnDYIgd2qD4gFPDCXl1Ns822KTFkQcPkZbdr3N6EyPRTRhJEVGNcOaea0cCZ6/u6U6sWiTfwSxM7E0MOGDuG3AFd1SeTuXNI94DcHSf3wSatXnY8Cpe3QYl+JuRsRuEzVcTcGD+9wo9V+o8qg+Y8OKYdVLjYxUG44OUpmiQsY/h8Lhv0j6tXRii61r7jg4cx1TT4qdHj1EfUKur4jRZ4jreJ5gjYrRUwZPfj40snvM+GftDj6J6nmoJbO2kt85/wqPG5m3RFRpP3XjcA8eoVR/1AtvMjnEeBITcH1Ik0j0FtYOcBawn9Ex7gtOtpIP1WTwufAncTHW8cfBXuBzpsCT034/6usnpu7WzJUkaLLc3FQ6HWqDhz6hWSy9bDB8VGEBwuI35wtHha2tjXcx/tXGVmqY6hCFRQIQhAAhCEACaxWJFNpc7YKDnOesw4j4qhHdaN/E9FlDi3YgzUFQ+oA8I2VJd2JvgvH9o6jv6dIDkXH8gq6v715/mayOVi0eQS8HhNHw1HRydf5wrSkH8HNPPmjLgh+5EwQ4d3puD6FWNOg07s+QS2tJjUwFOBgHAhKibEChT5Qk6gNnkeN04TOzk3U8ApySChFV9TgWu8QozieLSP7Tb0XajOMHyK4Jj4vX9UZFpIaNf71+FwQUlzzFrjjsQh9R/Furwv8lEdiKZMHun0WMk2Wh41BxERtb80xW0vHA9Wm4TbqgFm1bcje3iq7EEi4IJ6EBVCAMlYiuWd4kkD7Q3jqFEOPLgdOmoDuBvHgfBRK2axuSD1/M8VVVsw1GQxp/E10He8W3XbDSy6mE9TEezHSJjXT1G7HCWG8cLjfgoQdpgt8ouP1RUzIxE2INnQd9vNVNfFuJ2aLm4gRy8RZdMdLY5ZztnM00gF7DoeyZ+6ZteLhVI7UVw4MDNW0aSSIjgfEE/JS63vI3aCd54iDw4qVk+BkgFg4XDeU323v6AIcHEF7m+7JZViMRTbVFQNaYB3kc7Bei4WhoY1szAiVn+xDS2m5vAEcIWlXBO8nZ26apAhCFJoCEIQAKrzbPG0bAFz9oaJi25ULOu0ZadFEiRu43HlG5+ircExzpc6C43JvdaYUrZGXZEQNNV+t2o9SL9fBWlBsfe9FJp0DxA9Sp1Fv4fmolbC6GMM/wDEfMKZpB3g+SB4EeiWEjOxApgbW80rzQuF3RAjlVk8PRMOZykJbnjiYSHDk4eaylGy0xBaY3lIcXcpSnUnfdnqCPzSLjfUOPNZ7o02I1Rpn4D4gwoWJbO5cPEAhWZA4OlRcR/d8gnkFFBiMI10wWyOhb9FX1cqJBgz0D59QVoa2Hk30eahVMvEzA8oWsNWugnGzP1ctcNj0iYVTi8p030iReQTM7c7rQ43CwTM+ImVTVabvuvc3Ym5P1Xdp6r5MZQK5pLWQAXCDbVM8wZUDEVS4f0zeRtqH67xspeYsgDuPad+6SDtHqVBxVAuE6Har/a3Ftxtz9V1qaZyyhRCr1C20SIBNy0iN9uIkLR5AdekarCJ3JNgPWw85WSr4bTLtLg4iHWHifC0LSdmaRJElzrzM2Bm/DZU3aFVHsvZB8h3gOfVaNZfsTUkPERtuQea1C8vU+Jnfp/CgQhCzNDhMbrIdo+1zL0mEifidBHiG81psywAr0ywuLQYu03sZWdr9hSfhruHiAVcHFO5Gc8vlM9g2NdcVLdOHPcK+wtTTA94D4gfUBcpdlcRTFn0n+I0n81Hzb32FZ7x9IOaNwxwnyBF1rlGT2IjFrqXFPGGILmHxBUujWEbs+Y+q80x/tQFG38JWJ4TpE/moFD2zvlwOAfI+HSZ8jaOSp6SfdeUDTPYGvJ2g+BSw6f9rxr/AJortMnAd3a7odfbh+7KPmftexZLTRwbGCL6gXmYnhAHFR6cfqXkKlwe1u/cpLncx6T+i8Xy/wBumIAirggY4sLm332MrjvbXjC4luDbpECCXSD4zdHpfcvKCnwezkngU2ZPBv0Xj/8Ay3mJ/wDUpDxJ/VQ8b7VcxfGjDspkn7uq/WdksI95x8jUZcM9rBHHSPB6DUjZxjj0XzxmPtCzOoR3jTv9hrW8eMpVHt7mgIIqai3hpYQecgbow0frQ8Z8H0C+ra7mHxF/kmjpIuGesfkvDKvaTNsQ0tbU0jfuN0n14KKzF5w3/wA77XguB6bQoa/TrZzRWM+D3HEMHBrTbnwVfWb/APH5rx2p2izem4/z6l+gjht3eq2/sx7Tuxwq08S5wr0hqsLvbE7c+gVRhotftkmJ5R6ovcQ8j4WW5Sq97KnIx4KPnPaSvTDjToGo0XkktMESSQGnltJM7ws/jfanpYC7DHvbAVBMxcG0i/yK0jBdmvI9+6LHG+8tLXEbWc2wJubdFS5jjzEBpdvAMdRG6TS9omsH/sKpJ20vN/Vt11mc1K06Mq714L3czxBbdV60YPdx8oiWm5dEQO+7UG07ugTYGSLgTPHirXKKdbUQaMzsdXQchCrG4/M2EtaxjCfh7jZF7AED6rT5DkWZh1OpUxAewEF9OBccQDFjHFZS/XaK2yX9WwWhJLoa7s1jHUKwOgim+zom3Uk8l6ICqrAZVRLWvaJ4iTKtVk5OW7NIxoEIQkUCEJNRkgjmCEAN1sRp4foqnGs13eR4HbySRmFah3atI1Gj4ajOI4am8D9VBq5zRfaKnWWQsZvb/IpFPmGR0HGdTWnr+qgns+wXlpHMQrPEOoPkFlQz0gqO3K8MbRUHQtff5wuJXd4vyja/chOymgLOc3p6JbMkwr7B3lMfJSKmBo6gPdVSRxAKfGGqXFDBmebhbkPJVl9v5JcvchnsPh95j5eCXQ7IUG21jzI39LJ+jgc0JM0aAbwE/wCbKWzA1T/WwhB50nBwPWDcLVRh2Jt92RX9m6IEF447Efsps5JhhuR5SpWKaKbZZQrPP3dME+phNMLy2XYKq3pKtOK7flCd8kV+Q4Q3Jb5p7D5Jgxs5gIJXHYp2rvYCto2JAaYub73tdTG5fQcNWl4P3dJB+izlS3w8NDUvccbltACzh5IqUKLGyWzx2Hkq0Zm8GG4Oo6OMCPqJ+anYYve3vYap4R+wpc41SS8jKrMs7plpa2iSY4hY7sjnH8LnOuo33dOsBTsHRJu1xm0AiLcwvS3ZW4gFmHcHTu4BU+I9m1fE1ddVwYOEQTHlx81GjqSjqW4rjYcqcaKP2i08S7F6sK52ogiw7kNI7t9nWu4b2Cxf8CKmK/iTTig1zdQDY0giXaugJMnkWr6MoZDSbT0FodIaHE7ujmkYTszQpOqFtNv8z4gQCLzI22MrqmpvaPT8kWqM9hssouYHNY24kGAmK2csonS9oHkNlBzPsjj8G5xy97H0CS4UapMsk/Cx8yGcQDss/iuzObYg6X0mMHMGd9/tfr4LhmoQWyV8NFokVs/w9SvBfTbF33A7p5rQUO09AAtpOFR1hDTO4tMW5WVXlvsKokh+IeXuPxAbfQfRbrIexuGwYApU2gjjAn14J6eivli/5ewSlyybkVBzKLdQgnvEcp4KwQheouhiCEITAEIQgASfdjkEpCTSYHAwcl2EIRSA5pHJELqEUgBCEJgC5C6hAHC1dQhKkByEQuoRSAIQhCYAhCEAC5pC6hFACEIQAIQhAAhCEAf/2Q=="/>
          <p:cNvSpPr>
            <a:spLocks noChangeAspect="1" noChangeArrowheads="1"/>
          </p:cNvSpPr>
          <p:nvPr/>
        </p:nvSpPr>
        <p:spPr bwMode="auto">
          <a:xfrm>
            <a:off x="215900" y="-351473"/>
            <a:ext cx="2000250" cy="103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6" descr="data:image/jpeg;base64,/9j/4AAQSkZJRgABAQAAAQABAAD/2wCEAAkGBhQRERUUExIWFRMWGRgWFBcYGBcbGBkaGhgXFxcYGxgaHCYeFxkjGRQXHy8iJCcpLC0sFR4xNTAqNSYrLCkBCQoKDgwOGg8PGi8kHyQsLCwsLCwtLSosLCksLCwsKSwsLSwsLCwpLCwsLCksLCwsKSwsLCksLCwsLCwpKSwpLP/AABEIAGkA0gMBIgACEQEDEQH/xAAcAAABBQEBAQAAAAAAAAAAAAAAAgMEBQYBBwj/xAA8EAABAwIEAwUFBgYBBQAAAAABAAIRAyEEBRIxQVFhBiJxgZEHEzKhsUJSYsHR8BQjM3Lh8RcVJENEY//EABkBAAMBAQEAAAAAAAAAAAAAAAABAgMEBf/EACoRAAICAQMDAgUFAAAAAAAAAAABAhESAyFRMUGRE2EyQlJioQQicYHw/9oADAMBAAIRAxEAPwD3FCEIAEIQgAQhCABCEIAEIQgAQhJe8ASSAOqAFIVZiO0FNpsHu/tbKgu7T6zpYAx345npA4+qOgrRoUipWa3dwHiQFnK4ruH8wlzeOg6SPLinMPgpEzrH4rkeqE0xZF1UzCm3d4TDs4YHAQ6DsYsVEOBgS3zadj87JIYAIvp+bT4pWLIs8Pj2vJABBG8qO3PGatJDgd9rfIpgg2Is9u3UKPjKY7tUHbf6EKHNrsNMtaeaUnfbHK9vqpDaoOxB8CFnsXQEmL6ocPz+S6cNDgRa02+qj1q6oZo0KhZmNSkGyNYPAm/qrPAZk2qDFiN2ncfqtYyUlaCyWhCFQwQhCABCEIAEIQgAQhCABCFxzgN7IA6mq+JawS5wA6rOZznrnONOm8sbcF4EnyUHD5cxxk13Odzc66dE2XtftVSbsHHrpIHrCgYiocVEulvJpj/JUnDYIgd2qD4gFPDCXl1Ns822KTFkQcPkZbdr3N6EyPRTRhJEVGNcOaea0cCZ6/u6U6sWiTfwSxM7E0MOGDuG3AFd1SeTuXNI94DcHSf3wSatXnY8Cpe3QYl+JuRsRuEzVcTcGD+9wo9V+o8qg+Y8OKYdVLjYxUG44OUpmiQsY/h8Lhv0j6tXRii61r7jg4cx1TT4qdHj1EfUKur4jRZ4jreJ5gjYrRUwZPfj40snvM+GftDj6J6nmoJbO2kt85/wqPG5m3RFRpP3XjcA8eoVR/1AtvMjnEeBITcH1Ik0j0FtYOcBawn9Ex7gtOtpIP1WTwufAncTHW8cfBXuBzpsCT034/6usnpu7WzJUkaLLc3FQ6HWqDhz6hWSy9bDB8VGEBwuI35wtHha2tjXcx/tXGVmqY6hCFRQIQhAAhCEACaxWJFNpc7YKDnOesw4j4qhHdaN/E9FlDi3YgzUFQ+oA8I2VJd2JvgvH9o6jv6dIDkXH8gq6v715/mayOVi0eQS8HhNHw1HRydf5wrSkH8HNPPmjLgh+5EwQ4d3puD6FWNOg07s+QS2tJjUwFOBgHAhKibEChT5Qk6gNnkeN04TOzk3U8ApySChFV9TgWu8QozieLSP7Tb0XajOMHyK4Jj4vX9UZFpIaNf71+FwQUlzzFrjjsQh9R/Furwv8lEdiKZMHun0WMk2Wh41BxERtb80xW0vHA9Wm4TbqgFm1bcje3iq7EEi4IJ6EBVCAMlYiuWd4kkD7Q3jqFEOPLgdOmoDuBvHgfBRK2axuSD1/M8VVVsw1GQxp/E10He8W3XbDSy6mE9TEezHSJjXT1G7HCWG8cLjfgoQdpgt8ouP1RUzIxE2INnQd9vNVNfFuJ2aLm4gRy8RZdMdLY5ZztnM00gF7DoeyZ+6ZteLhVI7UVw4MDNW0aSSIjgfEE/JS63vI3aCd54iDw4qVk+BkgFg4XDeU323v6AIcHEF7m+7JZViMRTbVFQNaYB3kc7Bei4WhoY1szAiVn+xDS2m5vAEcIWlXBO8nZ26apAhCFJoCEIQAKrzbPG0bAFz9oaJi25ULOu0ZadFEiRu43HlG5+ircExzpc6C43JvdaYUrZGXZEQNNV+t2o9SL9fBWlBsfe9FJp0DxA9Sp1Fv4fmolbC6GMM/wDEfMKZpB3g+SB4EeiWEjOxApgbW80rzQuF3RAjlVk8PRMOZykJbnjiYSHDk4eaylGy0xBaY3lIcXcpSnUnfdnqCPzSLjfUOPNZ7o02I1Rpn4D4gwoWJbO5cPEAhWZA4OlRcR/d8gnkFFBiMI10wWyOhb9FX1cqJBgz0D59QVoa2Hk30eahVMvEzA8oWsNWugnGzP1ctcNj0iYVTi8p030iReQTM7c7rQ43CwTM+ImVTVabvuvc3Ym5P1Xdp6r5MZQK5pLWQAXCDbVM8wZUDEVS4f0zeRtqH67xspeYsgDuPad+6SDtHqVBxVAuE6Har/a3Ftxtz9V1qaZyyhRCr1C20SIBNy0iN9uIkLR5AdekarCJ3JNgPWw85WSr4bTLtLg4iHWHifC0LSdmaRJElzrzM2Bm/DZU3aFVHsvZB8h3gOfVaNZfsTUkPERtuQea1C8vU+Jnfp/CgQhCzNDhMbrIdo+1zL0mEifidBHiG81psywAr0ywuLQYu03sZWdr9hSfhruHiAVcHFO5Gc8vlM9g2NdcVLdOHPcK+wtTTA94D4gfUBcpdlcRTFn0n+I0n81Hzb32FZ7x9IOaNwxwnyBF1rlGT2IjFrqXFPGGILmHxBUujWEbs+Y+q80x/tQFG38JWJ4TpE/moFD2zvlwOAfI+HSZ8jaOSp6SfdeUDTPYGvJ2g+BSw6f9rxr/AJortMnAd3a7odfbh+7KPmftexZLTRwbGCL6gXmYnhAHFR6cfqXkKlwe1u/cpLncx6T+i8Xy/wBumIAirggY4sLm332MrjvbXjC4luDbpECCXSD4zdHpfcvKCnwezkngU2ZPBv0Xj/8Ay3mJ/wDUpDxJ/VQ8b7VcxfGjDspkn7uq/WdksI95x8jUZcM9rBHHSPB6DUjZxjj0XzxmPtCzOoR3jTv9hrW8eMpVHt7mgIIqai3hpYQecgbow0frQ8Z8H0C+ra7mHxF/kmjpIuGesfkvDKvaTNsQ0tbU0jfuN0n14KKzF5w3/wA77XguB6bQoa/TrZzRWM+D3HEMHBrTbnwVfWb/APH5rx2p2izem4/z6l+gjht3eq2/sx7Tuxwq08S5wr0hqsLvbE7c+gVRhotftkmJ5R6ovcQ8j4WW5Sq97KnIx4KPnPaSvTDjToGo0XkktMESSQGnltJM7ws/jfanpYC7DHvbAVBMxcG0i/yK0jBdmvI9+6LHG+8tLXEbWc2wJubdFS5jjzEBpdvAMdRG6TS9omsH/sKpJ20vN/Vt11mc1K06Mq714L3czxBbdV60YPdx8oiWm5dEQO+7UG07ugTYGSLgTPHirXKKdbUQaMzsdXQchCrG4/M2EtaxjCfh7jZF7AED6rT5DkWZh1OpUxAewEF9OBccQDFjHFZS/XaK2yX9WwWhJLoa7s1jHUKwOgim+zom3Uk8l6ICqrAZVRLWvaJ4iTKtVk5OW7NIxoEIQkUCEJNRkgjmCEAN1sRp4foqnGs13eR4HbySRmFah3atI1Gj4ajOI4am8D9VBq5zRfaKnWWQsZvb/IpFPmGR0HGdTWnr+qgns+wXlpHMQrPEOoPkFlQz0gqO3K8MbRUHQtff5wuJXd4vyja/chOymgLOc3p6JbMkwr7B3lMfJSKmBo6gPdVSRxAKfGGqXFDBmebhbkPJVl9v5JcvchnsPh95j5eCXQ7IUG21jzI39LJ+jgc0JM0aAbwE/wCbKWzA1T/WwhB50nBwPWDcLVRh2Jt92RX9m6IEF447Efsps5JhhuR5SpWKaKbZZQrPP3dME+phNMLy2XYKq3pKtOK7flCd8kV+Q4Q3Jb5p7D5Jgxs5gIJXHYp2rvYCto2JAaYub73tdTG5fQcNWl4P3dJB+izlS3w8NDUvccbltACzh5IqUKLGyWzx2Hkq0Zm8GG4Oo6OMCPqJ+anYYve3vYap4R+wpc41SS8jKrMs7plpa2iSY4hY7sjnH8LnOuo33dOsBTsHRJu1xm0AiLcwvS3ZW4gFmHcHTu4BU+I9m1fE1ddVwYOEQTHlx81GjqSjqW4rjYcqcaKP2i08S7F6sK52ogiw7kNI7t9nWu4b2Cxf8CKmK/iTTig1zdQDY0giXaugJMnkWr6MoZDSbT0FodIaHE7ujmkYTszQpOqFtNv8z4gQCLzI22MrqmpvaPT8kWqM9hssouYHNY24kGAmK2csonS9oHkNlBzPsjj8G5xy97H0CS4UapMsk/Cx8yGcQDss/iuzObYg6X0mMHMGd9/tfr4LhmoQWyV8NFokVs/w9SvBfTbF33A7p5rQUO09AAtpOFR1hDTO4tMW5WVXlvsKokh+IeXuPxAbfQfRbrIexuGwYApU2gjjAn14J6eivli/5ewSlyybkVBzKLdQgnvEcp4KwQheouhiCEITAEIQgASfdjkEpCTSYHAwcl2EIRSA5pHJELqEUgBCEJgC5C6hAHC1dQhKkByEQuoRSAIQhCYAhCEAC5pC6hFACEIQAIQhAAhCEAf/2Q=="/>
          <p:cNvSpPr>
            <a:spLocks noChangeAspect="1" noChangeArrowheads="1"/>
          </p:cNvSpPr>
          <p:nvPr/>
        </p:nvSpPr>
        <p:spPr bwMode="auto">
          <a:xfrm>
            <a:off x="63500" y="-359726"/>
            <a:ext cx="1409700" cy="73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0" name="Picture 2" descr="http://www.microscopy-uk.org.uk/mag/imgmay02/pedi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123" y="3128627"/>
            <a:ext cx="3173554" cy="24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s2.mm.bing.net/images/thumbnail.aspx?q=4937799857013049&amp;id=0f5e6220c428f1bde6d5bc4d6fff42b8&amp;url=http%3a%2f%2fsubaqua.web.cern.ch%2fsubaqua%2fPhotos%2f2006-11-17-Galapagos-Karine-Dedenon%2f2006-11-17-Galapagos-Karine-Dedenon-Images%2f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688103"/>
            <a:ext cx="2857500" cy="222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11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672" y="464228"/>
            <a:ext cx="3733800" cy="842668"/>
          </a:xfrm>
        </p:spPr>
        <p:txBody>
          <a:bodyPr>
            <a:normAutofit/>
          </a:bodyPr>
          <a:lstStyle/>
          <a:p>
            <a:r>
              <a:rPr lang="en-US" dirty="0"/>
              <a:t>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457446"/>
            <a:ext cx="5710767" cy="4047348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Class </a:t>
            </a:r>
            <a:r>
              <a:rPr lang="en-US" sz="3200" dirty="0" err="1" smtClean="0">
                <a:solidFill>
                  <a:srgbClr val="C00000"/>
                </a:solidFill>
              </a:rPr>
              <a:t>Ophiuroidea</a:t>
            </a:r>
            <a:endParaRPr lang="en-US" sz="3200" dirty="0" smtClean="0">
              <a:solidFill>
                <a:srgbClr val="C00000"/>
              </a:solidFill>
            </a:endParaRPr>
          </a:p>
          <a:p>
            <a:pPr lvl="1"/>
            <a:r>
              <a:rPr lang="en-US" sz="3000" dirty="0" smtClean="0"/>
              <a:t>brittle </a:t>
            </a:r>
            <a:r>
              <a:rPr lang="en-US" sz="3000" dirty="0"/>
              <a:t>star</a:t>
            </a:r>
          </a:p>
          <a:p>
            <a:pPr lvl="1"/>
            <a:r>
              <a:rPr lang="en-US" sz="3000" dirty="0" smtClean="0"/>
              <a:t>small </a:t>
            </a:r>
            <a:r>
              <a:rPr lang="en-US" sz="3000" dirty="0"/>
              <a:t>body </a:t>
            </a:r>
            <a:r>
              <a:rPr lang="en-US" sz="3000" dirty="0" smtClean="0"/>
              <a:t>disk</a:t>
            </a:r>
          </a:p>
          <a:p>
            <a:pPr lvl="1"/>
            <a:r>
              <a:rPr lang="en-US" sz="3000" dirty="0" smtClean="0"/>
              <a:t>long </a:t>
            </a:r>
            <a:r>
              <a:rPr lang="en-US" sz="3000" dirty="0"/>
              <a:t>thin arms</a:t>
            </a:r>
          </a:p>
          <a:p>
            <a:pPr lvl="1"/>
            <a:r>
              <a:rPr lang="en-US" sz="3000" dirty="0" smtClean="0"/>
              <a:t>lack </a:t>
            </a:r>
            <a:r>
              <a:rPr lang="en-US" sz="3000" dirty="0"/>
              <a:t>anus</a:t>
            </a:r>
          </a:p>
          <a:p>
            <a:pPr lvl="1"/>
            <a:r>
              <a:rPr lang="en-US" sz="3000" dirty="0" smtClean="0"/>
              <a:t>mostly </a:t>
            </a:r>
            <a:r>
              <a:rPr lang="en-US" sz="3000" dirty="0"/>
              <a:t>filter feeders or detritus feeders</a:t>
            </a:r>
          </a:p>
          <a:p>
            <a:pPr lvl="1"/>
            <a:r>
              <a:rPr lang="en-US" sz="3000" dirty="0" smtClean="0"/>
              <a:t>key characteristic</a:t>
            </a:r>
          </a:p>
          <a:p>
            <a:pPr lvl="2"/>
            <a:r>
              <a:rPr lang="en-US" sz="2800" dirty="0" smtClean="0"/>
              <a:t>arms </a:t>
            </a:r>
            <a:r>
              <a:rPr lang="en-US" sz="2800" dirty="0"/>
              <a:t>break off </a:t>
            </a:r>
            <a:r>
              <a:rPr lang="en-US" sz="2800" dirty="0" smtClean="0"/>
              <a:t>easily</a:t>
            </a:r>
            <a:endParaRPr lang="en-US" sz="2800" dirty="0"/>
          </a:p>
          <a:p>
            <a:pPr marL="685800" lvl="2" indent="0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AutoShape 2" descr="data:image/jpeg;base64,/9j/4AAQSkZJRgABAQAAAQABAAD/2wCEAAkGBhQRERUUExIWFRMWGRgWFBcYGBcbGBkaGhgXFxcYGxgaHCYeFxkjGRQXHy8iJCcpLC0sFR4xNTAqNSYrLCkBCQoKDgwOGg8PGi8kHyQsLCwsLCwtLSosLCksLCwsKSwsLSwsLCwpLCwsLCksLCwsKSwsLCksLCwsLCwpKSwpLP/AABEIAGkA0gMBIgACEQEDEQH/xAAcAAABBQEBAQAAAAAAAAAAAAAAAgMEBQYBBwj/xAA8EAABAwIEAwUFBgYBBQAAAAABAAIRAyEEBRIxQVFhBiJxgZEHEzKhsUJSYsHR8BQjM3Lh8RcVJENEY//EABkBAAMBAQEAAAAAAAAAAAAAAAABAgMEBf/EACoRAAICAQMDAgUFAAAAAAAAAAABAhESAyFRMUGRE2EyQlJioQQicYHw/9oADAMBAAIRAxEAPwD3FCEIAEIQgAQhCABCEIAEIQgAQhJe8ASSAOqAFIVZiO0FNpsHu/tbKgu7T6zpYAx345npA4+qOgrRoUipWa3dwHiQFnK4ruH8wlzeOg6SPLinMPgpEzrH4rkeqE0xZF1UzCm3d4TDs4YHAQ6DsYsVEOBgS3zadj87JIYAIvp+bT4pWLIs8Pj2vJABBG8qO3PGatJDgd9rfIpgg2Is9u3UKPjKY7tUHbf6EKHNrsNMtaeaUnfbHK9vqpDaoOxB8CFnsXQEmL6ocPz+S6cNDgRa02+qj1q6oZo0KhZmNSkGyNYPAm/qrPAZk2qDFiN2ncfqtYyUlaCyWhCFQwQhCABCEIAEIQgAQhCABCFxzgN7IA6mq+JawS5wA6rOZznrnONOm8sbcF4EnyUHD5cxxk13Odzc66dE2XtftVSbsHHrpIHrCgYiocVEulvJpj/JUnDYIgd2qD4gFPDCXl1Ns822KTFkQcPkZbdr3N6EyPRTRhJEVGNcOaea0cCZ6/u6U6sWiTfwSxM7E0MOGDuG3AFd1SeTuXNI94DcHSf3wSatXnY8Cpe3QYl+JuRsRuEzVcTcGD+9wo9V+o8qg+Y8OKYdVLjYxUG44OUpmiQsY/h8Lhv0j6tXRii61r7jg4cx1TT4qdHj1EfUKur4jRZ4jreJ5gjYrRUwZPfj40snvM+GftDj6J6nmoJbO2kt85/wqPG5m3RFRpP3XjcA8eoVR/1AtvMjnEeBITcH1Ik0j0FtYOcBawn9Ex7gtOtpIP1WTwufAncTHW8cfBXuBzpsCT034/6usnpu7WzJUkaLLc3FQ6HWqDhz6hWSy9bDB8VGEBwuI35wtHha2tjXcx/tXGVmqY6hCFRQIQhAAhCEACaxWJFNpc7YKDnOesw4j4qhHdaN/E9FlDi3YgzUFQ+oA8I2VJd2JvgvH9o6jv6dIDkXH8gq6v715/mayOVi0eQS8HhNHw1HRydf5wrSkH8HNPPmjLgh+5EwQ4d3puD6FWNOg07s+QS2tJjUwFOBgHAhKibEChT5Qk6gNnkeN04TOzk3U8ApySChFV9TgWu8QozieLSP7Tb0XajOMHyK4Jj4vX9UZFpIaNf71+FwQUlzzFrjjsQh9R/Furwv8lEdiKZMHun0WMk2Wh41BxERtb80xW0vHA9Wm4TbqgFm1bcje3iq7EEi4IJ6EBVCAMlYiuWd4kkD7Q3jqFEOPLgdOmoDuBvHgfBRK2axuSD1/M8VVVsw1GQxp/E10He8W3XbDSy6mE9TEezHSJjXT1G7HCWG8cLjfgoQdpgt8ouP1RUzIxE2INnQd9vNVNfFuJ2aLm4gRy8RZdMdLY5ZztnM00gF7DoeyZ+6ZteLhVI7UVw4MDNW0aSSIjgfEE/JS63vI3aCd54iDw4qVk+BkgFg4XDeU323v6AIcHEF7m+7JZViMRTbVFQNaYB3kc7Bei4WhoY1szAiVn+xDS2m5vAEcIWlXBO8nZ26apAhCFJoCEIQAKrzbPG0bAFz9oaJi25ULOu0ZadFEiRu43HlG5+ircExzpc6C43JvdaYUrZGXZEQNNV+t2o9SL9fBWlBsfe9FJp0DxA9Sp1Fv4fmolbC6GMM/wDEfMKZpB3g+SB4EeiWEjOxApgbW80rzQuF3RAjlVk8PRMOZykJbnjiYSHDk4eaylGy0xBaY3lIcXcpSnUnfdnqCPzSLjfUOPNZ7o02I1Rpn4D4gwoWJbO5cPEAhWZA4OlRcR/d8gnkFFBiMI10wWyOhb9FX1cqJBgz0D59QVoa2Hk30eahVMvEzA8oWsNWugnGzP1ctcNj0iYVTi8p030iReQTM7c7rQ43CwTM+ImVTVabvuvc3Ym5P1Xdp6r5MZQK5pLWQAXCDbVM8wZUDEVS4f0zeRtqH67xspeYsgDuPad+6SDtHqVBxVAuE6Har/a3Ftxtz9V1qaZyyhRCr1C20SIBNy0iN9uIkLR5AdekarCJ3JNgPWw85WSr4bTLtLg4iHWHifC0LSdmaRJElzrzM2Bm/DZU3aFVHsvZB8h3gOfVaNZfsTUkPERtuQea1C8vU+Jnfp/CgQhCzNDhMbrIdo+1zL0mEifidBHiG81psywAr0ywuLQYu03sZWdr9hSfhruHiAVcHFO5Gc8vlM9g2NdcVLdOHPcK+wtTTA94D4gfUBcpdlcRTFn0n+I0n81Hzb32FZ7x9IOaNwxwnyBF1rlGT2IjFrqXFPGGILmHxBUujWEbs+Y+q80x/tQFG38JWJ4TpE/moFD2zvlwOAfI+HSZ8jaOSp6SfdeUDTPYGvJ2g+BSw6f9rxr/AJortMnAd3a7odfbh+7KPmftexZLTRwbGCL6gXmYnhAHFR6cfqXkKlwe1u/cpLncx6T+i8Xy/wBumIAirggY4sLm332MrjvbXjC4luDbpECCXSD4zdHpfcvKCnwezkngU2ZPBv0Xj/8Ay3mJ/wDUpDxJ/VQ8b7VcxfGjDspkn7uq/WdksI95x8jUZcM9rBHHSPB6DUjZxjj0XzxmPtCzOoR3jTv9hrW8eMpVHt7mgIIqai3hpYQecgbow0frQ8Z8H0C+ra7mHxF/kmjpIuGesfkvDKvaTNsQ0tbU0jfuN0n14KKzF5w3/wA77XguB6bQoa/TrZzRWM+D3HEMHBrTbnwVfWb/APH5rx2p2izem4/z6l+gjht3eq2/sx7Tuxwq08S5wr0hqsLvbE7c+gVRhotftkmJ5R6ovcQ8j4WW5Sq97KnIx4KPnPaSvTDjToGo0XkktMESSQGnltJM7ws/jfanpYC7DHvbAVBMxcG0i/yK0jBdmvI9+6LHG+8tLXEbWc2wJubdFS5jjzEBpdvAMdRG6TS9omsH/sKpJ20vN/Vt11mc1K06Mq714L3czxBbdV60YPdx8oiWm5dEQO+7UG07ugTYGSLgTPHirXKKdbUQaMzsdXQchCrG4/M2EtaxjCfh7jZF7AED6rT5DkWZh1OpUxAewEF9OBccQDFjHFZS/XaK2yX9WwWhJLoa7s1jHUKwOgim+zom3Uk8l6ICqrAZVRLWvaJ4iTKtVk5OW7NIxoEIQkUCEJNRkgjmCEAN1sRp4foqnGs13eR4HbySRmFah3atI1Gj4ajOI4am8D9VBq5zRfaKnWWQsZvb/IpFPmGR0HGdTWnr+qgns+wXlpHMQrPEOoPkFlQz0gqO3K8MbRUHQtff5wuJXd4vyja/chOymgLOc3p6JbMkwr7B3lMfJSKmBo6gPdVSRxAKfGGqXFDBmebhbkPJVl9v5JcvchnsPh95j5eCXQ7IUG21jzI39LJ+jgc0JM0aAbwE/wCbKWzA1T/WwhB50nBwPWDcLVRh2Jt92RX9m6IEF447Efsps5JhhuR5SpWKaKbZZQrPP3dME+phNMLy2XYKq3pKtOK7flCd8kV+Q4Q3Jb5p7D5Jgxs5gIJXHYp2rvYCto2JAaYub73tdTG5fQcNWl4P3dJB+izlS3w8NDUvccbltACzh5IqUKLGyWzx2Hkq0Zm8GG4Oo6OMCPqJ+anYYve3vYap4R+wpc41SS8jKrMs7plpa2iSY4hY7sjnH8LnOuo33dOsBTsHRJu1xm0AiLcwvS3ZW4gFmHcHTu4BU+I9m1fE1ddVwYOEQTHlx81GjqSjqW4rjYcqcaKP2i08S7F6sK52ogiw7kNI7t9nWu4b2Cxf8CKmK/iTTig1zdQDY0giXaugJMnkWr6MoZDSbT0FodIaHE7ujmkYTszQpOqFtNv8z4gQCLzI22MrqmpvaPT8kWqM9hssouYHNY24kGAmK2csonS9oHkNlBzPsjj8G5xy97H0CS4UapMsk/Cx8yGcQDss/iuzObYg6X0mMHMGd9/tfr4LhmoQWyV8NFokVs/w9SvBfTbF33A7p5rQUO09AAtpOFR1hDTO4tMW5WVXlvsKokh+IeXuPxAbfQfRbrIexuGwYApU2gjjAn14J6eivli/5ewSlyybkVBzKLdQgnvEcp4KwQheouhiCEITAEIQgASfdjkEpCTSYHAwcl2EIRSA5pHJELqEUgBCEJgC5C6hAHC1dQhKkByEQuoRSAIQhCYAhCEAC5pC6hFACEIQAIQhAAhCEAf/2Q=="/>
          <p:cNvSpPr>
            <a:spLocks noChangeAspect="1" noChangeArrowheads="1"/>
          </p:cNvSpPr>
          <p:nvPr/>
        </p:nvSpPr>
        <p:spPr bwMode="auto">
          <a:xfrm>
            <a:off x="63500" y="-509887"/>
            <a:ext cx="2000250" cy="103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4" descr="data:image/jpeg;base64,/9j/4AAQSkZJRgABAQAAAQABAAD/2wCEAAkGBhQRERUUExIWFRMWGRgWFBcYGBcbGBkaGhgXFxcYGxgaHCYeFxkjGRQXHy8iJCcpLC0sFR4xNTAqNSYrLCkBCQoKDgwOGg8PGi8kHyQsLCwsLCwtLSosLCksLCwsKSwsLSwsLCwpLCwsLCksLCwsKSwsLCksLCwsLCwpKSwpLP/AABEIAGkA0gMBIgACEQEDEQH/xAAcAAABBQEBAQAAAAAAAAAAAAAAAgMEBQYBBwj/xAA8EAABAwIEAwUFBgYBBQAAAAABAAIRAyEEBRIxQVFhBiJxgZEHEzKhsUJSYsHR8BQjM3Lh8RcVJENEY//EABkBAAMBAQEAAAAAAAAAAAAAAAABAgMEBf/EACoRAAICAQMDAgUFAAAAAAAAAAABAhESAyFRMUGRE2EyQlJioQQicYHw/9oADAMBAAIRAxEAPwD3FCEIAEIQgAQhCABCEIAEIQgAQhJe8ASSAOqAFIVZiO0FNpsHu/tbKgu7T6zpYAx345npA4+qOgrRoUipWa3dwHiQFnK4ruH8wlzeOg6SPLinMPgpEzrH4rkeqE0xZF1UzCm3d4TDs4YHAQ6DsYsVEOBgS3zadj87JIYAIvp+bT4pWLIs8Pj2vJABBG8qO3PGatJDgd9rfIpgg2Is9u3UKPjKY7tUHbf6EKHNrsNMtaeaUnfbHK9vqpDaoOxB8CFnsXQEmL6ocPz+S6cNDgRa02+qj1q6oZo0KhZmNSkGyNYPAm/qrPAZk2qDFiN2ncfqtYyUlaCyWhCFQwQhCABCEIAEIQgAQhCABCFxzgN7IA6mq+JawS5wA6rOZznrnONOm8sbcF4EnyUHD5cxxk13Odzc66dE2XtftVSbsHHrpIHrCgYiocVEulvJpj/JUnDYIgd2qD4gFPDCXl1Ns822KTFkQcPkZbdr3N6EyPRTRhJEVGNcOaea0cCZ6/u6U6sWiTfwSxM7E0MOGDuG3AFd1SeTuXNI94DcHSf3wSatXnY8Cpe3QYl+JuRsRuEzVcTcGD+9wo9V+o8qg+Y8OKYdVLjYxUG44OUpmiQsY/h8Lhv0j6tXRii61r7jg4cx1TT4qdHj1EfUKur4jRZ4jreJ5gjYrRUwZPfj40snvM+GftDj6J6nmoJbO2kt85/wqPG5m3RFRpP3XjcA8eoVR/1AtvMjnEeBITcH1Ik0j0FtYOcBawn9Ex7gtOtpIP1WTwufAncTHW8cfBXuBzpsCT034/6usnpu7WzJUkaLLc3FQ6HWqDhz6hWSy9bDB8VGEBwuI35wtHha2tjXcx/tXGVmqY6hCFRQIQhAAhCEACaxWJFNpc7YKDnOesw4j4qhHdaN/E9FlDi3YgzUFQ+oA8I2VJd2JvgvH9o6jv6dIDkXH8gq6v715/mayOVi0eQS8HhNHw1HRydf5wrSkH8HNPPmjLgh+5EwQ4d3puD6FWNOg07s+QS2tJjUwFOBgHAhKibEChT5Qk6gNnkeN04TOzk3U8ApySChFV9TgWu8QozieLSP7Tb0XajOMHyK4Jj4vX9UZFpIaNf71+FwQUlzzFrjjsQh9R/Furwv8lEdiKZMHun0WMk2Wh41BxERtb80xW0vHA9Wm4TbqgFm1bcje3iq7EEi4IJ6EBVCAMlYiuWd4kkD7Q3jqFEOPLgdOmoDuBvHgfBRK2axuSD1/M8VVVsw1GQxp/E10He8W3XbDSy6mE9TEezHSJjXT1G7HCWG8cLjfgoQdpgt8ouP1RUzIxE2INnQd9vNVNfFuJ2aLm4gRy8RZdMdLY5ZztnM00gF7DoeyZ+6ZteLhVI7UVw4MDNW0aSSIjgfEE/JS63vI3aCd54iDw4qVk+BkgFg4XDeU323v6AIcHEF7m+7JZViMRTbVFQNaYB3kc7Bei4WhoY1szAiVn+xDS2m5vAEcIWlXBO8nZ26apAhCFJoCEIQAKrzbPG0bAFz9oaJi25ULOu0ZadFEiRu43HlG5+ircExzpc6C43JvdaYUrZGXZEQNNV+t2o9SL9fBWlBsfe9FJp0DxA9Sp1Fv4fmolbC6GMM/wDEfMKZpB3g+SB4EeiWEjOxApgbW80rzQuF3RAjlVk8PRMOZykJbnjiYSHDk4eaylGy0xBaY3lIcXcpSnUnfdnqCPzSLjfUOPNZ7o02I1Rpn4D4gwoWJbO5cPEAhWZA4OlRcR/d8gnkFFBiMI10wWyOhb9FX1cqJBgz0D59QVoa2Hk30eahVMvEzA8oWsNWugnGzP1ctcNj0iYVTi8p030iReQTM7c7rQ43CwTM+ImVTVabvuvc3Ym5P1Xdp6r5MZQK5pLWQAXCDbVM8wZUDEVS4f0zeRtqH67xspeYsgDuPad+6SDtHqVBxVAuE6Har/a3Ftxtz9V1qaZyyhRCr1C20SIBNy0iN9uIkLR5AdekarCJ3JNgPWw85WSr4bTLtLg4iHWHifC0LSdmaRJElzrzM2Bm/DZU3aFVHsvZB8h3gOfVaNZfsTUkPERtuQea1C8vU+Jnfp/CgQhCzNDhMbrIdo+1zL0mEifidBHiG81psywAr0ywuLQYu03sZWdr9hSfhruHiAVcHFO5Gc8vlM9g2NdcVLdOHPcK+wtTTA94D4gfUBcpdlcRTFn0n+I0n81Hzb32FZ7x9IOaNwxwnyBF1rlGT2IjFrqXFPGGILmHxBUujWEbs+Y+q80x/tQFG38JWJ4TpE/moFD2zvlwOAfI+HSZ8jaOSp6SfdeUDTPYGvJ2g+BSw6f9rxr/AJortMnAd3a7odfbh+7KPmftexZLTRwbGCL6gXmYnhAHFR6cfqXkKlwe1u/cpLncx6T+i8Xy/wBumIAirggY4sLm332MrjvbXjC4luDbpECCXSD4zdHpfcvKCnwezkngU2ZPBv0Xj/8Ay3mJ/wDUpDxJ/VQ8b7VcxfGjDspkn7uq/WdksI95x8jUZcM9rBHHSPB6DUjZxjj0XzxmPtCzOoR3jTv9hrW8eMpVHt7mgIIqai3hpYQecgbow0frQ8Z8H0C+ra7mHxF/kmjpIuGesfkvDKvaTNsQ0tbU0jfuN0n14KKzF5w3/wA77XguB6bQoa/TrZzRWM+D3HEMHBrTbnwVfWb/APH5rx2p2izem4/z6l+gjht3eq2/sx7Tuxwq08S5wr0hqsLvbE7c+gVRhotftkmJ5R6ovcQ8j4WW5Sq97KnIx4KPnPaSvTDjToGo0XkktMESSQGnltJM7ws/jfanpYC7DHvbAVBMxcG0i/yK0jBdmvI9+6LHG+8tLXEbWc2wJubdFS5jjzEBpdvAMdRG6TS9omsH/sKpJ20vN/Vt11mc1K06Mq714L3czxBbdV60YPdx8oiWm5dEQO+7UG07ugTYGSLgTPHirXKKdbUQaMzsdXQchCrG4/M2EtaxjCfh7jZF7AED6rT5DkWZh1OpUxAewEF9OBccQDFjHFZS/XaK2yX9WwWhJLoa7s1jHUKwOgim+zom3Uk8l6ICqrAZVRLWvaJ4iTKtVk5OW7NIxoEIQkUCEJNRkgjmCEAN1sRp4foqnGs13eR4HbySRmFah3atI1Gj4ajOI4am8D9VBq5zRfaKnWWQsZvb/IpFPmGR0HGdTWnr+qgns+wXlpHMQrPEOoPkFlQz0gqO3K8MbRUHQtff5wuJXd4vyja/chOymgLOc3p6JbMkwr7B3lMfJSKmBo6gPdVSRxAKfGGqXFDBmebhbkPJVl9v5JcvchnsPh95j5eCXQ7IUG21jzI39LJ+jgc0JM0aAbwE/wCbKWzA1T/WwhB50nBwPWDcLVRh2Jt92RX9m6IEF447Efsps5JhhuR5SpWKaKbZZQrPP3dME+phNMLy2XYKq3pKtOK7flCd8kV+Q4Q3Jb5p7D5Jgxs5gIJXHYp2rvYCto2JAaYub73tdTG5fQcNWl4P3dJB+izlS3w8NDUvccbltACzh5IqUKLGyWzx2Hkq0Zm8GG4Oo6OMCPqJ+anYYve3vYap4R+wpc41SS8jKrMs7plpa2iSY4hY7sjnH8LnOuo33dOsBTsHRJu1xm0AiLcwvS3ZW4gFmHcHTu4BU+I9m1fE1ddVwYOEQTHlx81GjqSjqW4rjYcqcaKP2i08S7F6sK52ogiw7kNI7t9nWu4b2Cxf8CKmK/iTTig1zdQDY0giXaugJMnkWr6MoZDSbT0FodIaHE7ujmkYTszQpOqFtNv8z4gQCLzI22MrqmpvaPT8kWqM9hssouYHNY24kGAmK2csonS9oHkNlBzPsjj8G5xy97H0CS4UapMsk/Cx8yGcQDss/iuzObYg6X0mMHMGd9/tfr4LhmoQWyV8NFokVs/w9SvBfTbF33A7p5rQUO09AAtpOFR1hDTO4tMW5WVXlvsKokh+IeXuPxAbfQfRbrIexuGwYApU2gjjAn14J6eivli/5ewSlyybkVBzKLdQgnvEcp4KwQheouhiCEITAEIQgASfdjkEpCTSYHAwcl2EIRSA5pHJELqEUgBCEJgC5C6hAHC1dQhKkByEQuoRSAIQhCYAhCEAC5pC6hFACEIQAIQhAAhCEAf/2Q=="/>
          <p:cNvSpPr>
            <a:spLocks noChangeAspect="1" noChangeArrowheads="1"/>
          </p:cNvSpPr>
          <p:nvPr/>
        </p:nvSpPr>
        <p:spPr bwMode="auto">
          <a:xfrm>
            <a:off x="215900" y="-351473"/>
            <a:ext cx="2000250" cy="103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6" descr="data:image/jpeg;base64,/9j/4AAQSkZJRgABAQAAAQABAAD/2wCEAAkGBhQRERUUExIWFRMWGRgWFBcYGBcbGBkaGhgXFxcYGxgaHCYeFxkjGRQXHy8iJCcpLC0sFR4xNTAqNSYrLCkBCQoKDgwOGg8PGi8kHyQsLCwsLCwtLSosLCksLCwsKSwsLSwsLCwpLCwsLCksLCwsKSwsLCksLCwsLCwpKSwpLP/AABEIAGkA0gMBIgACEQEDEQH/xAAcAAABBQEBAQAAAAAAAAAAAAAAAgMEBQYBBwj/xAA8EAABAwIEAwUFBgYBBQAAAAABAAIRAyEEBRIxQVFhBiJxgZEHEzKhsUJSYsHR8BQjM3Lh8RcVJENEY//EABkBAAMBAQEAAAAAAAAAAAAAAAABAgMEBf/EACoRAAICAQMDAgUFAAAAAAAAAAABAhESAyFRMUGRE2EyQlJioQQicYHw/9oADAMBAAIRAxEAPwD3FCEIAEIQgAQhCABCEIAEIQgAQhJe8ASSAOqAFIVZiO0FNpsHu/tbKgu7T6zpYAx345npA4+qOgrRoUipWa3dwHiQFnK4ruH8wlzeOg6SPLinMPgpEzrH4rkeqE0xZF1UzCm3d4TDs4YHAQ6DsYsVEOBgS3zadj87JIYAIvp+bT4pWLIs8Pj2vJABBG8qO3PGatJDgd9rfIpgg2Is9u3UKPjKY7tUHbf6EKHNrsNMtaeaUnfbHK9vqpDaoOxB8CFnsXQEmL6ocPz+S6cNDgRa02+qj1q6oZo0KhZmNSkGyNYPAm/qrPAZk2qDFiN2ncfqtYyUlaCyWhCFQwQhCABCEIAEIQgAQhCABCFxzgN7IA6mq+JawS5wA6rOZznrnONOm8sbcF4EnyUHD5cxxk13Odzc66dE2XtftVSbsHHrpIHrCgYiocVEulvJpj/JUnDYIgd2qD4gFPDCXl1Ns822KTFkQcPkZbdr3N6EyPRTRhJEVGNcOaea0cCZ6/u6U6sWiTfwSxM7E0MOGDuG3AFd1SeTuXNI94DcHSf3wSatXnY8Cpe3QYl+JuRsRuEzVcTcGD+9wo9V+o8qg+Y8OKYdVLjYxUG44OUpmiQsY/h8Lhv0j6tXRii61r7jg4cx1TT4qdHj1EfUKur4jRZ4jreJ5gjYrRUwZPfj40snvM+GftDj6J6nmoJbO2kt85/wqPG5m3RFRpP3XjcA8eoVR/1AtvMjnEeBITcH1Ik0j0FtYOcBawn9Ex7gtOtpIP1WTwufAncTHW8cfBXuBzpsCT034/6usnpu7WzJUkaLLc3FQ6HWqDhz6hWSy9bDB8VGEBwuI35wtHha2tjXcx/tXGVmqY6hCFRQIQhAAhCEACaxWJFNpc7YKDnOesw4j4qhHdaN/E9FlDi3YgzUFQ+oA8I2VJd2JvgvH9o6jv6dIDkXH8gq6v715/mayOVi0eQS8HhNHw1HRydf5wrSkH8HNPPmjLgh+5EwQ4d3puD6FWNOg07s+QS2tJjUwFOBgHAhKibEChT5Qk6gNnkeN04TOzk3U8ApySChFV9TgWu8QozieLSP7Tb0XajOMHyK4Jj4vX9UZFpIaNf71+FwQUlzzFrjjsQh9R/Furwv8lEdiKZMHun0WMk2Wh41BxERtb80xW0vHA9Wm4TbqgFm1bcje3iq7EEi4IJ6EBVCAMlYiuWd4kkD7Q3jqFEOPLgdOmoDuBvHgfBRK2axuSD1/M8VVVsw1GQxp/E10He8W3XbDSy6mE9TEezHSJjXT1G7HCWG8cLjfgoQdpgt8ouP1RUzIxE2INnQd9vNVNfFuJ2aLm4gRy8RZdMdLY5ZztnM00gF7DoeyZ+6ZteLhVI7UVw4MDNW0aSSIjgfEE/JS63vI3aCd54iDw4qVk+BkgFg4XDeU323v6AIcHEF7m+7JZViMRTbVFQNaYB3kc7Bei4WhoY1szAiVn+xDS2m5vAEcIWlXBO8nZ26apAhCFJoCEIQAKrzbPG0bAFz9oaJi25ULOu0ZadFEiRu43HlG5+ircExzpc6C43JvdaYUrZGXZEQNNV+t2o9SL9fBWlBsfe9FJp0DxA9Sp1Fv4fmolbC6GMM/wDEfMKZpB3g+SB4EeiWEjOxApgbW80rzQuF3RAjlVk8PRMOZykJbnjiYSHDk4eaylGy0xBaY3lIcXcpSnUnfdnqCPzSLjfUOPNZ7o02I1Rpn4D4gwoWJbO5cPEAhWZA4OlRcR/d8gnkFFBiMI10wWyOhb9FX1cqJBgz0D59QVoa2Hk30eahVMvEzA8oWsNWugnGzP1ctcNj0iYVTi8p030iReQTM7c7rQ43CwTM+ImVTVabvuvc3Ym5P1Xdp6r5MZQK5pLWQAXCDbVM8wZUDEVS4f0zeRtqH67xspeYsgDuPad+6SDtHqVBxVAuE6Har/a3Ftxtz9V1qaZyyhRCr1C20SIBNy0iN9uIkLR5AdekarCJ3JNgPWw85WSr4bTLtLg4iHWHifC0LSdmaRJElzrzM2Bm/DZU3aFVHsvZB8h3gOfVaNZfsTUkPERtuQea1C8vU+Jnfp/CgQhCzNDhMbrIdo+1zL0mEifidBHiG81psywAr0ywuLQYu03sZWdr9hSfhruHiAVcHFO5Gc8vlM9g2NdcVLdOHPcK+wtTTA94D4gfUBcpdlcRTFn0n+I0n81Hzb32FZ7x9IOaNwxwnyBF1rlGT2IjFrqXFPGGILmHxBUujWEbs+Y+q80x/tQFG38JWJ4TpE/moFD2zvlwOAfI+HSZ8jaOSp6SfdeUDTPYGvJ2g+BSw6f9rxr/AJortMnAd3a7odfbh+7KPmftexZLTRwbGCL6gXmYnhAHFR6cfqXkKlwe1u/cpLncx6T+i8Xy/wBumIAirggY4sLm332MrjvbXjC4luDbpECCXSD4zdHpfcvKCnwezkngU2ZPBv0Xj/8Ay3mJ/wDUpDxJ/VQ8b7VcxfGjDspkn7uq/WdksI95x8jUZcM9rBHHSPB6DUjZxjj0XzxmPtCzOoR3jTv9hrW8eMpVHt7mgIIqai3hpYQecgbow0frQ8Z8H0C+ra7mHxF/kmjpIuGesfkvDKvaTNsQ0tbU0jfuN0n14KKzF5w3/wA77XguB6bQoa/TrZzRWM+D3HEMHBrTbnwVfWb/APH5rx2p2izem4/z6l+gjht3eq2/sx7Tuxwq08S5wr0hqsLvbE7c+gVRhotftkmJ5R6ovcQ8j4WW5Sq97KnIx4KPnPaSvTDjToGo0XkktMESSQGnltJM7ws/jfanpYC7DHvbAVBMxcG0i/yK0jBdmvI9+6LHG+8tLXEbWc2wJubdFS5jjzEBpdvAMdRG6TS9omsH/sKpJ20vN/Vt11mc1K06Mq714L3czxBbdV60YPdx8oiWm5dEQO+7UG07ugTYGSLgTPHirXKKdbUQaMzsdXQchCrG4/M2EtaxjCfh7jZF7AED6rT5DkWZh1OpUxAewEF9OBccQDFjHFZS/XaK2yX9WwWhJLoa7s1jHUKwOgim+zom3Uk8l6ICqrAZVRLWvaJ4iTKtVk5OW7NIxoEIQkUCEJNRkgjmCEAN1sRp4foqnGs13eR4HbySRmFah3atI1Gj4ajOI4am8D9VBq5zRfaKnWWQsZvb/IpFPmGR0HGdTWnr+qgns+wXlpHMQrPEOoPkFlQz0gqO3K8MbRUHQtff5wuJXd4vyja/chOymgLOc3p6JbMkwr7B3lMfJSKmBo6gPdVSRxAKfGGqXFDBmebhbkPJVl9v5JcvchnsPh95j5eCXQ7IUG21jzI39LJ+jgc0JM0aAbwE/wCbKWzA1T/WwhB50nBwPWDcLVRh2Jt92RX9m6IEF447Efsps5JhhuR5SpWKaKbZZQrPP3dME+phNMLy2XYKq3pKtOK7flCd8kV+Q4Q3Jb5p7D5Jgxs5gIJXHYp2rvYCto2JAaYub73tdTG5fQcNWl4P3dJB+izlS3w8NDUvccbltACzh5IqUKLGyWzx2Hkq0Zm8GG4Oo6OMCPqJ+anYYve3vYap4R+wpc41SS8jKrMs7plpa2iSY4hY7sjnH8LnOuo33dOsBTsHRJu1xm0AiLcwvS3ZW4gFmHcHTu4BU+I9m1fE1ddVwYOEQTHlx81GjqSjqW4rjYcqcaKP2i08S7F6sK52ogiw7kNI7t9nWu4b2Cxf8CKmK/iTTig1zdQDY0giXaugJMnkWr6MoZDSbT0FodIaHE7ujmkYTszQpOqFtNv8z4gQCLzI22MrqmpvaPT8kWqM9hssouYHNY24kGAmK2csonS9oHkNlBzPsjj8G5xy97H0CS4UapMsk/Cx8yGcQDss/iuzObYg6X0mMHMGd9/tfr4LhmoQWyV8NFokVs/w9SvBfTbF33A7p5rQUO09AAtpOFR1hDTO4tMW5WVXlvsKokh+IeXuPxAbfQfRbrIexuGwYApU2gjjAn14J6eivli/5ewSlyybkVBzKLdQgnvEcp4KwQheouhiCEITAEIQgASfdjkEpCTSYHAwcl2EIRSA5pHJELqEUgBCEJgC5C6hAHC1dQhKkByEQuoRSAIQhCYAhCEAC5pC6hFACEIQAIQhAAhCEAf/2Q=="/>
          <p:cNvSpPr>
            <a:spLocks noChangeAspect="1" noChangeArrowheads="1"/>
          </p:cNvSpPr>
          <p:nvPr/>
        </p:nvSpPr>
        <p:spPr bwMode="auto">
          <a:xfrm>
            <a:off x="63500" y="-359726"/>
            <a:ext cx="1409700" cy="73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6" descr="data:image/jpeg;base64,/9j/4AAQSkZJRgABAQAAAQABAAD/2wBDAAkGBwgHBgkIBwgKCgkLDRYPDQwMDRsUFRAWIB0iIiAdHx8kKDQsJCYxJx8fLT0tMTU3Ojo6Iys/RD84QzQ5Ojf/2wBDAQoKCg0MDRoPDxo3JR8lNzc3Nzc3Nzc3Nzc3Nzc3Nzc3Nzc3Nzc3Nzc3Nzc3Nzc3Nzc3Nzc3Nzc3Nzc3Nzc3Nzf/wAARCACDAMUDASIAAhEBAxEB/8QAHAAAAgMBAQEBAAAAAAAAAAAABAUAAwYCBwEI/8QAOhAAAgECBQIEBAUDAwQDAQAAAQIDBBEABRIhMRNBIlFhcQYUgaEykbHB0SNC8BVS4SQzcvEHFjSi/8QAGAEAAwEBAAAAAAAAAAAAAAAAAAECAwT/xAAiEQADAQACAgIDAQEAAAAAAAAAARECITEDEgRBE1FhQlL/2gAMAwEAAhEDEQA/AFXUbK9Jy/crqVpJDq1E3uFW+7X39N8McvzExxRS1VVKJtG7E2DC48ub2wT/APWpo4YamvjhTe5YAlhfuT5D9sVrSfMVCGlBMcSnVI62BHO1/wB/+MZLedUp5aGHw/NHUZnrr6YPDUvaGFdtvO3O+Cs4+JogslNllM0VSxIAjiLaeQbHsRbCIwVFNm8Mc9jUdbQLgWKkb29vP+caiWgnlgJp6OOOSElFCJ4n9b8nj2wPjoa5EWdVMtRS0u7CYwhpYr7lgbBgeBf025wrp6asqaySeeYP01PTjQjUANiBtvba+NTmMEUOU9OpDw1zxsXs1wxG5Ud+LmwHnhLlnw8JlWqhZmuhdi7MPEdyb9h6YWVyGnwIa0qZFSR3XSSrRxjVpPABH3wbSLNT1UbLARGkuu0F7FfcCxO3F/fF0FCtKZWmhCzBvCxbi/t9N8aHLKOmpI4Upi8lfI5YxxpoS9r3Fu/POBuDRKevMeqeLRJNKdCLbwop5JuORYeuC4zLVRQlRFqlI1qoDE89+35Yono0eYSIzqpkFtIA0tv5eZ/TEaWnp6qRXJ6ugsW1An0AH0++M9pb4NM69XR47U7PGgDyR9MrIhYqX0nk/mcJXqZv6qqLrHuWNrHfsPbFE+e05uUJ1KpVtwdQtvz9cEu/zKxSxoNK6WMmrYA8qfXnFYz6qC3pafAQUhaqilSql6ewbWDqUjcBQB67G+PhgmqHeGkFRctcKY7kXvuSOLb9/LFdb8ylRripJVXSGMhNhp8z5jfnHFJ8RyZQAQAIWe7SMba9uFvscJZdo24oUU6xwvOZ6IFwAUZ5CWWx8sOUq8vohPM9XSIadlJjmA1sx7DyOxxXmGZx5iY6ibL16sfL6yhJ9PW3Y4RV2VUFRUirp0VKoeBrngd+9ieN/TDqovrgcfE+b5ZNT01QmqWRCJVIvt5X9Ofyxjq2ap6pqZoo3ia0YiElwoA2vxvuPP3w9hyipnkShJsGbxMzaAG5B4PNsEfEXwzR0FNHJPV/1ixLGwG3f7X5wZiB2AGW1UYpXmhhRWZTZXsBcjHym+J6qjpJKOpjLQFTGLNqNrG5F72wRmtHQQUcSRl4CzdONofEu4uHuR38sJK7LspaniNJG1QAo6pdGUSHgln7+23ljRvE/pDWqOM1WkWgikrSjrqUpNKxKgEDbSB6/bHNJnFMtIyLUSqakCGGUWsB6i2/OEvxF0YqWngpmqWDRgxu42B53tfbnnz2xZ8IVkMFkrGkqFRhNZlsEPNwTbvf0xM4o7zB8KYUbCYs8sVQh17XGpT7W/z2xTHP1GaljYdR79GzAgeZ0nk2vgGtzZ3zGSv6pUkk2jtdAfMbb+uOqmvSMwydWZHK6pEfSoPttf8AnESlrR1V0MdCypNIl2F7zXG42NrHjb74mEzZjUyt4GIUDbzxMD8QfkG9fnNXXwPHIqMukkCJvELeXb88L6jOYaCNtCS3mIREZjpW+xttuN+3rzitMxkRDTNTJI2sCNyxHrpB8jz9MC/6PmNWxafQALsx1Ek7k/8AHrheqzwjJt6OM2+ITUVfyyRytLZVjkMZIYDmw5tt5DnGxX4kqZciDRNonhX+oytZgo22B7c4zND8P04JmlkmkJsZCi6WbnYnsPL2w4o8pgk6kUKhNZ1N4yXsOF1eXP54tuAlBl8M50MzpZHzGnWbokhSQCArC2x3wMabNKQyU/XMUIY6FdSoABI+p2OGmRZfSZdFPNSQrArgJJGgtrcnYm3fjAnxDV/MRyyTA9TrWAAKCMqNLHc973tinv7QTjkFocuqKqsNRXT/ANG2lUC3L2vvzsB6jthtQ0VVUZisFPMop9rjcNudyd+3l64Fy6SStijSjQDpxaXKNqO+1iT9cNsmqIYUDtFKlRpOvW1jp3sb+w/w4nhrkFfomeVEPw1SSROymRgCGMZLNuLad+Rc4y7UsvRWogqQjMAVjmj8QJtzbnm98Mq2hfMMx+arJPmEiJWEEjSBcm4HJI339McS5esWYL81mRNPsXXSRY8dzfuNuTgXD4Y2LM1oJaelBmlZpxqEpEQUI4ANu/640HwjO0mUfKwwLG8ik2mQHqb3Jv8AkLb4z9fWZtWNVU1XRBYKcgC0gu4DcqPI24588GUOYyyRTqtTFClOAhSwN2BsSDw3c4H7NgoNJ6+uNZFDXzGIQi2prc+dvLjfA3zhnacSxRlFUlSx0lt7gfnfcb4+51TUtVllPXRVQilR1UsSFMg7k2JuNibWwo/00TzjMc1q3+TpLOkSx26oXfbzuft3wLM4pV/gzeqqvDBV0xgg8MgcA3Fjvc977YLE3zCtTwJCQsQZSZLXF9rbbkYCqc3os3o4xTT9GpkNtLQFxfcaSwNhbnfF+X1Z6EUEnRlpxEFSVgQSbcg8+e3ridZT4KWpyj5lIKyyRssg0m945fE4B23wXWImfZfNFAB82r6+lrL6hwL39PviqlkpoqOQ0qpUzJYKTsynyFxtzgGpr5aBmMCtG8UmonYkgjYHa9hfjBIhXnkvyWlpZIZnq6kqbFvlpFv0h3379+bYxlfEkdfIjN04ASVRBpRgTsAvBJ+2+NbXRw1NKMwp5HjMnhljUX0tubkeWJlUFMjapYJjI2n+qyggkn17HbEr9g+oZ9ckzOsMYnqYmjCaYUYadPaxsL/X7YZz0tNkmVRKa5ZaqQgyp07BAdvU2sB64bVBymjoMykkqZ/mAmuKISFbnT4QP912vzhDl+YTVNUnzbo66SVUqoIsbEA2vzjRVibS5B6l4Xp6U0MhkmnjHW0Jps1+1/e3li2OhaGEvnLoIacXUsCxB7Am3YjgeeI+Y08E8j2Va4vdU0aRGb77+mFvxRXQy0Mp+ZebqkAQhiCq3HiJ8v5xfrCXpHS1kMzlljjC2HMtje5/z64mEFRmcsQi0LGSUGplOq9vM2GJi1tzoy9BlkFZLNmC1OYwBtUuiK40hV42UnYnffnHpeWwx1UBZZKZHI8SyMNrHYgdzxjz/LqqlnquvEkYSK5kkZQbk9hvzucF5mJIkSokjdwytpLxaLWF9Vub7/rjFqumi4RsJ6dIXAXT4VuwLadI7HT98CUue5fQiZpTMRSi8jJGW1E7AWHJ29cYHKomqmmaQSziNL/9wtuTwL8c2x3Pl86kCOB1lZQQzFjpY35N9v8AjE+rRVpqaD4wgqOoajommSTU6SIdZIIINrb7emKvifO8nzWX/oUqB1z1ZJumdCMCCFIA7je/584yzfD8zwN4y0p8RjH4mJHAJPp3+2BzTvl8SJVSOocgAX1c9ren/OG82CX9NVS5rDBLTU2WwxtE39Tq6r+XO9yx3Poe2NOmdUcsVT1gGRRptdfCNhYg7k2v98eS1WYZVGtys3WQgKAwBH5bD9cWPmbUtK1TKk0sMimMGdbhQdwdjyLDnBpa+gT5NnX5/T5dMklHShWAstzYqp5AHYG2AMy+KXzeVVWKlWAWMk0lwVNxx64x7yT5jMriTXYjTv8ATj0xImq5KhlnSMHe4dd09R64a9vsGqz1FszhqcrVIVhkWKMALGBqe9xse1j52xka+vnplZ6ipRtA0iJJRqAHHAtfffGYq62rWL5dKiQJqs6obBz7eQOK2nmmXTH4wSbHe49Tgymg7PSMtalqsqpQFSdAqgoZAV55NjuffHGd/FVFDmnQUIlAkAiCwqS6tq3Nhzax9N8eamtfoqsKiILu7gnx28x5Y+LUM0/ULa1G5Li4Jwx3iHplGclpaKJ6aCaJ6lRNqElzEu43tft2IvhVmWZMsax5bqqEVTYn+083N+OTjLSZvUgBYajXGy6SDuT6ad/ti6Cvlp4t6dNCEhhISDqttcYiNcjQ8yTLMwSZqqtqVUuhCq5JC97EA2+hxocxgSOljicxvVbN1VcgkWAAA88YVfiatLR9GGIBFOoKDZhe9iL9u2KJfiGdI06ESq6/iEhLBz9rD0vbBNWjbUN/lyyxRVCfPxSLKnR0NGwIJ5bysLc87YAqM3rcpmFNO+gypa8zalYrsdHkcYtc0nqo5BV1KwEgtHpXYk9u+2+NJkNXH8Q0xymuKtXRKHppC1xtsPc2sD6b84HUJOltdmdJU5fKVdIisgZ0Um4uDYkbkXHHYXwoyvMaynqFq1CFFZR4Se+1zhTmCzZdm9TCv9Cqik0vE4uBffg9rfri81uYVMUXVSM6QbP0rD0tYYpWcCY6rEqarNqtxU9GzEgnxGx5ub7cXwiSmlq6nVAZXAGomWy3PoRyP2x9RqioqUMtS0akaV1f3D0AxpqWiQU6tWLrLi7GTYIN+PIcd8O6J9aKTA8rE1FP0rAABtt7b4mHyUCxFtEakE8u2r9TiYAjLaqKc1NUoSIQj/tRrzxc7/vjqrrawxI/Td3sdAjIbf8AtP8A7xVFVTz01pERYydO7Wv7YCgzCOOKec9RnQBFA21G/N/LA0hUuyx5qITy1ZL9Z7GIgbXtuT9CcP2z35R6WnhKO0pQFSoHVGwvYXtsTbGKzSdpwYZGDiaG8DRybBib6jvv3B7bYa0cHyCw1WYylpjGArs2ngfr62wnIUmN8/qosvkkZWULcsFU2Wx3G/nsfzwgq62pr6COboTxaGDhgm+kA/z3wHXVE+ZxOs86tSCw0gcngG/N7eWNBBRpTZS9QGUwql9F/wAQ/LfCTC0wS0CVbisKItMSQ8rSarN3BPvhg7kwB4JJZonuBBTRfiHmST3sNxbfBiZdVU4gaON0jlLCojjBAfVzceYve/a3vhvQUUixKuuN1VQG25A9ePpirR9CKiy2OdBIICslhyL2Nzt62wbPRp8mS8dpF28Hc3t+eHcdKlKrcLGCQAT5cH98WowjmiRVW6DVqBtp9R+eKFTPRZU7xkqojIa7F13AHb3xz8jTJTqFFie9+Wvvh9NHI88s3VLk2uoP4e9798AV0WoxpAoFyDKAhuB/J9MJ8DSvQkOWAkgkc6fAPpzgObKHpjex8TW3v+gxtaHJ5KyVCAYozsCw3F8aWiyGmpbGokjKje53P/GE20aZ8TfZ5XFkU8yhoqSXSRvt/OL2+Fcxq5LlGULwC259z3+uPYoYqaNLQQF05MkmygeePqzQQz6HanQFwDa4tfjc9sZvWn0dGPj+Nc6PFa34ZzWCmcilaaTYAB7gfnhBN83TTGAxyKwG6ult/bH6NFLTVYZqeSnluSNCsLm3P+Wxmc7yTLKuVlrBGNHduAcJeTyLjSK18fxaVxrk8RaRxIqulyeLDjBdGs8dVHIj9F0OuNw1tLDi1sepjIfhelQlnpzpIG5B/fA883wnSGRFem16h4VK3b6DGydOR+Fr7BaoQfGeTwyCLRm9GF6q22kABG3ex5HqLYwlTmkkDNFDI6IoKMjDg38sb18/yCnMrUjKjra2kG4PrbFWarRZvl0uZ0EHUkVf60IF3J87c35wlx2DzTzBq2RWurspuN7eW+NLPn9QcqpXmmSOWdiPCt2ZFNtR9Lhh9MLq2kedta07optuRf8ATDyHJclEKNVrNPKI1WySEBSORYbgfzim8szjQLNXLmLCRXaRV2v+ED2GJh9lHQipBHS0saQgkqLk/c74mJjHUEz0HycfUdgGYm8juN791A4vtirMOnSyWk0Hqja4tb/Nt/bH3NKytraqmVKICnWzNrFhcXtf6XxZmFI1fKnSgksx1SOo9e30vv7YGyYUVlbHmdb81IuoBBEiqhFrci314wxp6Fq+JVJJRVN232Yb2vfAn+lGOek1IQGY6FCg2X1PJJ2xoK50p6eOMFmcmwRWtqPbvtbnCGKcymhy6kdfl0mKeBWZbA6tr+4xWKWqzGmjjjqQka213Xkc2F+MU/InMa5YAXaGNgz6rkl9+PQY1FNlcypanp5XB8IFrXN7/wADCXI0gAxhKNIpJArqLdQbnVtz9ME5RSxysI6ioIBFvAbA7/YWwXP8OZvPSOkdLEhLWIeS9z58Y+x/DOdxQvTrU0scbqtmL7q4udQ9jta298NuF4TvJ9zH4dQremlZbg7ar2GFMPw7mUUpaExEtsbnf0GPQ8kp/laPRmEsE8v9zRg2I7bHBfzGWuyjQhC7tsN8C1j7Zu1zxmnndL8OVk0mmoliRNZFhvuOLflh5/p1FQjVEiO7bnUBe/fBOZIqyxx0bNLGTdm1WPbbHw0mklpDoQC4L+fHn6YTavBtlJL9CirqBTvr1hEt9b4OySJpwaupJCEnQSNhbv5XwPP8jFM0zDryLuoIuqHzGFec/GdPFTvE7RqQNo0/4xV/Zjpf8jbN80go2BikLkc7358/Q4xeb/FkcDiOKRbiw2F+DtjM1+c12Yloo9o72uTbHNJQ6qdpJ6YNKQbFiGt7DDShOvMkojR0/wAZIxBOm9rXI39T+2LM8aPOsnliUlHA1RjVcq3IPqcZZMop93/6liN9iqfsf0w0yyGSSaChpaedqqVHaMGpXWLDtePT5b9r4bZC8qa5Cvh2gMWTxhqYtWuxVb+uw2v6/lgs0YpKVJZRH1S2l9ChFI9F3t737YqyierperT1Uc0Do2oGSdZDYHgEILrudxfvjmqCRxtPP15Ime+xBDm9hsV55xBFLxSRrKkglQAtZrqBcDBcLxUxMtKxuvNhsRjmsp6UpAZOtTxzSAMiKo0n/wAhb7bYCljaDqQJUSs9rqzRXv8A/wBb4GSgnM4NVO1bl0EckdgainIsVb/d/wCP02PocY6qnqYmllipTfcsLGwHuOcN6Kump60NQuHB0pJGYz4je3tve2Os+pngieeljApiT1oTcGJj527XwZ47BifLEWWAyVJdrnwiNRYeeJgdqeqjAWCWG34iGANr9h6YmLhNNXUVNVGxRYkkjcgqdyQpsPOw7Y2uWZNW10KSDRCH21axcDva2PPM6+JVgIXLBHJKshF23CAH73P6YHyXOs/NooatgrG/1POJ+ik19nqqfDVFTuk1XmTCQNa6Gw53/jHVVP8ADNJrMoWSS2kF7cYxUVFV1cbPXV87C1yA1h9sLoslp5Mxc6nZWW5WRiSvlgLuUbqb40yOgCmlhgUAWsq3I7dsLp//AJGlICUsEh7iy6dsJ0yunpqmMxoo0gklTsNjz+eOqqjiidSB0rKTZfvggfk/h1WfGuevqK0x99d/0wDH8W5876OgpJO5L8YbLSsMvMrtGLOEKLcM19yQO43HfAVJB0sxZU0IUsfCOD9e+wweqYfl2gyj+LWgj0V6vC45LjY/XB4+IIWXUJtr22thPmOXRysyaiV5YHe48vTCqppY0aCFIu9iT3HcYy38dadp0+L52sKNUfVvxOkCMRPpN9jfC6T43eSMrGGl8sVSZPGCrMmxDAeG+zbX++LqTJlaHTTwrcgl+xA23PoMPHhWET5Pma2+hJPmWbZk+lLpGbXAP744gyoKl2XWxG5f/PXGlky58tCCRVu/4Xj/ALjbfHSzQQtGzxsIgrNfsdrkefbGyOXWta7YrpKONVJVUYA324H+HDCSmF1D82uvg+nOCaKFZIWnY6Lr4FAHvjgTxyI0byXQeI73sNtvbDZILUolLTvUdIA3NgSCL9vvti+OSDLq+nraGtln+WTUWeErpbcFADyLd+PLHUiNZ0NO7ktyuw232x3T08cyhNmkjXW11IF9/D6/TbCoF2b5wa+Gkp4qWKJka6yx3aykm4v5XscJqud56WWkajtIZAWZWJFuRueTuDg2WC80j0wWNpLakC7R+p/jESZEWWCPxMGDN1kuZLk8G+3nhNVjTgDKqy01M7F5FiVSiu/hv/Pr645SV5K2OUI2hDqBEmrf12tYDtg2WollmNIUVTILKYzq3v3vuMVQxiGySKsSveyg/j5/TCanAB1BQ0TlhJGylmLCx4N97DjHzPTJkUcNUyxyUikKxUE2U/7h9McWXQCs+uO2zeQ4t9sFx1Tmklp38cMg/uF9JH8YM9AZrMafL4Uimpo2ZZ9T3DXXtxviYYRv8ozJRV9NTqbF454mcau5Fht6/TExDRXqmZGgo2lma6697sV739Ma74doFJYC4RDbUR38r99sZrIEndwyGVo1F9tiScamGokEQWUsGVLlFsTf18thzjWEBzxMY6uMytGu+hgd9h2+uKsspYwZJI2YFgTIzG9wOf8APXFyapIWdm6CFRYXBJIxd13iCKisVKXcjixHH+eWBKhYfaOIpKpk2J3FyONt/tgSrnlrqpI4GUxawepoNkHJseLcYqhqhMp0nYmxYkm4457YjVXg6UaGNWNktuQPp64IFCKusFLT9QRvrI8Cm4I5sfbb7jAuVJIas1Lw31EggHnft9t8U1/UXoiR411sSQ7ELbsd7WAvgynheCnZ2Gnc6ViJ8Itsb+5wwLCxep1KdRN15vwfb1x8ZadmdAWkSOzEpc628rEDv+WOIeozOsKnTt4nH93t5bd8VJqpJpXkfqM2w0i5v3wkBfKzsoYroS2wvfa/Fz6C+LoEdIkqhC5Qg2KXO62uOfL/ADfFKCWWml1jpppsgsCLbbXvtg6gr6jLGdKSpNil2j0hg23ceg+vOChAL/UYqw7ySFEN9X4gD5C36+uAZpQ0DSSrMw6jLHpUWt3JP19sfYoI4YljgZdSjSQgBJ28sHXkhiaFiiw6fxdrm5t+uAOgaoJa9L0rx6QdTXAxVNFpg6oIjREszX0kg828+cXtVJS1CQtTrWT6L6i5VQCe1vI98WIA8SRPTbEFrBy2k3J5/LCoDLL654qVG2froAQ4AsNrm/Y4VZpKwzKkWORoppSEXTYgWBubfTFcVFUxlngqumoOy6Da/wCfe/8Am2K1y1201tVK8sy36em40+2+354S4KDDKInPULtc6FNrEL9T6cYqkikV2YMrKy3GrsRx9jilqZmtcysykmzS6rX9cEVTUlLF150cs7XEaNcsTxzikxCmmjlhzNp5ZBGHXVI1riJbbD3vbBTVVNUwyzGQuo8MchFg3c2+2AGqnzKqaIKyqXLb7XOw9u1/TErKFQny1JO6wrGAsR9D3PnhN18jXB1S16yLpkaNI42OsyKBfzAP1BxfFMlZEHSV1VUIVrgA2P4j5+W/ljL11LqkhjR/6hOqyi57jV/n5YY5ZmUonIqgsBjGnohNNxv4gPW+CIKGVNHTmQNMupyLnWcTBRkjJJZQfLUtz7cYmChEDZPTxwUpCE3PJLWBIHb64aTmWrp9CJoLOAXXxaQOb8e2BBEOt0w5eR2LNbYAftjvLpJUysytHqYltCrsNj3+t8Mih2YaVoDCdSlQL6W3P/v9MViedo4o5nWFWUXVd7+gIxVLUVBojJUsJtaAWtYi2wG3bjFGWKPxVJeRiAV1H8P7YGAdQdN5GtdSSdZc3O4DabemClnhkQT6gJCdBk/3W4xxT06xyalQKgU+EAfivYn3N8FHLTFDHEUCIqeF7Dcjt598KjJmNMtZRJUMCoQA62IA09uOdx2xVRxkQuZJWdRH4tRAG19vba+K6qaSWAwTsVVLEK3hC+VsKaWokWrM8FzCptpdiQx9fT9MCBsbSB2ZPl9ERVdy1uN7kDz3POKawLA0boGZLWLEaB7AdzxviyxaXQLf1SBzztuDbjHNa9LYRSl+o51aX524GGI4SplmgZAjJ03BZDfxem22CXgEra3bUltgCLDbY++5++KzqpkGtx4xqKqPw9v13xxHVlIGEeobDVqJOo3tb0t+2EUWmnjgQyINWo/hvyT5/f8ALFlT1JYukhCs6lWD24GB0+YeVQ6aEClhsVB8z6jnBCpZ45SVtqI45P8Anl5YAFr01UJmkluZPCoa+2m4udtxhjFOARGjHUeVUeg/4xb1Y4qdy41tyWuRtbb23N8cQRyrql0Rld1sG288FBEV2kiMCv4GbYX7efnzixdUAInRvwWVR3OOfh9Xk+IIBNFGYGkY7gXJsRYny9MbWehjrYpYUjDeHk9j6YeV7KkvUZ5oa6Z8xCypJDSqxsHTdvW+PtTULMVD+PSTpJS5NvPth66lVVGBuBYj9rYTZlAlDllRNSVDxAKS0YA8dz+Eev1wQdKC0dNN/RXWRywAFt+efXF3UhqV16PEQQG39sCVNVC2XKUk8RQWsPEL7c4+gOYRHFHwLmQn8RA5t288TfodCKKnp+oZokRJAdPHG38HCD4hpZI6w18EZEKjQzHazHz9PLHT1tbFVETMETYHTbxAcn3t+mCamdqt4o5FnEQFyDw3kcMDghIY4nNSZFkQEEjg98TAFdDUU7qkFS/Tt+A/2HuNsTBB1DpgHrn1AHYdvfEoqiZpWQudKygADYC/OJiYpma6OqyWRGkCsQFjZh6HYfucfcpjQw1MhF3RF0nyxMTAAcs8oQWkba7Dfv544qZpXp4tUshvufGd7SbYmJiX2UghB13HVJay23J8jiqCJIoacRjTqL3sd+D3xMTCyPQPK7fPLJqOt08TX3POO8zjSOVyihSGNiB74mJhknOYSyfJIdRvqZb+gBI+4GOaJQYwDezBgd+QMTEwxlkZMlFGjfhiiBQDa17398HQbw772QkX7GwxMTCz0PXZU/ieMEm0jENvzbFuYSO0yoXOm1rX7b4mJiX2JB1ePlqrLHg8DfNJx7NjeZV/+eX3H6YmJjXx9MnfZjviAkV8w8iLfkMef/Es8pzyKlMjdCyt077XN98TEwAU1igTUsQACMjOyju1wL/kThtTSu1PFdvw6bbcbnExMZ/6KAqwB4mdhdgQQT7gYppJHFlBsC9jYdsTEw2NCzOHYVKgH+wHExMTFEPs/9k="/>
          <p:cNvSpPr>
            <a:spLocks noChangeAspect="1" noChangeArrowheads="1"/>
          </p:cNvSpPr>
          <p:nvPr/>
        </p:nvSpPr>
        <p:spPr bwMode="auto">
          <a:xfrm>
            <a:off x="63505" y="-554440"/>
            <a:ext cx="1685925" cy="116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074" name="Picture 2" descr="http://www.cartage.org.lb/en/themes/Sciences/Zoology/Animalclassification/Polygenetic/phylogenetictree/Echinodermata/ophiuroid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5" y="649001"/>
            <a:ext cx="2222199" cy="161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thaigoodview.com/library/contest2551/science04/119/kingdon_animalia/images/Echinodermata%20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5" y="2303491"/>
            <a:ext cx="2222199" cy="182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asnailsodyssey.com/IMAGES/BASKET/AmphiodUrticaBillAus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569" y="4175780"/>
            <a:ext cx="2212927" cy="132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7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2123"/>
            <a:ext cx="3733800" cy="845567"/>
          </a:xfrm>
        </p:spPr>
        <p:txBody>
          <a:bodyPr>
            <a:normAutofit/>
          </a:bodyPr>
          <a:lstStyle/>
          <a:p>
            <a:r>
              <a:rPr lang="en-US" dirty="0"/>
              <a:t>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86099"/>
            <a:ext cx="4876800" cy="4118695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Class </a:t>
            </a:r>
            <a:r>
              <a:rPr lang="en-US" sz="3200" dirty="0" err="1" smtClean="0">
                <a:solidFill>
                  <a:srgbClr val="C00000"/>
                </a:solidFill>
              </a:rPr>
              <a:t>Echinoidea</a:t>
            </a:r>
            <a:endParaRPr lang="en-US" sz="3200" dirty="0" smtClean="0">
              <a:solidFill>
                <a:srgbClr val="C00000"/>
              </a:solidFill>
            </a:endParaRPr>
          </a:p>
          <a:p>
            <a:pPr lvl="1"/>
            <a:r>
              <a:rPr lang="en-US" sz="3000" dirty="0" smtClean="0"/>
              <a:t>Sea </a:t>
            </a:r>
            <a:r>
              <a:rPr lang="en-US" sz="3000" dirty="0"/>
              <a:t>urchins and </a:t>
            </a:r>
            <a:r>
              <a:rPr lang="en-US" sz="3000" dirty="0" smtClean="0"/>
              <a:t>Sand </a:t>
            </a:r>
            <a:r>
              <a:rPr lang="en-US" sz="3000" dirty="0"/>
              <a:t>dollars</a:t>
            </a:r>
          </a:p>
          <a:p>
            <a:pPr lvl="1"/>
            <a:r>
              <a:rPr lang="en-US" sz="3000" dirty="0" smtClean="0"/>
              <a:t>No </a:t>
            </a:r>
            <a:r>
              <a:rPr lang="en-US" sz="3000" dirty="0"/>
              <a:t>arms</a:t>
            </a:r>
          </a:p>
          <a:p>
            <a:pPr lvl="1"/>
            <a:r>
              <a:rPr lang="en-US" sz="3000" dirty="0" smtClean="0"/>
              <a:t>body </a:t>
            </a:r>
            <a:r>
              <a:rPr lang="en-US" sz="3000" dirty="0"/>
              <a:t>covered in spines or hard covering</a:t>
            </a:r>
          </a:p>
          <a:p>
            <a:pPr lvl="1"/>
            <a:r>
              <a:rPr lang="en-US" sz="3000" dirty="0" smtClean="0"/>
              <a:t>mostly </a:t>
            </a:r>
            <a:r>
              <a:rPr lang="en-US" sz="3000" dirty="0"/>
              <a:t>herbivorous or detritus </a:t>
            </a:r>
            <a:r>
              <a:rPr lang="en-US" sz="3000" dirty="0" smtClean="0"/>
              <a:t>feeders</a:t>
            </a:r>
          </a:p>
          <a:p>
            <a:pPr lvl="1"/>
            <a:r>
              <a:rPr lang="en-US" sz="3000" dirty="0" smtClean="0"/>
              <a:t>5 bands of muscles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AutoShape 2" descr="data:image/jpeg;base64,/9j/4AAQSkZJRgABAQAAAQABAAD/2wCEAAkGBhQRERUUExIWFRMWGRgWFBcYGBcbGBkaGhgXFxcYGxgaHCYeFxkjGRQXHy8iJCcpLC0sFR4xNTAqNSYrLCkBCQoKDgwOGg8PGi8kHyQsLCwsLCwtLSosLCksLCwsKSwsLSwsLCwpLCwsLCksLCwsKSwsLCksLCwsLCwpKSwpLP/AABEIAGkA0gMBIgACEQEDEQH/xAAcAAABBQEBAQAAAAAAAAAAAAAAAgMEBQYBBwj/xAA8EAABAwIEAwUFBgYBBQAAAAABAAIRAyEEBRIxQVFhBiJxgZEHEzKhsUJSYsHR8BQjM3Lh8RcVJENEY//EABkBAAMBAQEAAAAAAAAAAAAAAAABAgMEBf/EACoRAAICAQMDAgUFAAAAAAAAAAABAhESAyFRMUGRE2EyQlJioQQicYHw/9oADAMBAAIRAxEAPwD3FCEIAEIQgAQhCABCEIAEIQgAQhJe8ASSAOqAFIVZiO0FNpsHu/tbKgu7T6zpYAx345npA4+qOgrRoUipWa3dwHiQFnK4ruH8wlzeOg6SPLinMPgpEzrH4rkeqE0xZF1UzCm3d4TDs4YHAQ6DsYsVEOBgS3zadj87JIYAIvp+bT4pWLIs8Pj2vJABBG8qO3PGatJDgd9rfIpgg2Is9u3UKPjKY7tUHbf6EKHNrsNMtaeaUnfbHK9vqpDaoOxB8CFnsXQEmL6ocPz+S6cNDgRa02+qj1q6oZo0KhZmNSkGyNYPAm/qrPAZk2qDFiN2ncfqtYyUlaCyWhCFQwQhCABCEIAEIQgAQhCABCFxzgN7IA6mq+JawS5wA6rOZznrnONOm8sbcF4EnyUHD5cxxk13Odzc66dE2XtftVSbsHHrpIHrCgYiocVEulvJpj/JUnDYIgd2qD4gFPDCXl1Ns822KTFkQcPkZbdr3N6EyPRTRhJEVGNcOaea0cCZ6/u6U6sWiTfwSxM7E0MOGDuG3AFd1SeTuXNI94DcHSf3wSatXnY8Cpe3QYl+JuRsRuEzVcTcGD+9wo9V+o8qg+Y8OKYdVLjYxUG44OUpmiQsY/h8Lhv0j6tXRii61r7jg4cx1TT4qdHj1EfUKur4jRZ4jreJ5gjYrRUwZPfj40snvM+GftDj6J6nmoJbO2kt85/wqPG5m3RFRpP3XjcA8eoVR/1AtvMjnEeBITcH1Ik0j0FtYOcBawn9Ex7gtOtpIP1WTwufAncTHW8cfBXuBzpsCT034/6usnpu7WzJUkaLLc3FQ6HWqDhz6hWSy9bDB8VGEBwuI35wtHha2tjXcx/tXGVmqY6hCFRQIQhAAhCEACaxWJFNpc7YKDnOesw4j4qhHdaN/E9FlDi3YgzUFQ+oA8I2VJd2JvgvH9o6jv6dIDkXH8gq6v715/mayOVi0eQS8HhNHw1HRydf5wrSkH8HNPPmjLgh+5EwQ4d3puD6FWNOg07s+QS2tJjUwFOBgHAhKibEChT5Qk6gNnkeN04TOzk3U8ApySChFV9TgWu8QozieLSP7Tb0XajOMHyK4Jj4vX9UZFpIaNf71+FwQUlzzFrjjsQh9R/Furwv8lEdiKZMHun0WMk2Wh41BxERtb80xW0vHA9Wm4TbqgFm1bcje3iq7EEi4IJ6EBVCAMlYiuWd4kkD7Q3jqFEOPLgdOmoDuBvHgfBRK2axuSD1/M8VVVsw1GQxp/E10He8W3XbDSy6mE9TEezHSJjXT1G7HCWG8cLjfgoQdpgt8ouP1RUzIxE2INnQd9vNVNfFuJ2aLm4gRy8RZdMdLY5ZztnM00gF7DoeyZ+6ZteLhVI7UVw4MDNW0aSSIjgfEE/JS63vI3aCd54iDw4qVk+BkgFg4XDeU323v6AIcHEF7m+7JZViMRTbVFQNaYB3kc7Bei4WhoY1szAiVn+xDS2m5vAEcIWlXBO8nZ26apAhCFJoCEIQAKrzbPG0bAFz9oaJi25ULOu0ZadFEiRu43HlG5+ircExzpc6C43JvdaYUrZGXZEQNNV+t2o9SL9fBWlBsfe9FJp0DxA9Sp1Fv4fmolbC6GMM/wDEfMKZpB3g+SB4EeiWEjOxApgbW80rzQuF3RAjlVk8PRMOZykJbnjiYSHDk4eaylGy0xBaY3lIcXcpSnUnfdnqCPzSLjfUOPNZ7o02I1Rpn4D4gwoWJbO5cPEAhWZA4OlRcR/d8gnkFFBiMI10wWyOhb9FX1cqJBgz0D59QVoa2Hk30eahVMvEzA8oWsNWugnGzP1ctcNj0iYVTi8p030iReQTM7c7rQ43CwTM+ImVTVabvuvc3Ym5P1Xdp6r5MZQK5pLWQAXCDbVM8wZUDEVS4f0zeRtqH67xspeYsgDuPad+6SDtHqVBxVAuE6Har/a3Ftxtz9V1qaZyyhRCr1C20SIBNy0iN9uIkLR5AdekarCJ3JNgPWw85WSr4bTLtLg4iHWHifC0LSdmaRJElzrzM2Bm/DZU3aFVHsvZB8h3gOfVaNZfsTUkPERtuQea1C8vU+Jnfp/CgQhCzNDhMbrIdo+1zL0mEifidBHiG81psywAr0ywuLQYu03sZWdr9hSfhruHiAVcHFO5Gc8vlM9g2NdcVLdOHPcK+wtTTA94D4gfUBcpdlcRTFn0n+I0n81Hzb32FZ7x9IOaNwxwnyBF1rlGT2IjFrqXFPGGILmHxBUujWEbs+Y+q80x/tQFG38JWJ4TpE/moFD2zvlwOAfI+HSZ8jaOSp6SfdeUDTPYGvJ2g+BSw6f9rxr/AJortMnAd3a7odfbh+7KPmftexZLTRwbGCL6gXmYnhAHFR6cfqXkKlwe1u/cpLncx6T+i8Xy/wBumIAirggY4sLm332MrjvbXjC4luDbpECCXSD4zdHpfcvKCnwezkngU2ZPBv0Xj/8Ay3mJ/wDUpDxJ/VQ8b7VcxfGjDspkn7uq/WdksI95x8jUZcM9rBHHSPB6DUjZxjj0XzxmPtCzOoR3jTv9hrW8eMpVHt7mgIIqai3hpYQecgbow0frQ8Z8H0C+ra7mHxF/kmjpIuGesfkvDKvaTNsQ0tbU0jfuN0n14KKzF5w3/wA77XguB6bQoa/TrZzRWM+D3HEMHBrTbnwVfWb/APH5rx2p2izem4/z6l+gjht3eq2/sx7Tuxwq08S5wr0hqsLvbE7c+gVRhotftkmJ5R6ovcQ8j4WW5Sq97KnIx4KPnPaSvTDjToGo0XkktMESSQGnltJM7ws/jfanpYC7DHvbAVBMxcG0i/yK0jBdmvI9+6LHG+8tLXEbWc2wJubdFS5jjzEBpdvAMdRG6TS9omsH/sKpJ20vN/Vt11mc1K06Mq714L3czxBbdV60YPdx8oiWm5dEQO+7UG07ugTYGSLgTPHirXKKdbUQaMzsdXQchCrG4/M2EtaxjCfh7jZF7AED6rT5DkWZh1OpUxAewEF9OBccQDFjHFZS/XaK2yX9WwWhJLoa7s1jHUKwOgim+zom3Uk8l6ICqrAZVRLWvaJ4iTKtVk5OW7NIxoEIQkUCEJNRkgjmCEAN1sRp4foqnGs13eR4HbySRmFah3atI1Gj4ajOI4am8D9VBq5zRfaKnWWQsZvb/IpFPmGR0HGdTWnr+qgns+wXlpHMQrPEOoPkFlQz0gqO3K8MbRUHQtff5wuJXd4vyja/chOymgLOc3p6JbMkwr7B3lMfJSKmBo6gPdVSRxAKfGGqXFDBmebhbkPJVl9v5JcvchnsPh95j5eCXQ7IUG21jzI39LJ+jgc0JM0aAbwE/wCbKWzA1T/WwhB50nBwPWDcLVRh2Jt92RX9m6IEF447Efsps5JhhuR5SpWKaKbZZQrPP3dME+phNMLy2XYKq3pKtOK7flCd8kV+Q4Q3Jb5p7D5Jgxs5gIJXHYp2rvYCto2JAaYub73tdTG5fQcNWl4P3dJB+izlS3w8NDUvccbltACzh5IqUKLGyWzx2Hkq0Zm8GG4Oo6OMCPqJ+anYYve3vYap4R+wpc41SS8jKrMs7plpa2iSY4hY7sjnH8LnOuo33dOsBTsHRJu1xm0AiLcwvS3ZW4gFmHcHTu4BU+I9m1fE1ddVwYOEQTHlx81GjqSjqW4rjYcqcaKP2i08S7F6sK52ogiw7kNI7t9nWu4b2Cxf8CKmK/iTTig1zdQDY0giXaugJMnkWr6MoZDSbT0FodIaHE7ujmkYTszQpOqFtNv8z4gQCLzI22MrqmpvaPT8kWqM9hssouYHNY24kGAmK2csonS9oHkNlBzPsjj8G5xy97H0CS4UapMsk/Cx8yGcQDss/iuzObYg6X0mMHMGd9/tfr4LhmoQWyV8NFokVs/w9SvBfTbF33A7p5rQUO09AAtpOFR1hDTO4tMW5WVXlvsKokh+IeXuPxAbfQfRbrIexuGwYApU2gjjAn14J6eivli/5ewSlyybkVBzKLdQgnvEcp4KwQheouhiCEITAEIQgASfdjkEpCTSYHAwcl2EIRSA5pHJELqEUgBCEJgC5C6hAHC1dQhKkByEQuoRSAIQhCYAhCEAC5pC6hFACEIQAIQhAAhCEAf/2Q=="/>
          <p:cNvSpPr>
            <a:spLocks noChangeAspect="1" noChangeArrowheads="1"/>
          </p:cNvSpPr>
          <p:nvPr/>
        </p:nvSpPr>
        <p:spPr bwMode="auto">
          <a:xfrm>
            <a:off x="63500" y="-509887"/>
            <a:ext cx="2000250" cy="103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4" descr="data:image/jpeg;base64,/9j/4AAQSkZJRgABAQAAAQABAAD/2wCEAAkGBhQRERUUExIWFRMWGRgWFBcYGBcbGBkaGhgXFxcYGxgaHCYeFxkjGRQXHy8iJCcpLC0sFR4xNTAqNSYrLCkBCQoKDgwOGg8PGi8kHyQsLCwsLCwtLSosLCksLCwsKSwsLSwsLCwpLCwsLCksLCwsKSwsLCksLCwsLCwpKSwpLP/AABEIAGkA0gMBIgACEQEDEQH/xAAcAAABBQEBAQAAAAAAAAAAAAAAAgMEBQYBBwj/xAA8EAABAwIEAwUFBgYBBQAAAAABAAIRAyEEBRIxQVFhBiJxgZEHEzKhsUJSYsHR8BQjM3Lh8RcVJENEY//EABkBAAMBAQEAAAAAAAAAAAAAAAABAgMEBf/EACoRAAICAQMDAgUFAAAAAAAAAAABAhESAyFRMUGRE2EyQlJioQQicYHw/9oADAMBAAIRAxEAPwD3FCEIAEIQgAQhCABCEIAEIQgAQhJe8ASSAOqAFIVZiO0FNpsHu/tbKgu7T6zpYAx345npA4+qOgrRoUipWa3dwHiQFnK4ruH8wlzeOg6SPLinMPgpEzrH4rkeqE0xZF1UzCm3d4TDs4YHAQ6DsYsVEOBgS3zadj87JIYAIvp+bT4pWLIs8Pj2vJABBG8qO3PGatJDgd9rfIpgg2Is9u3UKPjKY7tUHbf6EKHNrsNMtaeaUnfbHK9vqpDaoOxB8CFnsXQEmL6ocPz+S6cNDgRa02+qj1q6oZo0KhZmNSkGyNYPAm/qrPAZk2qDFiN2ncfqtYyUlaCyWhCFQwQhCABCEIAEIQgAQhCABCFxzgN7IA6mq+JawS5wA6rOZznrnONOm8sbcF4EnyUHD5cxxk13Odzc66dE2XtftVSbsHHrpIHrCgYiocVEulvJpj/JUnDYIgd2qD4gFPDCXl1Ns822KTFkQcPkZbdr3N6EyPRTRhJEVGNcOaea0cCZ6/u6U6sWiTfwSxM7E0MOGDuG3AFd1SeTuXNI94DcHSf3wSatXnY8Cpe3QYl+JuRsRuEzVcTcGD+9wo9V+o8qg+Y8OKYdVLjYxUG44OUpmiQsY/h8Lhv0j6tXRii61r7jg4cx1TT4qdHj1EfUKur4jRZ4jreJ5gjYrRUwZPfj40snvM+GftDj6J6nmoJbO2kt85/wqPG5m3RFRpP3XjcA8eoVR/1AtvMjnEeBITcH1Ik0j0FtYOcBawn9Ex7gtOtpIP1WTwufAncTHW8cfBXuBzpsCT034/6usnpu7WzJUkaLLc3FQ6HWqDhz6hWSy9bDB8VGEBwuI35wtHha2tjXcx/tXGVmqY6hCFRQIQhAAhCEACaxWJFNpc7YKDnOesw4j4qhHdaN/E9FlDi3YgzUFQ+oA8I2VJd2JvgvH9o6jv6dIDkXH8gq6v715/mayOVi0eQS8HhNHw1HRydf5wrSkH8HNPPmjLgh+5EwQ4d3puD6FWNOg07s+QS2tJjUwFOBgHAhKibEChT5Qk6gNnkeN04TOzk3U8ApySChFV9TgWu8QozieLSP7Tb0XajOMHyK4Jj4vX9UZFpIaNf71+FwQUlzzFrjjsQh9R/Furwv8lEdiKZMHun0WMk2Wh41BxERtb80xW0vHA9Wm4TbqgFm1bcje3iq7EEi4IJ6EBVCAMlYiuWd4kkD7Q3jqFEOPLgdOmoDuBvHgfBRK2axuSD1/M8VVVsw1GQxp/E10He8W3XbDSy6mE9TEezHSJjXT1G7HCWG8cLjfgoQdpgt8ouP1RUzIxE2INnQd9vNVNfFuJ2aLm4gRy8RZdMdLY5ZztnM00gF7DoeyZ+6ZteLhVI7UVw4MDNW0aSSIjgfEE/JS63vI3aCd54iDw4qVk+BkgFg4XDeU323v6AIcHEF7m+7JZViMRTbVFQNaYB3kc7Bei4WhoY1szAiVn+xDS2m5vAEcIWlXBO8nZ26apAhCFJoCEIQAKrzbPG0bAFz9oaJi25ULOu0ZadFEiRu43HlG5+ircExzpc6C43JvdaYUrZGXZEQNNV+t2o9SL9fBWlBsfe9FJp0DxA9Sp1Fv4fmolbC6GMM/wDEfMKZpB3g+SB4EeiWEjOxApgbW80rzQuF3RAjlVk8PRMOZykJbnjiYSHDk4eaylGy0xBaY3lIcXcpSnUnfdnqCPzSLjfUOPNZ7o02I1Rpn4D4gwoWJbO5cPEAhWZA4OlRcR/d8gnkFFBiMI10wWyOhb9FX1cqJBgz0D59QVoa2Hk30eahVMvEzA8oWsNWugnGzP1ctcNj0iYVTi8p030iReQTM7c7rQ43CwTM+ImVTVabvuvc3Ym5P1Xdp6r5MZQK5pLWQAXCDbVM8wZUDEVS4f0zeRtqH67xspeYsgDuPad+6SDtHqVBxVAuE6Har/a3Ftxtz9V1qaZyyhRCr1C20SIBNy0iN9uIkLR5AdekarCJ3JNgPWw85WSr4bTLtLg4iHWHifC0LSdmaRJElzrzM2Bm/DZU3aFVHsvZB8h3gOfVaNZfsTUkPERtuQea1C8vU+Jnfp/CgQhCzNDhMbrIdo+1zL0mEifidBHiG81psywAr0ywuLQYu03sZWdr9hSfhruHiAVcHFO5Gc8vlM9g2NdcVLdOHPcK+wtTTA94D4gfUBcpdlcRTFn0n+I0n81Hzb32FZ7x9IOaNwxwnyBF1rlGT2IjFrqXFPGGILmHxBUujWEbs+Y+q80x/tQFG38JWJ4TpE/moFD2zvlwOAfI+HSZ8jaOSp6SfdeUDTPYGvJ2g+BSw6f9rxr/AJortMnAd3a7odfbh+7KPmftexZLTRwbGCL6gXmYnhAHFR6cfqXkKlwe1u/cpLncx6T+i8Xy/wBumIAirggY4sLm332MrjvbXjC4luDbpECCXSD4zdHpfcvKCnwezkngU2ZPBv0Xj/8Ay3mJ/wDUpDxJ/VQ8b7VcxfGjDspkn7uq/WdksI95x8jUZcM9rBHHSPB6DUjZxjj0XzxmPtCzOoR3jTv9hrW8eMpVHt7mgIIqai3hpYQecgbow0frQ8Z8H0C+ra7mHxF/kmjpIuGesfkvDKvaTNsQ0tbU0jfuN0n14KKzF5w3/wA77XguB6bQoa/TrZzRWM+D3HEMHBrTbnwVfWb/APH5rx2p2izem4/z6l+gjht3eq2/sx7Tuxwq08S5wr0hqsLvbE7c+gVRhotftkmJ5R6ovcQ8j4WW5Sq97KnIx4KPnPaSvTDjToGo0XkktMESSQGnltJM7ws/jfanpYC7DHvbAVBMxcG0i/yK0jBdmvI9+6LHG+8tLXEbWc2wJubdFS5jjzEBpdvAMdRG6TS9omsH/sKpJ20vN/Vt11mc1K06Mq714L3czxBbdV60YPdx8oiWm5dEQO+7UG07ugTYGSLgTPHirXKKdbUQaMzsdXQchCrG4/M2EtaxjCfh7jZF7AED6rT5DkWZh1OpUxAewEF9OBccQDFjHFZS/XaK2yX9WwWhJLoa7s1jHUKwOgim+zom3Uk8l6ICqrAZVRLWvaJ4iTKtVk5OW7NIxoEIQkUCEJNRkgjmCEAN1sRp4foqnGs13eR4HbySRmFah3atI1Gj4ajOI4am8D9VBq5zRfaKnWWQsZvb/IpFPmGR0HGdTWnr+qgns+wXlpHMQrPEOoPkFlQz0gqO3K8MbRUHQtff5wuJXd4vyja/chOymgLOc3p6JbMkwr7B3lMfJSKmBo6gPdVSRxAKfGGqXFDBmebhbkPJVl9v5JcvchnsPh95j5eCXQ7IUG21jzI39LJ+jgc0JM0aAbwE/wCbKWzA1T/WwhB50nBwPWDcLVRh2Jt92RX9m6IEF447Efsps5JhhuR5SpWKaKbZZQrPP3dME+phNMLy2XYKq3pKtOK7flCd8kV+Q4Q3Jb5p7D5Jgxs5gIJXHYp2rvYCto2JAaYub73tdTG5fQcNWl4P3dJB+izlS3w8NDUvccbltACzh5IqUKLGyWzx2Hkq0Zm8GG4Oo6OMCPqJ+anYYve3vYap4R+wpc41SS8jKrMs7plpa2iSY4hY7sjnH8LnOuo33dOsBTsHRJu1xm0AiLcwvS3ZW4gFmHcHTu4BU+I9m1fE1ddVwYOEQTHlx81GjqSjqW4rjYcqcaKP2i08S7F6sK52ogiw7kNI7t9nWu4b2Cxf8CKmK/iTTig1zdQDY0giXaugJMnkWr6MoZDSbT0FodIaHE7ujmkYTszQpOqFtNv8z4gQCLzI22MrqmpvaPT8kWqM9hssouYHNY24kGAmK2csonS9oHkNlBzPsjj8G5xy97H0CS4UapMsk/Cx8yGcQDss/iuzObYg6X0mMHMGd9/tfr4LhmoQWyV8NFokVs/w9SvBfTbF33A7p5rQUO09AAtpOFR1hDTO4tMW5WVXlvsKokh+IeXuPxAbfQfRbrIexuGwYApU2gjjAn14J6eivli/5ewSlyybkVBzKLdQgnvEcp4KwQheouhiCEITAEIQgASfdjkEpCTSYHAwcl2EIRSA5pHJELqEUgBCEJgC5C6hAHC1dQhKkByEQuoRSAIQhCYAhCEAC5pC6hFACEIQAIQhAAhCEAf/2Q=="/>
          <p:cNvSpPr>
            <a:spLocks noChangeAspect="1" noChangeArrowheads="1"/>
          </p:cNvSpPr>
          <p:nvPr/>
        </p:nvSpPr>
        <p:spPr bwMode="auto">
          <a:xfrm>
            <a:off x="215900" y="-351473"/>
            <a:ext cx="2000250" cy="103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6" descr="data:image/jpeg;base64,/9j/4AAQSkZJRgABAQAAAQABAAD/2wCEAAkGBhQRERUUExIWFRMWGRgWFBcYGBcbGBkaGhgXFxcYGxgaHCYeFxkjGRQXHy8iJCcpLC0sFR4xNTAqNSYrLCkBCQoKDgwOGg8PGi8kHyQsLCwsLCwtLSosLCksLCwsKSwsLSwsLCwpLCwsLCksLCwsKSwsLCksLCwsLCwpKSwpLP/AABEIAGkA0gMBIgACEQEDEQH/xAAcAAABBQEBAQAAAAAAAAAAAAAAAgMEBQYBBwj/xAA8EAABAwIEAwUFBgYBBQAAAAABAAIRAyEEBRIxQVFhBiJxgZEHEzKhsUJSYsHR8BQjM3Lh8RcVJENEY//EABkBAAMBAQEAAAAAAAAAAAAAAAABAgMEBf/EACoRAAICAQMDAgUFAAAAAAAAAAABAhESAyFRMUGRE2EyQlJioQQicYHw/9oADAMBAAIRAxEAPwD3FCEIAEIQgAQhCABCEIAEIQgAQhJe8ASSAOqAFIVZiO0FNpsHu/tbKgu7T6zpYAx345npA4+qOgrRoUipWa3dwHiQFnK4ruH8wlzeOg6SPLinMPgpEzrH4rkeqE0xZF1UzCm3d4TDs4YHAQ6DsYsVEOBgS3zadj87JIYAIvp+bT4pWLIs8Pj2vJABBG8qO3PGatJDgd9rfIpgg2Is9u3UKPjKY7tUHbf6EKHNrsNMtaeaUnfbHK9vqpDaoOxB8CFnsXQEmL6ocPz+S6cNDgRa02+qj1q6oZo0KhZmNSkGyNYPAm/qrPAZk2qDFiN2ncfqtYyUlaCyWhCFQwQhCABCEIAEIQgAQhCABCFxzgN7IA6mq+JawS5wA6rOZznrnONOm8sbcF4EnyUHD5cxxk13Odzc66dE2XtftVSbsHHrpIHrCgYiocVEulvJpj/JUnDYIgd2qD4gFPDCXl1Ns822KTFkQcPkZbdr3N6EyPRTRhJEVGNcOaea0cCZ6/u6U6sWiTfwSxM7E0MOGDuG3AFd1SeTuXNI94DcHSf3wSatXnY8Cpe3QYl+JuRsRuEzVcTcGD+9wo9V+o8qg+Y8OKYdVLjYxUG44OUpmiQsY/h8Lhv0j6tXRii61r7jg4cx1TT4qdHj1EfUKur4jRZ4jreJ5gjYrRUwZPfj40snvM+GftDj6J6nmoJbO2kt85/wqPG5m3RFRpP3XjcA8eoVR/1AtvMjnEeBITcH1Ik0j0FtYOcBawn9Ex7gtOtpIP1WTwufAncTHW8cfBXuBzpsCT034/6usnpu7WzJUkaLLc3FQ6HWqDhz6hWSy9bDB8VGEBwuI35wtHha2tjXcx/tXGVmqY6hCFRQIQhAAhCEACaxWJFNpc7YKDnOesw4j4qhHdaN/E9FlDi3YgzUFQ+oA8I2VJd2JvgvH9o6jv6dIDkXH8gq6v715/mayOVi0eQS8HhNHw1HRydf5wrSkH8HNPPmjLgh+5EwQ4d3puD6FWNOg07s+QS2tJjUwFOBgHAhKibEChT5Qk6gNnkeN04TOzk3U8ApySChFV9TgWu8QozieLSP7Tb0XajOMHyK4Jj4vX9UZFpIaNf71+FwQUlzzFrjjsQh9R/Furwv8lEdiKZMHun0WMk2Wh41BxERtb80xW0vHA9Wm4TbqgFm1bcje3iq7EEi4IJ6EBVCAMlYiuWd4kkD7Q3jqFEOPLgdOmoDuBvHgfBRK2axuSD1/M8VVVsw1GQxp/E10He8W3XbDSy6mE9TEezHSJjXT1G7HCWG8cLjfgoQdpgt8ouP1RUzIxE2INnQd9vNVNfFuJ2aLm4gRy8RZdMdLY5ZztnM00gF7DoeyZ+6ZteLhVI7UVw4MDNW0aSSIjgfEE/JS63vI3aCd54iDw4qVk+BkgFg4XDeU323v6AIcHEF7m+7JZViMRTbVFQNaYB3kc7Bei4WhoY1szAiVn+xDS2m5vAEcIWlXBO8nZ26apAhCFJoCEIQAKrzbPG0bAFz9oaJi25ULOu0ZadFEiRu43HlG5+ircExzpc6C43JvdaYUrZGXZEQNNV+t2o9SL9fBWlBsfe9FJp0DxA9Sp1Fv4fmolbC6GMM/wDEfMKZpB3g+SB4EeiWEjOxApgbW80rzQuF3RAjlVk8PRMOZykJbnjiYSHDk4eaylGy0xBaY3lIcXcpSnUnfdnqCPzSLjfUOPNZ7o02I1Rpn4D4gwoWJbO5cPEAhWZA4OlRcR/d8gnkFFBiMI10wWyOhb9FX1cqJBgz0D59QVoa2Hk30eahVMvEzA8oWsNWugnGzP1ctcNj0iYVTi8p030iReQTM7c7rQ43CwTM+ImVTVabvuvc3Ym5P1Xdp6r5MZQK5pLWQAXCDbVM8wZUDEVS4f0zeRtqH67xspeYsgDuPad+6SDtHqVBxVAuE6Har/a3Ftxtz9V1qaZyyhRCr1C20SIBNy0iN9uIkLR5AdekarCJ3JNgPWw85WSr4bTLtLg4iHWHifC0LSdmaRJElzrzM2Bm/DZU3aFVHsvZB8h3gOfVaNZfsTUkPERtuQea1C8vU+Jnfp/CgQhCzNDhMbrIdo+1zL0mEifidBHiG81psywAr0ywuLQYu03sZWdr9hSfhruHiAVcHFO5Gc8vlM9g2NdcVLdOHPcK+wtTTA94D4gfUBcpdlcRTFn0n+I0n81Hzb32FZ7x9IOaNwxwnyBF1rlGT2IjFrqXFPGGILmHxBUujWEbs+Y+q80x/tQFG38JWJ4TpE/moFD2zvlwOAfI+HSZ8jaOSp6SfdeUDTPYGvJ2g+BSw6f9rxr/AJortMnAd3a7odfbh+7KPmftexZLTRwbGCL6gXmYnhAHFR6cfqXkKlwe1u/cpLncx6T+i8Xy/wBumIAirggY4sLm332MrjvbXjC4luDbpECCXSD4zdHpfcvKCnwezkngU2ZPBv0Xj/8Ay3mJ/wDUpDxJ/VQ8b7VcxfGjDspkn7uq/WdksI95x8jUZcM9rBHHSPB6DUjZxjj0XzxmPtCzOoR3jTv9hrW8eMpVHt7mgIIqai3hpYQecgbow0frQ8Z8H0C+ra7mHxF/kmjpIuGesfkvDKvaTNsQ0tbU0jfuN0n14KKzF5w3/wA77XguB6bQoa/TrZzRWM+D3HEMHBrTbnwVfWb/APH5rx2p2izem4/z6l+gjht3eq2/sx7Tuxwq08S5wr0hqsLvbE7c+gVRhotftkmJ5R6ovcQ8j4WW5Sq97KnIx4KPnPaSvTDjToGo0XkktMESSQGnltJM7ws/jfanpYC7DHvbAVBMxcG0i/yK0jBdmvI9+6LHG+8tLXEbWc2wJubdFS5jjzEBpdvAMdRG6TS9omsH/sKpJ20vN/Vt11mc1K06Mq714L3czxBbdV60YPdx8oiWm5dEQO+7UG07ugTYGSLgTPHirXKKdbUQaMzsdXQchCrG4/M2EtaxjCfh7jZF7AED6rT5DkWZh1OpUxAewEF9OBccQDFjHFZS/XaK2yX9WwWhJLoa7s1jHUKwOgim+zom3Uk8l6ICqrAZVRLWvaJ4iTKtVk5OW7NIxoEIQkUCEJNRkgjmCEAN1sRp4foqnGs13eR4HbySRmFah3atI1Gj4ajOI4am8D9VBq5zRfaKnWWQsZvb/IpFPmGR0HGdTWnr+qgns+wXlpHMQrPEOoPkFlQz0gqO3K8MbRUHQtff5wuJXd4vyja/chOymgLOc3p6JbMkwr7B3lMfJSKmBo6gPdVSRxAKfGGqXFDBmebhbkPJVl9v5JcvchnsPh95j5eCXQ7IUG21jzI39LJ+jgc0JM0aAbwE/wCbKWzA1T/WwhB50nBwPWDcLVRh2Jt92RX9m6IEF447Efsps5JhhuR5SpWKaKbZZQrPP3dME+phNMLy2XYKq3pKtOK7flCd8kV+Q4Q3Jb5p7D5Jgxs5gIJXHYp2rvYCto2JAaYub73tdTG5fQcNWl4P3dJB+izlS3w8NDUvccbltACzh5IqUKLGyWzx2Hkq0Zm8GG4Oo6OMCPqJ+anYYve3vYap4R+wpc41SS8jKrMs7plpa2iSY4hY7sjnH8LnOuo33dOsBTsHRJu1xm0AiLcwvS3ZW4gFmHcHTu4BU+I9m1fE1ddVwYOEQTHlx81GjqSjqW4rjYcqcaKP2i08S7F6sK52ogiw7kNI7t9nWu4b2Cxf8CKmK/iTTig1zdQDY0giXaugJMnkWr6MoZDSbT0FodIaHE7ujmkYTszQpOqFtNv8z4gQCLzI22MrqmpvaPT8kWqM9hssouYHNY24kGAmK2csonS9oHkNlBzPsjj8G5xy97H0CS4UapMsk/Cx8yGcQDss/iuzObYg6X0mMHMGd9/tfr4LhmoQWyV8NFokVs/w9SvBfTbF33A7p5rQUO09AAtpOFR1hDTO4tMW5WVXlvsKokh+IeXuPxAbfQfRbrIexuGwYApU2gjjAn14J6eivli/5ewSlyybkVBzKLdQgnvEcp4KwQheouhiCEITAEIQgASfdjkEpCTSYHAwcl2EIRSA5pHJELqEUgBCEJgC5C6hAHC1dQhKkByEQuoRSAIQhCYAhCEAC5pC6hFACEIQAIQhAAhCEAf/2Q=="/>
          <p:cNvSpPr>
            <a:spLocks noChangeAspect="1" noChangeArrowheads="1"/>
          </p:cNvSpPr>
          <p:nvPr/>
        </p:nvSpPr>
        <p:spPr bwMode="auto">
          <a:xfrm>
            <a:off x="63500" y="-359726"/>
            <a:ext cx="1409700" cy="73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AutoShape 6" descr="data:image/jpeg;base64,/9j/4AAQSkZJRgABAQAAAQABAAD/2wBDAAkGBwgHBgkIBwgKCgkLDRYPDQwMDRsUFRAWIB0iIiAdHx8kKDQsJCYxJx8fLT0tMTU3Ojo6Iys/RD84QzQ5Ojf/2wBDAQoKCg0MDRoPDxo3JR8lNzc3Nzc3Nzc3Nzc3Nzc3Nzc3Nzc3Nzc3Nzc3Nzc3Nzc3Nzc3Nzc3Nzc3Nzc3Nzc3Nzf/wAARCACDAMUDASIAAhEBAxEB/8QAHAAAAgMBAQEBAAAAAAAAAAAABAUAAwYCBwEI/8QAOhAAAgECBQIEBAUDAwQDAQAAAQIDBBEABRIhMRNBIlFhcQYUgaEykbHB0SNC8BVS4SQzcvEHFjSi/8QAGAEAAwEBAAAAAAAAAAAAAAAAAAECAwT/xAAiEQADAQACAgIDAQEAAAAAAAAAARECITEDEgRBE1FhQlL/2gAMAwEAAhEDEQA/AFXUbK9Jy/crqVpJDq1E3uFW+7X39N8McvzExxRS1VVKJtG7E2DC48ub2wT/APWpo4YamvjhTe5YAlhfuT5D9sVrSfMVCGlBMcSnVI62BHO1/wB/+MZLedUp5aGHw/NHUZnrr6YPDUvaGFdtvO3O+Cs4+JogslNllM0VSxIAjiLaeQbHsRbCIwVFNm8Mc9jUdbQLgWKkb29vP+caiWgnlgJp6OOOSElFCJ4n9b8nj2wPjoa5EWdVMtRS0u7CYwhpYr7lgbBgeBf025wrp6asqaySeeYP01PTjQjUANiBtvba+NTmMEUOU9OpDw1zxsXs1wxG5Ud+LmwHnhLlnw8JlWqhZmuhdi7MPEdyb9h6YWVyGnwIa0qZFSR3XSSrRxjVpPABH3wbSLNT1UbLARGkuu0F7FfcCxO3F/fF0FCtKZWmhCzBvCxbi/t9N8aHLKOmpI4Upi8lfI5YxxpoS9r3Fu/POBuDRKevMeqeLRJNKdCLbwop5JuORYeuC4zLVRQlRFqlI1qoDE89+35Yono0eYSIzqpkFtIA0tv5eZ/TEaWnp6qRXJ6ugsW1An0AH0++M9pb4NM69XR47U7PGgDyR9MrIhYqX0nk/mcJXqZv6qqLrHuWNrHfsPbFE+e05uUJ1KpVtwdQtvz9cEu/zKxSxoNK6WMmrYA8qfXnFYz6qC3pafAQUhaqilSql6ewbWDqUjcBQB67G+PhgmqHeGkFRctcKY7kXvuSOLb9/LFdb8ylRripJVXSGMhNhp8z5jfnHFJ8RyZQAQAIWe7SMba9uFvscJZdo24oUU6xwvOZ6IFwAUZ5CWWx8sOUq8vohPM9XSIadlJjmA1sx7DyOxxXmGZx5iY6ibL16sfL6yhJ9PW3Y4RV2VUFRUirp0VKoeBrngd+9ieN/TDqovrgcfE+b5ZNT01QmqWRCJVIvt5X9Ofyxjq2ap6pqZoo3ia0YiElwoA2vxvuPP3w9hyipnkShJsGbxMzaAG5B4PNsEfEXwzR0FNHJPV/1ixLGwG3f7X5wZiB2AGW1UYpXmhhRWZTZXsBcjHym+J6qjpJKOpjLQFTGLNqNrG5F72wRmtHQQUcSRl4CzdONofEu4uHuR38sJK7LspaniNJG1QAo6pdGUSHgln7+23ljRvE/pDWqOM1WkWgikrSjrqUpNKxKgEDbSB6/bHNJnFMtIyLUSqakCGGUWsB6i2/OEvxF0YqWngpmqWDRgxu42B53tfbnnz2xZ8IVkMFkrGkqFRhNZlsEPNwTbvf0xM4o7zB8KYUbCYs8sVQh17XGpT7W/z2xTHP1GaljYdR79GzAgeZ0nk2vgGtzZ3zGSv6pUkk2jtdAfMbb+uOqmvSMwydWZHK6pEfSoPttf8AnESlrR1V0MdCypNIl2F7zXG42NrHjb74mEzZjUyt4GIUDbzxMD8QfkG9fnNXXwPHIqMukkCJvELeXb88L6jOYaCNtCS3mIREZjpW+xttuN+3rzitMxkRDTNTJI2sCNyxHrpB8jz9MC/6PmNWxafQALsx1Ek7k/8AHrheqzwjJt6OM2+ITUVfyyRytLZVjkMZIYDmw5tt5DnGxX4kqZciDRNonhX+oytZgo22B7c4zND8P04JmlkmkJsZCi6WbnYnsPL2w4o8pgk6kUKhNZ1N4yXsOF1eXP54tuAlBl8M50MzpZHzGnWbokhSQCArC2x3wMabNKQyU/XMUIY6FdSoABI+p2OGmRZfSZdFPNSQrArgJJGgtrcnYm3fjAnxDV/MRyyTA9TrWAAKCMqNLHc973tinv7QTjkFocuqKqsNRXT/ANG2lUC3L2vvzsB6jthtQ0VVUZisFPMop9rjcNudyd+3l64Fy6SStijSjQDpxaXKNqO+1iT9cNsmqIYUDtFKlRpOvW1jp3sb+w/w4nhrkFfomeVEPw1SSROymRgCGMZLNuLad+Rc4y7UsvRWogqQjMAVjmj8QJtzbnm98Mq2hfMMx+arJPmEiJWEEjSBcm4HJI339McS5esWYL81mRNPsXXSRY8dzfuNuTgXD4Y2LM1oJaelBmlZpxqEpEQUI4ANu/640HwjO0mUfKwwLG8ik2mQHqb3Jv8AkLb4z9fWZtWNVU1XRBYKcgC0gu4DcqPI24588GUOYyyRTqtTFClOAhSwN2BsSDw3c4H7NgoNJ6+uNZFDXzGIQi2prc+dvLjfA3zhnacSxRlFUlSx0lt7gfnfcb4+51TUtVllPXRVQilR1UsSFMg7k2JuNibWwo/00TzjMc1q3+TpLOkSx26oXfbzuft3wLM4pV/gzeqqvDBV0xgg8MgcA3Fjvc977YLE3zCtTwJCQsQZSZLXF9rbbkYCqc3os3o4xTT9GpkNtLQFxfcaSwNhbnfF+X1Z6EUEnRlpxEFSVgQSbcg8+e3ridZT4KWpyj5lIKyyRssg0m945fE4B23wXWImfZfNFAB82r6+lrL6hwL39PviqlkpoqOQ0qpUzJYKTsynyFxtzgGpr5aBmMCtG8UmonYkgjYHa9hfjBIhXnkvyWlpZIZnq6kqbFvlpFv0h3379+bYxlfEkdfIjN04ASVRBpRgTsAvBJ+2+NbXRw1NKMwp5HjMnhljUX0tubkeWJlUFMjapYJjI2n+qyggkn17HbEr9g+oZ9ckzOsMYnqYmjCaYUYadPaxsL/X7YZz0tNkmVRKa5ZaqQgyp07BAdvU2sB64bVBymjoMykkqZ/mAmuKISFbnT4QP912vzhDl+YTVNUnzbo66SVUqoIsbEA2vzjRVibS5B6l4Xp6U0MhkmnjHW0Jps1+1/e3li2OhaGEvnLoIacXUsCxB7Am3YjgeeI+Y08E8j2Va4vdU0aRGb77+mFvxRXQy0Mp+ZebqkAQhiCq3HiJ8v5xfrCXpHS1kMzlljjC2HMtje5/z64mEFRmcsQi0LGSUGplOq9vM2GJi1tzoy9BlkFZLNmC1OYwBtUuiK40hV42UnYnffnHpeWwx1UBZZKZHI8SyMNrHYgdzxjz/LqqlnquvEkYSK5kkZQbk9hvzucF5mJIkSokjdwytpLxaLWF9Vub7/rjFqumi4RsJ6dIXAXT4VuwLadI7HT98CUue5fQiZpTMRSi8jJGW1E7AWHJ29cYHKomqmmaQSziNL/9wtuTwL8c2x3Pl86kCOB1lZQQzFjpY35N9v8AjE+rRVpqaD4wgqOoajommSTU6SIdZIIINrb7emKvifO8nzWX/oUqB1z1ZJumdCMCCFIA7je/584yzfD8zwN4y0p8RjH4mJHAJPp3+2BzTvl8SJVSOocgAX1c9ren/OG82CX9NVS5rDBLTU2WwxtE39Tq6r+XO9yx3Poe2NOmdUcsVT1gGRRptdfCNhYg7k2v98eS1WYZVGtys3WQgKAwBH5bD9cWPmbUtK1TKk0sMimMGdbhQdwdjyLDnBpa+gT5NnX5/T5dMklHShWAstzYqp5AHYG2AMy+KXzeVVWKlWAWMk0lwVNxx64x7yT5jMriTXYjTv8ATj0xImq5KhlnSMHe4dd09R64a9vsGqz1FszhqcrVIVhkWKMALGBqe9xse1j52xka+vnplZ6ipRtA0iJJRqAHHAtfffGYq62rWL5dKiQJqs6obBz7eQOK2nmmXTH4wSbHe49Tgymg7PSMtalqsqpQFSdAqgoZAV55NjuffHGd/FVFDmnQUIlAkAiCwqS6tq3Nhzax9N8eamtfoqsKiILu7gnx28x5Y+LUM0/ULa1G5Li4Jwx3iHplGclpaKJ6aCaJ6lRNqElzEu43tft2IvhVmWZMsax5bqqEVTYn+083N+OTjLSZvUgBYajXGy6SDuT6ad/ti6Cvlp4t6dNCEhhISDqttcYiNcjQ8yTLMwSZqqtqVUuhCq5JC97EA2+hxocxgSOljicxvVbN1VcgkWAAA88YVfiatLR9GGIBFOoKDZhe9iL9u2KJfiGdI06ESq6/iEhLBz9rD0vbBNWjbUN/lyyxRVCfPxSLKnR0NGwIJ5bysLc87YAqM3rcpmFNO+gypa8zalYrsdHkcYtc0nqo5BV1KwEgtHpXYk9u+2+NJkNXH8Q0xymuKtXRKHppC1xtsPc2sD6b84HUJOltdmdJU5fKVdIisgZ0Um4uDYkbkXHHYXwoyvMaynqFq1CFFZR4Se+1zhTmCzZdm9TCv9Cqik0vE4uBffg9rfri81uYVMUXVSM6QbP0rD0tYYpWcCY6rEqarNqtxU9GzEgnxGx5ub7cXwiSmlq6nVAZXAGomWy3PoRyP2x9RqioqUMtS0akaV1f3D0AxpqWiQU6tWLrLi7GTYIN+PIcd8O6J9aKTA8rE1FP0rAABtt7b4mHyUCxFtEakE8u2r9TiYAjLaqKc1NUoSIQj/tRrzxc7/vjqrrawxI/Td3sdAjIbf8AtP8A7xVFVTz01pERYydO7Wv7YCgzCOOKec9RnQBFA21G/N/LA0hUuyx5qITy1ZL9Z7GIgbXtuT9CcP2z35R6WnhKO0pQFSoHVGwvYXtsTbGKzSdpwYZGDiaG8DRybBib6jvv3B7bYa0cHyCw1WYylpjGArs2ngfr62wnIUmN8/qosvkkZWULcsFU2Wx3G/nsfzwgq62pr6COboTxaGDhgm+kA/z3wHXVE+ZxOs86tSCw0gcngG/N7eWNBBRpTZS9QGUwql9F/wAQ/LfCTC0wS0CVbisKItMSQ8rSarN3BPvhg7kwB4JJZonuBBTRfiHmST3sNxbfBiZdVU4gaON0jlLCojjBAfVzceYve/a3vhvQUUixKuuN1VQG25A9ePpirR9CKiy2OdBIICslhyL2Nzt62wbPRp8mS8dpF28Hc3t+eHcdKlKrcLGCQAT5cH98WowjmiRVW6DVqBtp9R+eKFTPRZU7xkqojIa7F13AHb3xz8jTJTqFFie9+Wvvh9NHI88s3VLk2uoP4e9798AV0WoxpAoFyDKAhuB/J9MJ8DSvQkOWAkgkc6fAPpzgObKHpjex8TW3v+gxtaHJ5KyVCAYozsCw3F8aWiyGmpbGokjKje53P/GE20aZ8TfZ5XFkU8yhoqSXSRvt/OL2+Fcxq5LlGULwC259z3+uPYoYqaNLQQF05MkmygeePqzQQz6HanQFwDa4tfjc9sZvWn0dGPj+Nc6PFa34ZzWCmcilaaTYAB7gfnhBN83TTGAxyKwG6ult/bH6NFLTVYZqeSnluSNCsLm3P+Wxmc7yTLKuVlrBGNHduAcJeTyLjSK18fxaVxrk8RaRxIqulyeLDjBdGs8dVHIj9F0OuNw1tLDi1sepjIfhelQlnpzpIG5B/fA883wnSGRFem16h4VK3b6DGydOR+Fr7BaoQfGeTwyCLRm9GF6q22kABG3ex5HqLYwlTmkkDNFDI6IoKMjDg38sb18/yCnMrUjKjra2kG4PrbFWarRZvl0uZ0EHUkVf60IF3J87c35wlx2DzTzBq2RWurspuN7eW+NLPn9QcqpXmmSOWdiPCt2ZFNtR9Lhh9MLq2kedta07optuRf8ATDyHJclEKNVrNPKI1WySEBSORYbgfzim8szjQLNXLmLCRXaRV2v+ED2GJh9lHQipBHS0saQgkqLk/c74mJjHUEz0HycfUdgGYm8juN791A4vtirMOnSyWk0Hqja4tb/Nt/bH3NKytraqmVKICnWzNrFhcXtf6XxZmFI1fKnSgksx1SOo9e30vv7YGyYUVlbHmdb81IuoBBEiqhFrci314wxp6Fq+JVJJRVN232Yb2vfAn+lGOek1IQGY6FCg2X1PJJ2xoK50p6eOMFmcmwRWtqPbvtbnCGKcymhy6kdfl0mKeBWZbA6tr+4xWKWqzGmjjjqQka213Xkc2F+MU/InMa5YAXaGNgz6rkl9+PQY1FNlcypanp5XB8IFrXN7/wADCXI0gAxhKNIpJArqLdQbnVtz9ME5RSxysI6ioIBFvAbA7/YWwXP8OZvPSOkdLEhLWIeS9z58Y+x/DOdxQvTrU0scbqtmL7q4udQ9jta298NuF4TvJ9zH4dQremlZbg7ar2GFMPw7mUUpaExEtsbnf0GPQ8kp/laPRmEsE8v9zRg2I7bHBfzGWuyjQhC7tsN8C1j7Zu1zxmnndL8OVk0mmoliRNZFhvuOLflh5/p1FQjVEiO7bnUBe/fBOZIqyxx0bNLGTdm1WPbbHw0mklpDoQC4L+fHn6YTavBtlJL9CirqBTvr1hEt9b4OySJpwaupJCEnQSNhbv5XwPP8jFM0zDryLuoIuqHzGFec/GdPFTvE7RqQNo0/4xV/Zjpf8jbN80go2BikLkc7358/Q4xeb/FkcDiOKRbiw2F+DtjM1+c12Yloo9o72uTbHNJQ6qdpJ6YNKQbFiGt7DDShOvMkojR0/wAZIxBOm9rXI39T+2LM8aPOsnliUlHA1RjVcq3IPqcZZMop93/6liN9iqfsf0w0yyGSSaChpaedqqVHaMGpXWLDtePT5b9r4bZC8qa5Cvh2gMWTxhqYtWuxVb+uw2v6/lgs0YpKVJZRH1S2l9ChFI9F3t737YqyierperT1Uc0Do2oGSdZDYHgEILrudxfvjmqCRxtPP15Ime+xBDm9hsV55xBFLxSRrKkglQAtZrqBcDBcLxUxMtKxuvNhsRjmsp6UpAZOtTxzSAMiKo0n/wAhb7bYCljaDqQJUSs9rqzRXv8A/wBb4GSgnM4NVO1bl0EckdgainIsVb/d/wCP02PocY6qnqYmllipTfcsLGwHuOcN6Kump60NQuHB0pJGYz4je3tve2Os+pngieeljApiT1oTcGJj527XwZ47BifLEWWAyVJdrnwiNRYeeJgdqeqjAWCWG34iGANr9h6YmLhNNXUVNVGxRYkkjcgqdyQpsPOw7Y2uWZNW10KSDRCH21axcDva2PPM6+JVgIXLBHJKshF23CAH73P6YHyXOs/NooatgrG/1POJ+ik19nqqfDVFTuk1XmTCQNa6Gw53/jHVVP8ADNJrMoWSS2kF7cYxUVFV1cbPXV87C1yA1h9sLoslp5Mxc6nZWW5WRiSvlgLuUbqb40yOgCmlhgUAWsq3I7dsLp//AJGlICUsEh7iy6dsJ0yunpqmMxoo0gklTsNjz+eOqqjiidSB0rKTZfvggfk/h1WfGuevqK0x99d/0wDH8W5876OgpJO5L8YbLSsMvMrtGLOEKLcM19yQO43HfAVJB0sxZU0IUsfCOD9e+wweqYfl2gyj+LWgj0V6vC45LjY/XB4+IIWXUJtr22thPmOXRysyaiV5YHe48vTCqppY0aCFIu9iT3HcYy38dadp0+L52sKNUfVvxOkCMRPpN9jfC6T43eSMrGGl8sVSZPGCrMmxDAeG+zbX++LqTJlaHTTwrcgl+xA23PoMPHhWET5Pma2+hJPmWbZk+lLpGbXAP744gyoKl2XWxG5f/PXGlky58tCCRVu/4Xj/ALjbfHSzQQtGzxsIgrNfsdrkefbGyOXWta7YrpKONVJVUYA324H+HDCSmF1D82uvg+nOCaKFZIWnY6Lr4FAHvjgTxyI0byXQeI73sNtvbDZILUolLTvUdIA3NgSCL9vvti+OSDLq+nraGtln+WTUWeErpbcFADyLd+PLHUiNZ0NO7ktyuw232x3T08cyhNmkjXW11IF9/D6/TbCoF2b5wa+Gkp4qWKJka6yx3aykm4v5XscJqud56WWkajtIZAWZWJFuRueTuDg2WC80j0wWNpLakC7R+p/jESZEWWCPxMGDN1kuZLk8G+3nhNVjTgDKqy01M7F5FiVSiu/hv/Pr645SV5K2OUI2hDqBEmrf12tYDtg2WollmNIUVTILKYzq3v3vuMVQxiGySKsSveyg/j5/TCanAB1BQ0TlhJGylmLCx4N97DjHzPTJkUcNUyxyUikKxUE2U/7h9McWXQCs+uO2zeQ4t9sFx1Tmklp38cMg/uF9JH8YM9AZrMafL4Uimpo2ZZ9T3DXXtxviYYRv8ozJRV9NTqbF454mcau5Fht6/TExDRXqmZGgo2lma6697sV739Ma74doFJYC4RDbUR38r99sZrIEndwyGVo1F9tiScamGokEQWUsGVLlFsTf18thzjWEBzxMY6uMytGu+hgd9h2+uKsspYwZJI2YFgTIzG9wOf8APXFyapIWdm6CFRYXBJIxd13iCKisVKXcjixHH+eWBKhYfaOIpKpk2J3FyONt/tgSrnlrqpI4GUxawepoNkHJseLcYqhqhMp0nYmxYkm4457YjVXg6UaGNWNktuQPp64IFCKusFLT9QRvrI8Cm4I5sfbb7jAuVJIas1Lw31EggHnft9t8U1/UXoiR411sSQ7ELbsd7WAvgynheCnZ2Gnc6ViJ8Itsb+5wwLCxep1KdRN15vwfb1x8ZadmdAWkSOzEpc628rEDv+WOIeozOsKnTt4nH93t5bd8VJqpJpXkfqM2w0i5v3wkBfKzsoYroS2wvfa/Fz6C+LoEdIkqhC5Qg2KXO62uOfL/ADfFKCWWml1jpppsgsCLbbXvtg6gr6jLGdKSpNil2j0hg23ceg+vOChAL/UYqw7ySFEN9X4gD5C36+uAZpQ0DSSrMw6jLHpUWt3JP19sfYoI4YljgZdSjSQgBJ28sHXkhiaFiiw6fxdrm5t+uAOgaoJa9L0rx6QdTXAxVNFpg6oIjREszX0kg828+cXtVJS1CQtTrWT6L6i5VQCe1vI98WIA8SRPTbEFrBy2k3J5/LCoDLL654qVG2froAQ4AsNrm/Y4VZpKwzKkWORoppSEXTYgWBubfTFcVFUxlngqumoOy6Da/wCfe/8Am2K1y1201tVK8sy36em40+2+354S4KDDKInPULtc6FNrEL9T6cYqkikV2YMrKy3GrsRx9jilqZmtcysykmzS6rX9cEVTUlLF150cs7XEaNcsTxzikxCmmjlhzNp5ZBGHXVI1riJbbD3vbBTVVNUwyzGQuo8MchFg3c2+2AGqnzKqaIKyqXLb7XOw9u1/TErKFQny1JO6wrGAsR9D3PnhN18jXB1S16yLpkaNI42OsyKBfzAP1BxfFMlZEHSV1VUIVrgA2P4j5+W/ljL11LqkhjR/6hOqyi57jV/n5YY5ZmUonIqgsBjGnohNNxv4gPW+CIKGVNHTmQNMupyLnWcTBRkjJJZQfLUtz7cYmChEDZPTxwUpCE3PJLWBIHb64aTmWrp9CJoLOAXXxaQOb8e2BBEOt0w5eR2LNbYAftjvLpJUysytHqYltCrsNj3+t8Mih2YaVoDCdSlQL6W3P/v9MViedo4o5nWFWUXVd7+gIxVLUVBojJUsJtaAWtYi2wG3bjFGWKPxVJeRiAV1H8P7YGAdQdN5GtdSSdZc3O4DabemClnhkQT6gJCdBk/3W4xxT06xyalQKgU+EAfivYn3N8FHLTFDHEUCIqeF7Dcjt598KjJmNMtZRJUMCoQA62IA09uOdx2xVRxkQuZJWdRH4tRAG19vba+K6qaSWAwTsVVLEK3hC+VsKaWokWrM8FzCptpdiQx9fT9MCBsbSB2ZPl9ERVdy1uN7kDz3POKawLA0boGZLWLEaB7AdzxviyxaXQLf1SBzztuDbjHNa9LYRSl+o51aX524GGI4SplmgZAjJ03BZDfxem22CXgEra3bUltgCLDbY++5++KzqpkGtx4xqKqPw9v13xxHVlIGEeobDVqJOo3tb0t+2EUWmnjgQyINWo/hvyT5/f8ALFlT1JYukhCs6lWD24GB0+YeVQ6aEClhsVB8z6jnBCpZ45SVtqI45P8Anl5YAFr01UJmkluZPCoa+2m4udtxhjFOARGjHUeVUeg/4xb1Y4qdy41tyWuRtbb23N8cQRyrql0Rld1sG288FBEV2kiMCv4GbYX7efnzixdUAInRvwWVR3OOfh9Xk+IIBNFGYGkY7gXJsRYny9MbWehjrYpYUjDeHk9j6YeV7KkvUZ5oa6Z8xCypJDSqxsHTdvW+PtTULMVD+PSTpJS5NvPth66lVVGBuBYj9rYTZlAlDllRNSVDxAKS0YA8dz+Eev1wQdKC0dNN/RXWRywAFt+efXF3UhqV16PEQQG39sCVNVC2XKUk8RQWsPEL7c4+gOYRHFHwLmQn8RA5t288TfodCKKnp+oZokRJAdPHG38HCD4hpZI6w18EZEKjQzHazHz9PLHT1tbFVETMETYHTbxAcn3t+mCamdqt4o5FnEQFyDw3kcMDghIY4nNSZFkQEEjg98TAFdDUU7qkFS/Tt+A/2HuNsTBB1DpgHrn1AHYdvfEoqiZpWQudKygADYC/OJiYpma6OqyWRGkCsQFjZh6HYfucfcpjQw1MhF3RF0nyxMTAAcs8oQWkba7Dfv544qZpXp4tUshvufGd7SbYmJiX2UghB13HVJay23J8jiqCJIoacRjTqL3sd+D3xMTCyPQPK7fPLJqOt08TX3POO8zjSOVyihSGNiB74mJhknOYSyfJIdRvqZb+gBI+4GOaJQYwDezBgd+QMTEwxlkZMlFGjfhiiBQDa17398HQbw772QkX7GwxMTCz0PXZU/ieMEm0jENvzbFuYSO0yoXOm1rX7b4mJiX2JB1ePlqrLHg8DfNJx7NjeZV/+eX3H6YmJjXx9MnfZjviAkV8w8iLfkMef/Es8pzyKlMjdCyt077XN98TEwAU1igTUsQACMjOyju1wL/kThtTSu1PFdvw6bbcbnExMZ/6KAqwB4mdhdgQQT7gYppJHFlBsC9jYdsTEw2NCzOHYVKgH+wHExMTFEPs/9k="/>
          <p:cNvSpPr>
            <a:spLocks noChangeAspect="1" noChangeArrowheads="1"/>
          </p:cNvSpPr>
          <p:nvPr/>
        </p:nvSpPr>
        <p:spPr bwMode="auto">
          <a:xfrm>
            <a:off x="63505" y="-554440"/>
            <a:ext cx="1685925" cy="116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4098" name="Picture 2" descr="http://chefsnightout.files.wordpress.com/2009/12/seaurch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88102"/>
            <a:ext cx="2194560" cy="228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floridanature.files.wordpress.com/2008/08/sand-dollar-l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054" y="3128626"/>
            <a:ext cx="3115551" cy="228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21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5631"/>
            <a:ext cx="3733800" cy="871262"/>
          </a:xfrm>
        </p:spPr>
        <p:txBody>
          <a:bodyPr>
            <a:normAutofit/>
          </a:bodyPr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65308"/>
            <a:ext cx="4114800" cy="4157294"/>
          </a:xfrm>
        </p:spPr>
        <p:txBody>
          <a:bodyPr>
            <a:normAutofit/>
          </a:bodyPr>
          <a:lstStyle/>
          <a:p>
            <a:r>
              <a:rPr lang="en-US" dirty="0"/>
              <a:t>Class </a:t>
            </a:r>
            <a:r>
              <a:rPr lang="en-US" dirty="0" err="1" smtClean="0">
                <a:solidFill>
                  <a:srgbClr val="C00000"/>
                </a:solidFill>
              </a:rPr>
              <a:t>Holothuroidea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Sea </a:t>
            </a:r>
            <a:r>
              <a:rPr lang="en-US" dirty="0"/>
              <a:t>cucumbers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ylindrical </a:t>
            </a:r>
            <a:r>
              <a:rPr lang="en-US" dirty="0"/>
              <a:t>body with feeding tentacles at one end</a:t>
            </a:r>
          </a:p>
          <a:p>
            <a:pPr lvl="1"/>
            <a:r>
              <a:rPr lang="en-US" dirty="0" smtClean="0"/>
              <a:t>Mostly </a:t>
            </a:r>
            <a:r>
              <a:rPr lang="en-US" dirty="0"/>
              <a:t>detritus of filter feeders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ndoskeleton </a:t>
            </a:r>
            <a:r>
              <a:rPr lang="en-US" dirty="0"/>
              <a:t>reduced</a:t>
            </a:r>
          </a:p>
          <a:p>
            <a:pPr lvl="1"/>
            <a:r>
              <a:rPr lang="en-US" dirty="0"/>
              <a:t>K</a:t>
            </a:r>
            <a:r>
              <a:rPr lang="en-US" dirty="0" smtClean="0"/>
              <a:t>ey characteristic</a:t>
            </a:r>
          </a:p>
          <a:p>
            <a:pPr lvl="2"/>
            <a:r>
              <a:rPr lang="en-US" dirty="0" smtClean="0"/>
              <a:t>able </a:t>
            </a:r>
            <a:r>
              <a:rPr lang="en-US" dirty="0"/>
              <a:t>to expel its </a:t>
            </a:r>
            <a:r>
              <a:rPr lang="en-US" dirty="0" smtClean="0"/>
              <a:t>internal organs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122" name="Picture 2" descr="http://www.sciencephoto.com/image/375255/large/Z5600004-Sea_cucumber-SP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91" b="12178"/>
          <a:stretch/>
        </p:blipFill>
        <p:spPr bwMode="auto">
          <a:xfrm>
            <a:off x="4479572" y="990073"/>
            <a:ext cx="4150083" cy="213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s3.mm.bing.net/images/thumbnail.aspx?q=4727535466513022&amp;id=f0282beb369d997a780ef68a0a26fa02&amp;url=http%3a%2f%2fblog.nus.edu.sg%2flsm2251student%2ffiles%2f2010%2f04%2fpink-spotted-sea-cucumb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8" b="7411"/>
          <a:stretch/>
        </p:blipFill>
        <p:spPr bwMode="auto">
          <a:xfrm>
            <a:off x="4864781" y="3287038"/>
            <a:ext cx="3379663" cy="217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21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5631"/>
            <a:ext cx="3810000" cy="990071"/>
          </a:xfrm>
        </p:spPr>
        <p:txBody>
          <a:bodyPr>
            <a:normAutofit/>
          </a:bodyPr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44513"/>
            <a:ext cx="3276600" cy="3960283"/>
          </a:xfrm>
        </p:spPr>
        <p:txBody>
          <a:bodyPr>
            <a:normAutofit/>
          </a:bodyPr>
          <a:lstStyle/>
          <a:p>
            <a:r>
              <a:rPr lang="en-US" dirty="0"/>
              <a:t>Class </a:t>
            </a:r>
            <a:r>
              <a:rPr lang="en-US" dirty="0" err="1" smtClean="0">
                <a:solidFill>
                  <a:srgbClr val="C00000"/>
                </a:solidFill>
              </a:rPr>
              <a:t>Crinoidea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Sea </a:t>
            </a:r>
            <a:r>
              <a:rPr lang="en-US" dirty="0"/>
              <a:t>lilies or </a:t>
            </a:r>
            <a:r>
              <a:rPr lang="en-US" dirty="0" smtClean="0"/>
              <a:t>Feather </a:t>
            </a:r>
            <a:r>
              <a:rPr lang="en-US" dirty="0"/>
              <a:t>stars</a:t>
            </a:r>
          </a:p>
          <a:p>
            <a:pPr lvl="1"/>
            <a:r>
              <a:rPr lang="en-US" dirty="0" smtClean="0"/>
              <a:t>Filter </a:t>
            </a:r>
            <a:r>
              <a:rPr lang="en-US" dirty="0"/>
              <a:t>feeders</a:t>
            </a:r>
          </a:p>
          <a:p>
            <a:pPr lvl="1"/>
            <a:r>
              <a:rPr lang="en-US" dirty="0" smtClean="0"/>
              <a:t>Arms </a:t>
            </a:r>
            <a:r>
              <a:rPr lang="en-US" dirty="0"/>
              <a:t>modified to filter food from the water</a:t>
            </a:r>
          </a:p>
          <a:p>
            <a:pPr lvl="1"/>
            <a:r>
              <a:rPr lang="en-US" dirty="0" smtClean="0"/>
              <a:t>Mouth </a:t>
            </a:r>
            <a:r>
              <a:rPr lang="en-US" dirty="0"/>
              <a:t>and anus on upper surface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146" name="Picture 2" descr="http://www.mbari.org/news/feature-image/sea-lily-4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1"/>
          <a:stretch/>
        </p:blipFill>
        <p:spPr bwMode="auto">
          <a:xfrm>
            <a:off x="5325506" y="594043"/>
            <a:ext cx="3304144" cy="277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nderwater.com.au/content/5202/feather_sta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7"/>
          <a:stretch/>
        </p:blipFill>
        <p:spPr bwMode="auto">
          <a:xfrm>
            <a:off x="4343400" y="3423047"/>
            <a:ext cx="3048000" cy="216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46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35631"/>
            <a:ext cx="3810000" cy="990071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n-US" dirty="0" smtClean="0"/>
              <a:t>Echinoderms</a:t>
            </a:r>
            <a:endParaRPr lang="en-C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586" y="1667179"/>
            <a:ext cx="5745614" cy="3942755"/>
          </a:xfrm>
        </p:spPr>
        <p:txBody>
          <a:bodyPr>
            <a:normAutofit/>
          </a:bodyPr>
          <a:lstStyle/>
          <a:p>
            <a:r>
              <a:rPr lang="en-US" dirty="0" smtClean="0"/>
              <a:t>Name </a:t>
            </a:r>
            <a:r>
              <a:rPr lang="en-US" dirty="0"/>
              <a:t>means spiny skin</a:t>
            </a:r>
          </a:p>
          <a:p>
            <a:r>
              <a:rPr lang="en-US" dirty="0" smtClean="0"/>
              <a:t>Have </a:t>
            </a:r>
            <a:r>
              <a:rPr lang="en-US" dirty="0" err="1">
                <a:solidFill>
                  <a:srgbClr val="0000FF"/>
                </a:solidFill>
              </a:rPr>
              <a:t>pentaradial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symmetry</a:t>
            </a:r>
          </a:p>
          <a:p>
            <a:pPr lvl="1"/>
            <a:r>
              <a:rPr lang="en-US" dirty="0" smtClean="0"/>
              <a:t>Larvae </a:t>
            </a:r>
            <a:r>
              <a:rPr lang="en-US" dirty="0"/>
              <a:t>have bilateral symmetry</a:t>
            </a:r>
          </a:p>
          <a:p>
            <a:pPr lvl="1"/>
            <a:r>
              <a:rPr lang="en-US" dirty="0" smtClean="0"/>
              <a:t>egg </a:t>
            </a:r>
            <a:r>
              <a:rPr lang="en-US" dirty="0"/>
              <a:t>development and larva similar to chordates </a:t>
            </a:r>
            <a:r>
              <a:rPr lang="en-US" dirty="0" smtClean="0"/>
              <a:t>→ </a:t>
            </a:r>
            <a:r>
              <a:rPr lang="en-US" dirty="0"/>
              <a:t>common ancestor?</a:t>
            </a:r>
          </a:p>
          <a:p>
            <a:r>
              <a:rPr lang="en-US" dirty="0" smtClean="0"/>
              <a:t>Coelomate</a:t>
            </a:r>
            <a:endParaRPr lang="en-US" dirty="0"/>
          </a:p>
          <a:p>
            <a:r>
              <a:rPr lang="en-US" dirty="0" smtClean="0"/>
              <a:t>Strong </a:t>
            </a:r>
            <a:r>
              <a:rPr lang="en-US" dirty="0"/>
              <a:t>regeneration </a:t>
            </a:r>
            <a:r>
              <a:rPr lang="en-US" dirty="0" smtClean="0"/>
              <a:t>capabilities</a:t>
            </a:r>
          </a:p>
          <a:p>
            <a:r>
              <a:rPr lang="en-US" dirty="0" smtClean="0"/>
              <a:t>Water Vascular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http://www.junglewalk.com/animal-pictures/400/Star-Fish-17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6" r="22084"/>
          <a:stretch/>
        </p:blipFill>
        <p:spPr bwMode="auto">
          <a:xfrm>
            <a:off x="6172200" y="636656"/>
            <a:ext cx="2453834" cy="247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amillasenior1.homestead.com/files/echinoderm_larv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017" y="3207830"/>
            <a:ext cx="1600200" cy="221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13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73248"/>
            <a:ext cx="7696200" cy="712851"/>
          </a:xfrm>
        </p:spPr>
        <p:txBody>
          <a:bodyPr>
            <a:normAutofit/>
          </a:bodyPr>
          <a:lstStyle/>
          <a:p>
            <a:r>
              <a:rPr lang="en-US" dirty="0" smtClean="0"/>
              <a:t>Evolutionary Advances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65305"/>
            <a:ext cx="8153400" cy="4197900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>
                <a:solidFill>
                  <a:srgbClr val="996633"/>
                </a:solidFill>
              </a:rPr>
              <a:t>Water vascular </a:t>
            </a:r>
            <a:r>
              <a:rPr lang="en-US" sz="3400" dirty="0" smtClean="0">
                <a:solidFill>
                  <a:srgbClr val="996633"/>
                </a:solidFill>
              </a:rPr>
              <a:t>system</a:t>
            </a:r>
          </a:p>
          <a:p>
            <a:pPr lvl="1"/>
            <a:r>
              <a:rPr lang="en-US" sz="3100" dirty="0" smtClean="0"/>
              <a:t>found </a:t>
            </a:r>
            <a:r>
              <a:rPr lang="en-US" sz="3100" dirty="0"/>
              <a:t>only in echinoderms</a:t>
            </a:r>
          </a:p>
          <a:p>
            <a:pPr lvl="1"/>
            <a:r>
              <a:rPr lang="en-US" sz="3100" dirty="0" smtClean="0"/>
              <a:t>water </a:t>
            </a:r>
            <a:r>
              <a:rPr lang="en-US" sz="3100" dirty="0"/>
              <a:t>filled tubular hydraulic system attached to the tube feet</a:t>
            </a:r>
          </a:p>
          <a:p>
            <a:pPr lvl="2"/>
            <a:r>
              <a:rPr lang="en-US" sz="3000" dirty="0" smtClean="0"/>
              <a:t>used </a:t>
            </a:r>
            <a:r>
              <a:rPr lang="en-US" sz="3000" dirty="0"/>
              <a:t>in movement, feeding, </a:t>
            </a:r>
            <a:r>
              <a:rPr lang="en-US" sz="3000" dirty="0" smtClean="0"/>
              <a:t>respiration, circulation </a:t>
            </a:r>
            <a:r>
              <a:rPr lang="en-US" sz="3000" dirty="0"/>
              <a:t>and excretion</a:t>
            </a:r>
          </a:p>
          <a:p>
            <a:pPr lvl="2"/>
            <a:r>
              <a:rPr lang="en-US" sz="3000" dirty="0" smtClean="0"/>
              <a:t>opens </a:t>
            </a:r>
            <a:r>
              <a:rPr lang="en-US" sz="3000" dirty="0"/>
              <a:t>to the outside via </a:t>
            </a:r>
            <a:r>
              <a:rPr lang="en-US" sz="3000" dirty="0" smtClean="0"/>
              <a:t>the </a:t>
            </a:r>
            <a:r>
              <a:rPr lang="en-US" sz="3000" dirty="0" err="1">
                <a:solidFill>
                  <a:schemeClr val="accent3"/>
                </a:solidFill>
              </a:rPr>
              <a:t>Madreporite</a:t>
            </a:r>
            <a:endParaRPr lang="en-US" sz="3000" dirty="0">
              <a:solidFill>
                <a:schemeClr val="accent3"/>
              </a:solidFill>
            </a:endParaRPr>
          </a:p>
          <a:p>
            <a:pPr lvl="2"/>
            <a:r>
              <a:rPr lang="en-US" sz="3000" dirty="0" smtClean="0"/>
              <a:t>Water </a:t>
            </a:r>
            <a:r>
              <a:rPr lang="en-US" sz="3000" dirty="0"/>
              <a:t>to </a:t>
            </a:r>
            <a:r>
              <a:rPr lang="en-US" sz="3000" dirty="0" smtClean="0"/>
              <a:t>enters the </a:t>
            </a:r>
            <a:r>
              <a:rPr lang="en-US" sz="3000" dirty="0" err="1"/>
              <a:t>Madreporite</a:t>
            </a:r>
            <a:r>
              <a:rPr lang="en-US" sz="3000" dirty="0"/>
              <a:t> </a:t>
            </a:r>
            <a:r>
              <a:rPr lang="en-US" sz="3000" dirty="0" smtClean="0"/>
              <a:t>and flows through the </a:t>
            </a:r>
            <a:r>
              <a:rPr lang="en-US" sz="3000" dirty="0">
                <a:solidFill>
                  <a:srgbClr val="0000FF"/>
                </a:solidFill>
              </a:rPr>
              <a:t>Stone </a:t>
            </a:r>
            <a:r>
              <a:rPr lang="en-US" sz="3000" dirty="0" smtClean="0">
                <a:solidFill>
                  <a:srgbClr val="0000FF"/>
                </a:solidFill>
              </a:rPr>
              <a:t>canal</a:t>
            </a:r>
            <a:r>
              <a:rPr lang="en-US" sz="3000" dirty="0" smtClean="0">
                <a:solidFill>
                  <a:schemeClr val="accent3"/>
                </a:solidFill>
              </a:rPr>
              <a:t>, </a:t>
            </a:r>
            <a:r>
              <a:rPr lang="en-US" sz="3000" dirty="0" smtClean="0">
                <a:solidFill>
                  <a:srgbClr val="0066FF"/>
                </a:solidFill>
              </a:rPr>
              <a:t>Ring canal</a:t>
            </a:r>
            <a:r>
              <a:rPr lang="en-US" sz="3000" dirty="0" smtClean="0">
                <a:solidFill>
                  <a:schemeClr val="accent3"/>
                </a:solidFill>
              </a:rPr>
              <a:t>, </a:t>
            </a:r>
            <a:r>
              <a:rPr lang="en-US" sz="3000" dirty="0" smtClean="0">
                <a:solidFill>
                  <a:srgbClr val="6666FF"/>
                </a:solidFill>
              </a:rPr>
              <a:t>Radial canals </a:t>
            </a:r>
            <a:r>
              <a:rPr lang="en-US" sz="3000" dirty="0"/>
              <a:t>in each </a:t>
            </a:r>
            <a:r>
              <a:rPr lang="en-US" sz="3000" dirty="0" smtClean="0"/>
              <a:t>arm before branching </a:t>
            </a:r>
            <a:r>
              <a:rPr lang="en-US" sz="3000" dirty="0"/>
              <a:t>into a structure consisting of a bulb-like </a:t>
            </a:r>
            <a:r>
              <a:rPr lang="en-US" sz="3000" dirty="0">
                <a:solidFill>
                  <a:schemeClr val="accent3"/>
                </a:solidFill>
              </a:rPr>
              <a:t>ampulla</a:t>
            </a:r>
            <a:r>
              <a:rPr lang="en-US" sz="3000" dirty="0"/>
              <a:t> </a:t>
            </a:r>
            <a:r>
              <a:rPr lang="en-US" sz="3000" dirty="0" smtClean="0"/>
              <a:t>and </a:t>
            </a:r>
            <a:r>
              <a:rPr lang="en-US" sz="3000" dirty="0" smtClean="0">
                <a:solidFill>
                  <a:schemeClr val="accent3"/>
                </a:solidFill>
              </a:rPr>
              <a:t>tube foot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73248"/>
            <a:ext cx="6248400" cy="871262"/>
          </a:xfrm>
        </p:spPr>
        <p:txBody>
          <a:bodyPr>
            <a:normAutofit/>
          </a:bodyPr>
          <a:lstStyle/>
          <a:p>
            <a:r>
              <a:rPr lang="en-US" dirty="0" smtClean="0"/>
              <a:t>Water Vascular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23716"/>
            <a:ext cx="3124200" cy="3881078"/>
          </a:xfrm>
        </p:spPr>
        <p:txBody>
          <a:bodyPr>
            <a:noAutofit/>
          </a:bodyPr>
          <a:lstStyle/>
          <a:p>
            <a:r>
              <a:rPr lang="en-US" sz="2100" dirty="0"/>
              <a:t>Movement of water into and out of the tube foot creates a suction-cup like action which allows the echinoderm to attach to a surface</a:t>
            </a:r>
          </a:p>
          <a:p>
            <a:r>
              <a:rPr lang="en-US" sz="2100" dirty="0"/>
              <a:t>all echinoderms walk with  their tube feet, some use them for </a:t>
            </a:r>
            <a:r>
              <a:rPr lang="en-US" sz="2100" dirty="0" smtClean="0"/>
              <a:t>feeding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 descr="Image Deta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"/>
          <a:stretch/>
        </p:blipFill>
        <p:spPr bwMode="auto">
          <a:xfrm>
            <a:off x="3599729" y="1940539"/>
            <a:ext cx="5038725" cy="340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98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5631"/>
            <a:ext cx="3581400" cy="792057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06893"/>
            <a:ext cx="5770318" cy="427710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Feeding</a:t>
            </a:r>
          </a:p>
          <a:p>
            <a:pPr lvl="1"/>
            <a:r>
              <a:rPr lang="en-US" sz="2400" dirty="0" smtClean="0"/>
              <a:t>Carnivores</a:t>
            </a:r>
          </a:p>
          <a:p>
            <a:pPr lvl="2"/>
            <a:r>
              <a:rPr lang="en-US" sz="2300" dirty="0" smtClean="0"/>
              <a:t>Ex. </a:t>
            </a:r>
            <a:r>
              <a:rPr lang="en-US" sz="2300" dirty="0" err="1" smtClean="0"/>
              <a:t>seastars</a:t>
            </a:r>
            <a:endParaRPr lang="en-US" sz="2300" dirty="0" smtClean="0"/>
          </a:p>
          <a:p>
            <a:pPr lvl="2"/>
            <a:r>
              <a:rPr lang="en-US" sz="2300" dirty="0" smtClean="0"/>
              <a:t>use </a:t>
            </a:r>
            <a:r>
              <a:rPr lang="en-US" sz="2300" dirty="0"/>
              <a:t>their tube feet to pry open the shells of bivalve mollusks</a:t>
            </a:r>
          </a:p>
          <a:p>
            <a:pPr lvl="2"/>
            <a:r>
              <a:rPr lang="en-US" sz="2300" dirty="0"/>
              <a:t>then flips the stomach out of it’s </a:t>
            </a:r>
            <a:r>
              <a:rPr lang="en-US" sz="2300" dirty="0" smtClean="0"/>
              <a:t>mouth</a:t>
            </a:r>
          </a:p>
          <a:p>
            <a:pPr lvl="2"/>
            <a:r>
              <a:rPr lang="en-US" sz="2300" dirty="0" smtClean="0"/>
              <a:t>pours </a:t>
            </a:r>
            <a:r>
              <a:rPr lang="en-US" sz="2300" dirty="0"/>
              <a:t>out enzymes, and digests it’s prey in its own </a:t>
            </a:r>
            <a:r>
              <a:rPr lang="en-US" sz="2300" dirty="0" smtClean="0"/>
              <a:t>shell</a:t>
            </a:r>
          </a:p>
          <a:p>
            <a:pPr lvl="2"/>
            <a:r>
              <a:rPr lang="en-US" sz="2300" dirty="0" smtClean="0"/>
              <a:t>pulls </a:t>
            </a:r>
            <a:r>
              <a:rPr lang="en-US" sz="2300" dirty="0"/>
              <a:t>the stomach back, leaving an empty </a:t>
            </a:r>
            <a:r>
              <a:rPr lang="en-US" sz="2300" dirty="0" smtClean="0"/>
              <a:t>shell</a:t>
            </a:r>
          </a:p>
          <a:p>
            <a:pPr lvl="2"/>
            <a:r>
              <a:rPr lang="en-US" sz="2300" dirty="0" err="1" smtClean="0"/>
              <a:t>Sunstar</a:t>
            </a:r>
            <a:r>
              <a:rPr lang="en-US" sz="2300" dirty="0" smtClean="0"/>
              <a:t> feeds on other </a:t>
            </a:r>
            <a:r>
              <a:rPr lang="en-US" sz="2300" dirty="0" err="1" smtClean="0"/>
              <a:t>seastars</a:t>
            </a:r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 descr="https://encrypted-tbn2.google.com/images?q=tbn:ANd9GcS9AukkEuW0jGa8PKj4NhVfsGqe5CmA76n_Ty9PNag5jet1Bb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048" y="2474646"/>
            <a:ext cx="1623753" cy="162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oogle.com/images?q=tbn:ANd9GcT0tEKeuuiWOS9w-068p0I0GFl5AfjAumB6O0uHoxTrvpIXF1fh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0"/>
          <a:stretch/>
        </p:blipFill>
        <p:spPr bwMode="auto">
          <a:xfrm>
            <a:off x="6934200" y="4158297"/>
            <a:ext cx="1670586" cy="145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visual.merriam-webster.com/images/animal-kingdom/simple-organisms-echinoderms/echinoderms/anatomy-starfish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5" t="41335" r="10146" b="7055"/>
          <a:stretch/>
        </p:blipFill>
        <p:spPr bwMode="auto">
          <a:xfrm>
            <a:off x="4876801" y="622781"/>
            <a:ext cx="3558763" cy="182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83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5631"/>
            <a:ext cx="3581400" cy="792057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06893"/>
            <a:ext cx="5943600" cy="427710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Feeding</a:t>
            </a:r>
          </a:p>
          <a:p>
            <a:pPr lvl="1"/>
            <a:r>
              <a:rPr lang="en-US" sz="2400" dirty="0" smtClean="0"/>
              <a:t>Herbivores</a:t>
            </a:r>
          </a:p>
          <a:p>
            <a:pPr lvl="2"/>
            <a:r>
              <a:rPr lang="en-US" dirty="0" smtClean="0"/>
              <a:t>Ex. sea urchins</a:t>
            </a:r>
          </a:p>
          <a:p>
            <a:pPr lvl="2"/>
            <a:r>
              <a:rPr lang="en-US" dirty="0" smtClean="0"/>
              <a:t>scrape </a:t>
            </a:r>
            <a:r>
              <a:rPr lang="en-US" dirty="0"/>
              <a:t>algae from rocks </a:t>
            </a:r>
            <a:endParaRPr lang="en-US" dirty="0" smtClean="0"/>
          </a:p>
          <a:p>
            <a:pPr lvl="1"/>
            <a:r>
              <a:rPr lang="en-US" sz="2600" dirty="0" smtClean="0"/>
              <a:t>Filter feeders</a:t>
            </a:r>
          </a:p>
          <a:p>
            <a:pPr lvl="2"/>
            <a:r>
              <a:rPr lang="en-US" dirty="0" smtClean="0"/>
              <a:t>Ex. sea </a:t>
            </a:r>
            <a:r>
              <a:rPr lang="en-US" dirty="0"/>
              <a:t>lilies, basket stars, </a:t>
            </a:r>
            <a:r>
              <a:rPr lang="en-US" dirty="0" smtClean="0"/>
              <a:t>etc.</a:t>
            </a:r>
          </a:p>
          <a:p>
            <a:pPr lvl="2"/>
            <a:r>
              <a:rPr lang="en-US" dirty="0" smtClean="0"/>
              <a:t>use </a:t>
            </a:r>
            <a:r>
              <a:rPr lang="en-US" dirty="0"/>
              <a:t>tube feet on flexible arms to capture plankton that float by on ocean </a:t>
            </a:r>
            <a:r>
              <a:rPr lang="en-US" dirty="0" smtClean="0"/>
              <a:t>currents</a:t>
            </a:r>
          </a:p>
          <a:p>
            <a:pPr lvl="1"/>
            <a:r>
              <a:rPr lang="en-US" sz="2600" dirty="0"/>
              <a:t>Detritus </a:t>
            </a:r>
            <a:r>
              <a:rPr lang="en-US" sz="2600" dirty="0" smtClean="0"/>
              <a:t>feeders</a:t>
            </a:r>
          </a:p>
          <a:p>
            <a:pPr lvl="2"/>
            <a:r>
              <a:rPr lang="en-US" dirty="0" smtClean="0"/>
              <a:t>Ex. sea cucumbers</a:t>
            </a:r>
          </a:p>
          <a:p>
            <a:pPr lvl="2"/>
            <a:r>
              <a:rPr lang="en-US" dirty="0" smtClean="0"/>
              <a:t>move </a:t>
            </a:r>
            <a:r>
              <a:rPr lang="en-US" dirty="0"/>
              <a:t>much like a </a:t>
            </a:r>
            <a:r>
              <a:rPr lang="en-US" dirty="0" smtClean="0"/>
              <a:t>bulldozer </a:t>
            </a:r>
          </a:p>
          <a:p>
            <a:pPr lvl="2"/>
            <a:r>
              <a:rPr lang="en-US" dirty="0" smtClean="0"/>
              <a:t>take </a:t>
            </a:r>
            <a:r>
              <a:rPr lang="en-US" dirty="0"/>
              <a:t>in a mixture of sand and detritus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 descr="http://t2.gstatic.com/images?q=tbn:ANd9GcTGdeP-dFmWLLk-UB8N7k1QWwpfa0_YFBrFb583w3DlD7nJF5DsjfLE4ED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3" b="14072"/>
          <a:stretch/>
        </p:blipFill>
        <p:spPr bwMode="auto">
          <a:xfrm>
            <a:off x="6172200" y="4125233"/>
            <a:ext cx="2446192" cy="148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2.google.com/images?q=tbn:ANd9GcR2KiDDSQfuswY7TzVZubiOO2bovFs5M7PbO67r0VN0Nitk_TJSjQ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6"/>
          <a:stretch/>
        </p:blipFill>
        <p:spPr bwMode="auto">
          <a:xfrm>
            <a:off x="6553200" y="2178156"/>
            <a:ext cx="2065192" cy="176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37960"/>
            <a:ext cx="1981200" cy="205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81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5631"/>
            <a:ext cx="3581400" cy="792057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06893"/>
            <a:ext cx="3962400" cy="427710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Respiration</a:t>
            </a:r>
          </a:p>
          <a:p>
            <a:pPr lvl="1"/>
            <a:r>
              <a:rPr lang="en-US" sz="2400" dirty="0" smtClean="0"/>
              <a:t>Gas exchange occurs at the </a:t>
            </a:r>
            <a:r>
              <a:rPr lang="en-US" sz="2400" dirty="0">
                <a:solidFill>
                  <a:srgbClr val="C00000"/>
                </a:solidFill>
              </a:rPr>
              <a:t>tube </a:t>
            </a:r>
            <a:r>
              <a:rPr lang="en-US" sz="2400" dirty="0" smtClean="0">
                <a:solidFill>
                  <a:srgbClr val="C00000"/>
                </a:solidFill>
              </a:rPr>
              <a:t>feet</a:t>
            </a:r>
            <a:endParaRPr lang="en-US" sz="2400" dirty="0">
              <a:solidFill>
                <a:srgbClr val="C00000"/>
              </a:solidFill>
            </a:endParaRPr>
          </a:p>
          <a:p>
            <a:pPr lvl="1"/>
            <a:r>
              <a:rPr lang="en-US" sz="2400" dirty="0"/>
              <a:t>in some species, small outgrowths called </a:t>
            </a:r>
            <a:r>
              <a:rPr lang="en-US" sz="2400" dirty="0" smtClean="0">
                <a:solidFill>
                  <a:srgbClr val="C00000"/>
                </a:solidFill>
              </a:rPr>
              <a:t>skin gills </a:t>
            </a:r>
            <a:r>
              <a:rPr lang="en-US" sz="2400" dirty="0"/>
              <a:t>also function in gas exchange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 descr="http://www.sfdj.com/learn/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73249"/>
            <a:ext cx="3733800" cy="260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daviddarling.info/images/starfish_disk_and_a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3237"/>
            <a:ext cx="3733800" cy="226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03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5631"/>
            <a:ext cx="3581400" cy="792057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06893"/>
            <a:ext cx="3581400" cy="427710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Internal Transport</a:t>
            </a:r>
          </a:p>
          <a:p>
            <a:pPr lvl="1"/>
            <a:r>
              <a:rPr lang="en-US" sz="2400" dirty="0" smtClean="0"/>
              <a:t>Movement of Gases and wastes performed by the </a:t>
            </a:r>
            <a:r>
              <a:rPr lang="en-US" sz="2400" dirty="0" smtClean="0">
                <a:solidFill>
                  <a:srgbClr val="C00000"/>
                </a:solidFill>
              </a:rPr>
              <a:t>Water Vascular System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0000FF"/>
                </a:solidFill>
              </a:rPr>
              <a:t>Coelom</a:t>
            </a:r>
            <a:endParaRPr lang="en-US" sz="2400" dirty="0"/>
          </a:p>
          <a:p>
            <a:pPr lvl="1"/>
            <a:r>
              <a:rPr lang="en-US" dirty="0" smtClean="0"/>
              <a:t>Nutrients distributed  by the </a:t>
            </a:r>
            <a:r>
              <a:rPr lang="en-US" dirty="0" smtClean="0">
                <a:solidFill>
                  <a:srgbClr val="00B050"/>
                </a:solidFill>
              </a:rPr>
              <a:t>Digestive gland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098" name="Picture 2" descr="http://1.bp.blogspot.com/_95SOK6Cvcko/RiwnFXWN6SI/AAAAAAAAAds/UHmoOBbEmxw/s400/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52454"/>
            <a:ext cx="3320142" cy="201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iera104.com/images/bio/arthro/starfish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67201"/>
            <a:ext cx="4432960" cy="276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67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5631"/>
            <a:ext cx="2286000" cy="792057"/>
          </a:xfrm>
        </p:spPr>
        <p:txBody>
          <a:bodyPr/>
          <a:lstStyle/>
          <a:p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06893"/>
            <a:ext cx="2514600" cy="427710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Excretion</a:t>
            </a:r>
          </a:p>
          <a:p>
            <a:pPr lvl="1"/>
            <a:r>
              <a:rPr lang="en-US" sz="2400" dirty="0" smtClean="0"/>
              <a:t>Metabolic wastes are expelled by the </a:t>
            </a:r>
            <a:r>
              <a:rPr lang="en-US" sz="2400" dirty="0" smtClean="0">
                <a:solidFill>
                  <a:srgbClr val="C00000"/>
                </a:solidFill>
              </a:rPr>
              <a:t>tube feet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00B050"/>
                </a:solidFill>
              </a:rPr>
              <a:t>skin </a:t>
            </a:r>
            <a:r>
              <a:rPr lang="en-US" sz="2400" dirty="0">
                <a:solidFill>
                  <a:srgbClr val="00B050"/>
                </a:solidFill>
              </a:rPr>
              <a:t>gills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122" name="Picture 2" descr="http://www.biog1105-1106.org/labs/deuts/media/echinowatervas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 r="1776" b="3172"/>
          <a:stretch/>
        </p:blipFill>
        <p:spPr bwMode="auto">
          <a:xfrm>
            <a:off x="3048000" y="752454"/>
            <a:ext cx="5617028" cy="481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13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3481</TotalTime>
  <Words>558</Words>
  <Application>Microsoft Macintosh PowerPoint</Application>
  <PresentationFormat>Custom</PresentationFormat>
  <Paragraphs>134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Austin</vt:lpstr>
      <vt:lpstr>Phylum Echinodermata</vt:lpstr>
      <vt:lpstr>Echinoderms</vt:lpstr>
      <vt:lpstr>Evolutionary Advances</vt:lpstr>
      <vt:lpstr>Water Vascular System</vt:lpstr>
      <vt:lpstr>Systems</vt:lpstr>
      <vt:lpstr>Systems</vt:lpstr>
      <vt:lpstr>Systems</vt:lpstr>
      <vt:lpstr>Systems</vt:lpstr>
      <vt:lpstr>Systems</vt:lpstr>
      <vt:lpstr>Systems</vt:lpstr>
      <vt:lpstr>Systems</vt:lpstr>
      <vt:lpstr>Systems</vt:lpstr>
      <vt:lpstr>PowerPoint Presentation</vt:lpstr>
      <vt:lpstr>Ecology</vt:lpstr>
      <vt:lpstr>Organization</vt:lpstr>
      <vt:lpstr>Organization</vt:lpstr>
      <vt:lpstr>Organization</vt:lpstr>
      <vt:lpstr>Organization</vt:lpstr>
      <vt:lpstr>Organization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and Lina</dc:creator>
  <cp:lastModifiedBy>Moein Ferdosian</cp:lastModifiedBy>
  <cp:revision>369</cp:revision>
  <cp:lastPrinted>1601-01-01T00:00:00Z</cp:lastPrinted>
  <dcterms:created xsi:type="dcterms:W3CDTF">1601-01-01T00:00:00Z</dcterms:created>
  <dcterms:modified xsi:type="dcterms:W3CDTF">2018-04-18T13:25:00Z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