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unknown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49"/>
  </p:notesMasterIdLst>
  <p:sldIdLst>
    <p:sldId id="257" r:id="rId2"/>
    <p:sldId id="258" r:id="rId3"/>
    <p:sldId id="332" r:id="rId4"/>
    <p:sldId id="259" r:id="rId5"/>
    <p:sldId id="291" r:id="rId6"/>
    <p:sldId id="260" r:id="rId7"/>
    <p:sldId id="276" r:id="rId8"/>
    <p:sldId id="289" r:id="rId9"/>
    <p:sldId id="290" r:id="rId10"/>
    <p:sldId id="293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</p:sldIdLst>
  <p:sldSz cx="9144000" cy="5715000" type="screen16x1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0000"/>
    <a:srgbClr val="66FF33"/>
    <a:srgbClr val="CCFFFF"/>
    <a:srgbClr val="FF9900"/>
    <a:srgbClr val="675F66"/>
    <a:srgbClr val="FF00FF"/>
    <a:srgbClr val="FFCC6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94" autoAdjust="0"/>
  </p:normalViewPr>
  <p:slideViewPr>
    <p:cSldViewPr>
      <p:cViewPr>
        <p:scale>
          <a:sx n="80" d="100"/>
          <a:sy n="80" d="100"/>
        </p:scale>
        <p:origin x="-1368" y="-60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F3628-65F8-49DD-82E0-C7D14D194747}" type="datetimeFigureOut">
              <a:rPr lang="en-CA" smtClean="0"/>
              <a:t>18-04-06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25F6E-0572-41D3-8D1B-7F3E5E7F27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3922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25F6E-0572-41D3-8D1B-7F3E5E7F27CE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9890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25F6E-0572-41D3-8D1B-7F3E5E7F27CE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8879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5715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7926"/>
            <a:ext cx="3679116" cy="52265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17926"/>
            <a:ext cx="3505200" cy="19274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257063"/>
            <a:ext cx="3313355" cy="141846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3684234"/>
            <a:ext cx="3309803" cy="105052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264024"/>
            <a:ext cx="2133600" cy="625818"/>
          </a:xfrm>
        </p:spPr>
        <p:txBody>
          <a:bodyPr anchor="b"/>
          <a:lstStyle>
            <a:lvl1pPr algn="l">
              <a:defRPr sz="2400"/>
            </a:lvl1pPr>
          </a:lstStyle>
          <a:p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5073570"/>
            <a:ext cx="35052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4766639"/>
            <a:ext cx="2831592" cy="304271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4766639"/>
            <a:ext cx="643666" cy="30427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2691622-2EFB-4298-8D1D-2F5B52970D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5073570"/>
            <a:ext cx="35052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0662-73C6-443D-9724-9FEF764B6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858456"/>
            <a:ext cx="1484453" cy="3983620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858456"/>
            <a:ext cx="5423704" cy="39836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AA21-9260-4904-8B46-EB02660AA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7696200" cy="95250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4500"/>
            <a:ext cx="7696200" cy="3581400"/>
          </a:xfrm>
        </p:spPr>
        <p:txBody>
          <a:bodyPr/>
          <a:lstStyle>
            <a:lvl2pPr marL="640080" indent="-274320">
              <a:buFont typeface="Wingdings 2" pitchFamily="18" charset="2"/>
              <a:buChar char=""/>
              <a:defRPr/>
            </a:lvl2pPr>
            <a:lvl3pPr marL="914400" indent="-228600">
              <a:buFont typeface="Courier New" pitchFamily="49" charset="0"/>
              <a:buChar char="o"/>
              <a:defRPr sz="2000"/>
            </a:lvl3pPr>
            <a:lvl4pPr marL="1124712" indent="-228600">
              <a:buFont typeface="Wingdings" pitchFamily="2" charset="2"/>
              <a:buChar char="§"/>
              <a:defRPr sz="2000"/>
            </a:lvl4pPr>
            <a:lvl5pPr marL="1325880" indent="-228600">
              <a:buFont typeface="Arial" pitchFamily="34" charset="0"/>
              <a:buChar char="•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5410729"/>
            <a:ext cx="3502152" cy="3042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417358"/>
            <a:ext cx="6637468" cy="1135063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3556000"/>
            <a:ext cx="6637467" cy="1267011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E5E2-E3B7-4427-9E0D-5C7C9108B7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D617-B994-468D-AD60-FB7C5D40DD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927860"/>
            <a:ext cx="3419856" cy="2910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927859"/>
            <a:ext cx="3419856" cy="2910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930008"/>
            <a:ext cx="3057148" cy="53313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478912"/>
            <a:ext cx="3419856" cy="23631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1930008"/>
            <a:ext cx="3055717" cy="53313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478912"/>
            <a:ext cx="3419856" cy="23631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1309-C8B6-4DAA-AD8D-3AB14587E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5C9D-496E-48A5-99B6-57F1314F4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B052-4801-41F0-9E3E-90B5FA99C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715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7926"/>
            <a:ext cx="3679116" cy="52265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17925"/>
            <a:ext cx="3505200" cy="519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EB6D-9E0E-4705-92EC-603AB2B9C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2" y="501569"/>
            <a:ext cx="3562257" cy="470703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713773"/>
            <a:ext cx="3090440" cy="429227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5073570"/>
            <a:ext cx="35052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770696"/>
            <a:ext cx="3493664" cy="304271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214529"/>
            <a:ext cx="3304572" cy="1219294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447495"/>
            <a:ext cx="3298784" cy="126492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715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17926"/>
            <a:ext cx="3679116" cy="52265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17925"/>
            <a:ext cx="3505200" cy="519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2" y="501569"/>
            <a:ext cx="3562257" cy="4707038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5073570"/>
            <a:ext cx="35052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217420"/>
            <a:ext cx="3300984" cy="12192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578163"/>
            <a:ext cx="3359623" cy="455676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3444240"/>
            <a:ext cx="3300573" cy="12663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770696"/>
            <a:ext cx="3493664" cy="304271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5515-4FFA-48C1-A9D4-E7AD6ED59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5715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277906"/>
            <a:ext cx="8229600" cy="515470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17926"/>
            <a:ext cx="3679116" cy="58270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17925"/>
            <a:ext cx="3505200" cy="519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856387"/>
            <a:ext cx="7024744" cy="952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3" y="1936377"/>
            <a:ext cx="6777317" cy="2924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187077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4876800"/>
            <a:ext cx="3502152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187076"/>
            <a:ext cx="1332156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6247F19-A04B-4F05-97E4-6883ED4C8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3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gif"/><Relationship Id="rId3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5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jpeg"/><Relationship Id="rId5" Type="http://schemas.openxmlformats.org/officeDocument/2006/relationships/image" Target="../media/image5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gif"/><Relationship Id="rId3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Relationship Id="rId3" Type="http://schemas.openxmlformats.org/officeDocument/2006/relationships/image" Target="../media/image5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eg"/><Relationship Id="rId3" Type="http://schemas.openxmlformats.org/officeDocument/2006/relationships/image" Target="../media/image6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4" Type="http://schemas.openxmlformats.org/officeDocument/2006/relationships/image" Target="../media/image68.jpeg"/><Relationship Id="rId5" Type="http://schemas.openxmlformats.org/officeDocument/2006/relationships/image" Target="../media/image69.jpeg"/><Relationship Id="rId6" Type="http://schemas.openxmlformats.org/officeDocument/2006/relationships/image" Target="../media/image7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eg"/><Relationship Id="rId3" Type="http://schemas.openxmlformats.org/officeDocument/2006/relationships/image" Target="../media/image7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eg"/><Relationship Id="rId3" Type="http://schemas.openxmlformats.org/officeDocument/2006/relationships/image" Target="../media/image7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4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4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gif"/><Relationship Id="rId3" Type="http://schemas.openxmlformats.org/officeDocument/2006/relationships/image" Target="../media/image8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jpeg"/><Relationship Id="rId3" Type="http://schemas.openxmlformats.org/officeDocument/2006/relationships/image" Target="../media/image8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4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hyperlink" Target="http://insectsandbugss.com/wp-content/uploads/2011/12/Name-Of-Insects.jpg" TargetMode="External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163212" y="190500"/>
            <a:ext cx="3189588" cy="1524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Phylum </a:t>
            </a:r>
            <a:r>
              <a:rPr lang="en-US" dirty="0" err="1" smtClean="0">
                <a:solidFill>
                  <a:srgbClr val="0070C0"/>
                </a:solidFill>
              </a:rPr>
              <a:t>Arthropoda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1622-2EFB-4298-8D1D-2F5B52970D5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AutoShape 16" descr="data:image/jpeg;base64,/9j/4AAQSkZJRgABAQAAAQABAAD/2wBDAAkGBwgHBgkIBwgKCgkLDRYPDQwMDRsUFRAWIB0iIiAdHx8kKDQsJCYxJx8fLT0tMTU3Ojo6Iys/RD84QzQ5Ojf/2wBDAQoKCg0MDRoPDxo3JR8lNzc3Nzc3Nzc3Nzc3Nzc3Nzc3Nzc3Nzc3Nzc3Nzc3Nzc3Nzc3Nzc3Nzc3Nzc3Nzc3Nzf/wAARCAClAHYDASIAAhEBAxEB/8QAHAAAAQUBAQEAAAAAAAAAAAAABQACAwQGAQcI/8QANRAAAgEDAwIFAwMDBAIDAAAAAQIDAAQREiExBUETIlFhcQYUgSMykaGx8ELR4fEVM0Niwf/EABoBAAEFAQAAAAAAAAAAAAAAAAUAAQIDBAb/xAAqEQACAgIBAwMDBAMAAAAAAAAAAQIRAwQhBRIxEyJBFCNRJDJxgTRhof/aAAwDAQACEQMRAD8A8WyTwTUsa5zpZjpGTtz8VFGSjenzUzTNI7PpCBj+1NgPYUWKwjZPa/bzeO04nXT4CooKuc+bWeRtjGO/NWoZ2ypZuNsVQRtMCgMDnfHGOfb81ct4nSMtpZgxGNP9aZkaDFqxKF9pAcjfbHvV5CwIO+D3zQayl8+GOAcjB7bVsvpKwXqObS4BAkXyMP8APzUW6IPgoQvkZbOOwzV6NSUUjIztn3pnUOmz9LvZLS4TS6Hnsw7Ee1EejW33YeAnBPB9+1QbIsiiOn5qwDkjPFRSQPBKY5Bh1bBHpVsQSRxo7DyuMqfWkRZ2PgYqVMjO1NRd6tRLgg4zTDEQyTxXVXFX+r3tswhk8PwVysRIGcsSAOPc1CU3xilYw1KVPVKVIR88Fdhk7H0qaMKYSGGNxtTjk7HfBq0jhbgPCowgGNQz+avNVkUTFzkqckdtwBRXpV59nMGYGSI/uQ9/+aJdGXp10St0gjcjBPY/n8VqoPpR/C19LiiuVb/4XYK34J2NQckvJFv4OW/0/Y/UdqZukyxx3igYTOx9mHb5pnT5L/6fvI4r+CaEqQQDz8g8GinQ7H7G7eOfoUltfKP0bjlA2fUbVb6v1hrkBL/RKkWzZUb0N2d+OGfZVm7U6dk2brgP9eSw+pOmJOkgS/tlwNW2v1H871l+gyfbXyeL5QTpOexzt/Wqa9SeSZiGU8+wHtT47tplVQihgf3YBye9Dvr80YyUl/AXfQopqn/Id6/Z6L3xFOfEUH+BiriRLJ9OEsoLRkBT6ZNCZeovII3kKlgpADn9w/7on0y5VukMk5VWd8YB29q1YeoQmlF+QTs9LyYrkuUD40IKg9zViGQOSFGcHGc1c8BUYcEZHNVYLSOJiwZydwMnjfOwojJytV4BdRp2TIwUAZ+dqZg5Jp4XG1d0k1MgcRSaVTRgZxntSpCPn1YiXORnfii3TYLOZwkxCn4x/Wk1ocnCnfapounXBGRC5x6Cr2aLNDH9MCa3c2UgZ341t/8AtHvpv6d6l02Q3M95PFIg/ShDnQ5Prvj+lZPp3UuodPPhxtztplXNbyK/vL/o0c0uoKuAw0kb/ntvQ7fzTx4ml8mrRw+rmSbGdXv5/uNUsjNImwzQC8JuEMyjnZ4/SiFzdIy5uDqx+1xyKoeJojZ41LhRltIzkUDhjlVxVs7DHkxYVy6GxRPDbyu6sxUDAK8Dam27Mnh5AOrcHNG7K7glhWOQOPEXZccfNDiwgu2EMgRo2JibGcZGCN+2Cayz2JTVSNim3fA5m8WXynjYf2otEqpAUeQBAQ67HO3ahtrbaGEkbfuU4buD/wB0RDC6cmNCp5CgVVKde9GfLBT9vwXLW4nuZHdkASM5/FW8bZ/NVQi20GS+lc5KjvjtXYrw3DoqqVDDv60a6ZuKce3JL3HJ9T0+yXdjj7SyBhsHuMipgu1ciiZV85yam08D0o2BBirvmlVhUGaVIR5QIBJEG04q5bXD2wAZNQ9jTLNUC4bP/NHLaODymRAeOVqyTLQn9PdRuZEllSyTw40/czZJPamdRmuY5WkZtJcA6TuMYzRSynitLBfBsyniuFD7DnbNAetTzm3eN3z3w3b81z+7PvzqK+DoOlw7cTm6AVzIHkEcy6Q3DpwD8VPbNdQW7RBVEbEZdRkCh6OjPokQgA7Mh3/Oeatxvb69ayksR5oymP8Aeobc5Qhx8G/SSlPlcMNdMt9MBmkClXAZHHIPcVXNnmeQ4/ewaifTEjksVKLIrKNweN+4p0bpaF3f9hXBX1IrBhwqao0bG1LHJtAiUyW7M7MQrNhFB70QtjLbquf/AGNwM8ClMFlBYHG3OM4NDVSJk0GaQyMP3elV7Wt6Ur+COrt+vGq5Djo8gDadIbf2q5ZIofzlNa7IoO+Kz7l7eNWw3lON875q50qFruVic60HJ2C02hOWLYXYrsq6ji79ducqNC5RhpYjGMe9dWAiUENJpVAMFgQff5pttaLEBqYs3f0q6G1ZGOK7FcnFvjwRYIO1Kn96VSInmkIVGJKZ39aOWzQrpMkZGpQR2yP8zVBbcq5B9efWiNrFCqqZFfA9efxTyLkHbTqKNa/bwwMTnAzyue4rO/UF3KI9Jw2OQ6A/1xmtPZXsX2ngWVqQx2MujJH5+aAdaFwYShnKDflh7e9c/ndbfB0Oj/j8oyJlcznxbVTGx7KVJ/IIqaJlfKQW6hckl9ZO35q/CHwVF6xYb+Ytj39KbMymNx47SEnCgHA59aq3Jqdm3RuMjSfTU3jWDxtcq+kYEeNxXLu3DsQeN8Cn/TdvcQdPRi1uY5BnCbt+TVqdQWPNPqY+EmZuoZanLtBEAeBljEXhqxyZMDzGqN9L9vcokcQcMMu2AMe21aeKFWjJYa3x5QccigvW7ecrG1tFpyTrGMVp3sP2WYunbH6hIFsJbmTVqOk6fL70a6bHPnXDLpKjdAMkj3qnaCQLk5G/Ycb0R6d9zDIJ4tJVgNSY3ageCd54J3/Qc3H9mVJf2HrdZQoE2knvipcADCjHrUcJmkwXVVHoN8VMV3OOTXaR8I4aXkjG5pU8DSaVSGMaIvMfKRV20jGoZqXwRjjelHGwfOoD2FNL/RdFoNyvO9pHFDGiQA4c6gNj/es31ExsrLEjSMuV52H4H+9GJ457uyZFnWIruOR/Wg8ya9cSkLGdmdd9ZH+cVz+dNbKs6HTkvp3QNhSViwVIABzsD8g7bfk1Tu4m0yNrj0DcqoxRS2gjSYoAwYbAZwdx3Pb+1SiABWUgMCO++P5PNUbdp8F+nm91MtfS8hWwwYVDNuG1ZP8AxR2Gx8TzMPmg/Qlj6eWjuwqRbEOqnH5Nba0+2liUwyBoyM6geccmr9GcXFL8GTqal3tr5ALxeEWCqAOKG9TvriKF0ghVmDDdhkY70d6lG3jCGJSZZP2oOwoB1gtapMsTBnVcMQe9E8lyxtJ0CcNRyJtWUobqRUfCpH3Kquwq50+4mglLeAPCkG+kfxWZjurlX/WIVm508GtF0ee9Mg8JITGwwQTj+BXPa2Jx2o8s6Dampaz4QfikYnaIr809ua4uvALkfAruPWutOSfkWw5pVGTSpxAbQe5rqJqDDbbfJroySc+tdIG21OyZPHgoUDHQwwx74obNGiFo4Q6xRnCZ3LHuaLwRhYDIf9QwN8Zqt1C3khj8QKQSAVOP4oVuYrkp/gK6GbtTh+QRNJFCyeKxDs5IHdz/ALDvTZ7xXzHA4D8ySuMAeyj+m9QiQXHULe7eMhFVkwexGd6qWNiJ+o3C3xb9Ql4/MAG3ON6wSk5OmFVhik38nTf3WpjHpKqdzjk+lWIetzwliGeJm2Z871Bb2UdyJzE3hRR7gDkk+9CZ4pn1mGJpokPmGCT80nhxyd+CanJWvJsrb6mkgi0AqWm2a5Y+cD5rvUWhl8tq5mCgaiBtmsT07rSmT7eSPREgIyBnf3owl01tMGgceECpdQc6tuKlHNk13UuYsy5NfHm/aqkv+jbqPSxZgSQaL9Cl/VTVOyKBggLn/BTJ4vu4BLGMK4zgf2q50LpMsaCaTyvnyhh2Har1hcsqnEyzzpYXGXk0ceQoAbV74pOD2rsYwMHb2FcY0aQCI+/FKuPnNKnFYH31Z9akQd65juTvXUIx7mkTLdgqzXSiZsRru2fT0oxclLoB3cRwu4CHuFxz/GT+RWfC8auO+D2qW+uJLiNFIwqZIAONzVWSHciUJOLtAzq8Vh063EpnjdWlOlAfPnJ3x6Y5ofDDDLKj+GxSQ5QjO5Pb+1Vut2V0qPNHJkhd9Hn0/A5qva3PULFxIZdElvJqUPnAPOcHahk8cb5QVxZslcSCNy/TrS7Md3HLaTKnmPKt7kdjUVs79Jke4jCtFLsR3znsaD9Y6pf9UvmmlMbeIRqJUAfIpG7fz27ktg7AjYcZ+azzpPg3685SVSdhl+kp1C0NzrhM5J06hgmsd41z0sTQXsbJpfC6hznjB70eke4ENrPbq6wiQh1HDkYzj42/mtDf9H6d9XdKSSwkWOeM5CyD/UOQe4pX3qmWTSg1M59HMl3086sko+CD771rYiqjYVjvoW2ubGS/tLuJo3UqdJ/IrWgb0W1V9pHO7zrPKvBPkGmMuRXAwzXcjG/NaTGRMtKlnzeY/FKnEB2XA5po9Sa6TnvTSRikWEqttTtQxUIbGK476ec49qQw5reGd/1VweQRVS9swrBWiDDfLc5qzBcKHychRzkVBe9REpItwETg7UJ6lnWGNteQv0zXlnnSfgEXVhao8pg1hXOArb4oHNI9qdTRawHOxPIx/wBUbfWWZll0/wBqYlq9wh1+bG+cbUA+vuVs6V6Cxw8mZvOo39mv21tIr2chV2UDeNvVfTIxV3oPVrixkS/tWcqzfqx55Hqfeg/UIfDv5NUhfL4P/wBhjA2+KudDtJ5JGWSJkTOQMds0Yjjc6aB+TNjgmmey2sydRs1uAqCTG5XkiuHI8uKDfTt2sVsqxsWjxjfvRYyiQ6xRXCpRjTOXztOboc37qTA+XSpx33rhp4Jxjf8AmtBQSIoFKmo2AAzZIHNKlQjPDZj8muD3ppbBIPPNNZ8/inLCVed8U8MDVUufWnxNSEWFXLD0qp1O0LMskYz6gc1Z17YrUdE6fElmbqddRYZGrsPWse9rrPhcGatLZevmU0YYWmmJpZ1wq70MvOrR20aRnylxpI9Rx/cZrX9cWK4jibAS3YlicYyAc5+OKwH1DDH/AOQmCEyBJMJIhwCvI2PegWLpaxyTlyH5dX9SNUM6LbR3pdp5okkXLszbD2raRdOHhY8Nda84GzVj7uJXjUQlY5DGN2GcfPvW56RbGw6fBbG6e5KLkzScsScnnsM4HsBRzXhSAO1kcpXZH0fpzWNlHDJJ4jAkk8Yyc4HxnFElQDYcU0tvTwQAK1KNcGJtt2SLvtT84qBXwalBzUiLJI/MfxSpsZwTSpDGa3xnO+aUi7DB5pUqctGkU4ZBwDSpU4h6AlhvWms+oyCweNwGULpA49aVKq5q0N8md+pda2j/AKh0bALjgYrDW6yTzEPKfKA+dO5zSpVmkl3GjG32mht+j2jyw3IVgzbsNWQc1p1G21KlV+NJMqm23yd35zSJOeaVKrSslRcjmn4IA3pUqZkR8YJzk0qVKkMf/9k="/>
          <p:cNvSpPr>
            <a:spLocks noChangeAspect="1" noChangeArrowheads="1"/>
          </p:cNvSpPr>
          <p:nvPr/>
        </p:nvSpPr>
        <p:spPr bwMode="auto">
          <a:xfrm>
            <a:off x="63500" y="-528638"/>
            <a:ext cx="781050" cy="108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8" name="Picture 4" descr="http://wblrd.sk.ca/~ppsbio20/bio20/dol/slides/images/cent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357" y="1381973"/>
            <a:ext cx="2909145" cy="176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nematodes.org/NeglectedGenomes/ARTHROPODA/AM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3"/>
          <a:stretch/>
        </p:blipFill>
        <p:spPr bwMode="auto">
          <a:xfrm>
            <a:off x="3544406" y="1381972"/>
            <a:ext cx="2708951" cy="176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biol.andrews.edu/everglades/organisms/invertebrates/arthropods/pond_crayfish/pond_crayfish_m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30834"/>
            <a:ext cx="3470950" cy="260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ages.encyclopedia.com/utility/image.aspx?id=2792837&amp;imagetype=H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47635" y="3102149"/>
            <a:ext cx="2603212" cy="266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insects.org/images/entophiles/orth_l008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35" y="3142580"/>
            <a:ext cx="3087335" cy="259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ages.tutorvista.com/content/diversity-living-world/butterflies-are-phylum-arthropoda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724" y="0"/>
            <a:ext cx="1429139" cy="138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visualparadox.com/images/photos/b/scorpion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0"/>
          <a:stretch/>
        </p:blipFill>
        <p:spPr bwMode="auto">
          <a:xfrm>
            <a:off x="3544406" y="-7715"/>
            <a:ext cx="2074318" cy="138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encrypted-tbn3.google.com/images?q=tbn:ANd9GcTKxad3Nqi61DUz-42TgQOs2BPah8z76j8zo6bq7X--gXIFA0v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470" y="-43206"/>
            <a:ext cx="2130064" cy="141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163212" y="190500"/>
            <a:ext cx="3189588" cy="1524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Sub-Phylum </a:t>
            </a:r>
            <a:r>
              <a:rPr lang="en-US" dirty="0" err="1" smtClean="0">
                <a:solidFill>
                  <a:srgbClr val="0070C0"/>
                </a:solidFill>
              </a:rPr>
              <a:t>Chelicerata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1622-2EFB-4298-8D1D-2F5B52970D5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AutoShape 16" descr="data:image/jpeg;base64,/9j/4AAQSkZJRgABAQAAAQABAAD/2wBDAAkGBwgHBgkIBwgKCgkLDRYPDQwMDRsUFRAWIB0iIiAdHx8kKDQsJCYxJx8fLT0tMTU3Ojo6Iys/RD84QzQ5Ojf/2wBDAQoKCg0MDRoPDxo3JR8lNzc3Nzc3Nzc3Nzc3Nzc3Nzc3Nzc3Nzc3Nzc3Nzc3Nzc3Nzc3Nzc3Nzc3Nzc3Nzc3Nzf/wAARCAClAHYDASIAAhEBAxEB/8QAHAAAAQUBAQEAAAAAAAAAAAAABQACAwQGAQcI/8QANRAAAgEDAwIFAwMDBAIDAAAAAQIDAAQREiExBUETIlFhcQYUgSMykaGx8ELR4fEVM0Niwf/EABoBAAEFAQAAAAAAAAAAAAAAAAUAAQIDBAb/xAAqEQACAgIBAwMDBAMAAAAAAAAAAQIRAwQhBRIxEyJBFCNRJDJxgTRhof/aAAwDAQACEQMRAD8A8WyTwTUsa5zpZjpGTtz8VFGSjenzUzTNI7PpCBj+1NgPYUWKwjZPa/bzeO04nXT4CooKuc+bWeRtjGO/NWoZ2ypZuNsVQRtMCgMDnfHGOfb81ct4nSMtpZgxGNP9aZkaDFqxKF9pAcjfbHvV5CwIO+D3zQayl8+GOAcjB7bVsvpKwXqObS4BAkXyMP8APzUW6IPgoQvkZbOOwzV6NSUUjIztn3pnUOmz9LvZLS4TS6Hnsw7Ee1EejW33YeAnBPB9+1QbIsiiOn5qwDkjPFRSQPBKY5Bh1bBHpVsQSRxo7DyuMqfWkRZ2PgYqVMjO1NRd6tRLgg4zTDEQyTxXVXFX+r3tswhk8PwVysRIGcsSAOPc1CU3xilYw1KVPVKVIR88Fdhk7H0qaMKYSGGNxtTjk7HfBq0jhbgPCowgGNQz+avNVkUTFzkqckdtwBRXpV59nMGYGSI/uQ9/+aJdGXp10St0gjcjBPY/n8VqoPpR/C19LiiuVb/4XYK34J2NQckvJFv4OW/0/Y/UdqZukyxx3igYTOx9mHb5pnT5L/6fvI4r+CaEqQQDz8g8GinQ7H7G7eOfoUltfKP0bjlA2fUbVb6v1hrkBL/RKkWzZUb0N2d+OGfZVm7U6dk2brgP9eSw+pOmJOkgS/tlwNW2v1H871l+gyfbXyeL5QTpOexzt/Wqa9SeSZiGU8+wHtT47tplVQihgf3YBye9Dvr80YyUl/AXfQopqn/Id6/Z6L3xFOfEUH+BiriRLJ9OEsoLRkBT6ZNCZeovII3kKlgpADn9w/7on0y5VukMk5VWd8YB29q1YeoQmlF+QTs9LyYrkuUD40IKg9zViGQOSFGcHGc1c8BUYcEZHNVYLSOJiwZydwMnjfOwojJytV4BdRp2TIwUAZ+dqZg5Jp4XG1d0k1MgcRSaVTRgZxntSpCPn1YiXORnfii3TYLOZwkxCn4x/Wk1ocnCnfapounXBGRC5x6Cr2aLNDH9MCa3c2UgZ341t/8AtHvpv6d6l02Q3M95PFIg/ShDnQ5Prvj+lZPp3UuodPPhxtztplXNbyK/vL/o0c0uoKuAw0kb/ntvQ7fzTx4ml8mrRw+rmSbGdXv5/uNUsjNImwzQC8JuEMyjnZ4/SiFzdIy5uDqx+1xyKoeJojZ41LhRltIzkUDhjlVxVs7DHkxYVy6GxRPDbyu6sxUDAK8Dam27Mnh5AOrcHNG7K7glhWOQOPEXZccfNDiwgu2EMgRo2JibGcZGCN+2Cayz2JTVSNim3fA5m8WXynjYf2otEqpAUeQBAQ67HO3ahtrbaGEkbfuU4buD/wB0RDC6cmNCp5CgVVKde9GfLBT9vwXLW4nuZHdkASM5/FW8bZ/NVQi20GS+lc5KjvjtXYrw3DoqqVDDv60a6ZuKce3JL3HJ9T0+yXdjj7SyBhsHuMipgu1ciiZV85yam08D0o2BBirvmlVhUGaVIR5QIBJEG04q5bXD2wAZNQ9jTLNUC4bP/NHLaODymRAeOVqyTLQn9PdRuZEllSyTw40/czZJPamdRmuY5WkZtJcA6TuMYzRSynitLBfBsyniuFD7DnbNAetTzm3eN3z3w3b81z+7PvzqK+DoOlw7cTm6AVzIHkEcy6Q3DpwD8VPbNdQW7RBVEbEZdRkCh6OjPokQgA7Mh3/Oeatxvb69ayksR5oymP8Aeobc5Qhx8G/SSlPlcMNdMt9MBmkClXAZHHIPcVXNnmeQ4/ewaifTEjksVKLIrKNweN+4p0bpaF3f9hXBX1IrBhwqao0bG1LHJtAiUyW7M7MQrNhFB70QtjLbquf/AGNwM8ClMFlBYHG3OM4NDVSJk0GaQyMP3elV7Wt6Ur+COrt+vGq5Djo8gDadIbf2q5ZIofzlNa7IoO+Kz7l7eNWw3lON875q50qFruVic60HJ2C02hOWLYXYrsq6ji79ducqNC5RhpYjGMe9dWAiUENJpVAMFgQff5pttaLEBqYs3f0q6G1ZGOK7FcnFvjwRYIO1Kn96VSInmkIVGJKZ39aOWzQrpMkZGpQR2yP8zVBbcq5B9efWiNrFCqqZFfA9efxTyLkHbTqKNa/bwwMTnAzyue4rO/UF3KI9Jw2OQ6A/1xmtPZXsX2ngWVqQx2MujJH5+aAdaFwYShnKDflh7e9c/ndbfB0Oj/j8oyJlcznxbVTGx7KVJ/IIqaJlfKQW6hckl9ZO35q/CHwVF6xYb+Ytj39KbMymNx47SEnCgHA59aq3Jqdm3RuMjSfTU3jWDxtcq+kYEeNxXLu3DsQeN8Cn/TdvcQdPRi1uY5BnCbt+TVqdQWPNPqY+EmZuoZanLtBEAeBljEXhqxyZMDzGqN9L9vcokcQcMMu2AMe21aeKFWjJYa3x5QccigvW7ecrG1tFpyTrGMVp3sP2WYunbH6hIFsJbmTVqOk6fL70a6bHPnXDLpKjdAMkj3qnaCQLk5G/Ycb0R6d9zDIJ4tJVgNSY3ageCd54J3/Qc3H9mVJf2HrdZQoE2knvipcADCjHrUcJmkwXVVHoN8VMV3OOTXaR8I4aXkjG5pU8DSaVSGMaIvMfKRV20jGoZqXwRjjelHGwfOoD2FNL/RdFoNyvO9pHFDGiQA4c6gNj/es31ExsrLEjSMuV52H4H+9GJ457uyZFnWIruOR/Wg8ya9cSkLGdmdd9ZH+cVz+dNbKs6HTkvp3QNhSViwVIABzsD8g7bfk1Tu4m0yNrj0DcqoxRS2gjSYoAwYbAZwdx3Pb+1SiABWUgMCO++P5PNUbdp8F+nm91MtfS8hWwwYVDNuG1ZP8AxR2Gx8TzMPmg/Qlj6eWjuwqRbEOqnH5Nba0+2liUwyBoyM6geccmr9GcXFL8GTqal3tr5ALxeEWCqAOKG9TvriKF0ghVmDDdhkY70d6lG3jCGJSZZP2oOwoB1gtapMsTBnVcMQe9E8lyxtJ0CcNRyJtWUobqRUfCpH3Kquwq50+4mglLeAPCkG+kfxWZjurlX/WIVm508GtF0ee9Mg8JITGwwQTj+BXPa2Jx2o8s6Dampaz4QfikYnaIr809ua4uvALkfAruPWutOSfkWw5pVGTSpxAbQe5rqJqDDbbfJroySc+tdIG21OyZPHgoUDHQwwx74obNGiFo4Q6xRnCZ3LHuaLwRhYDIf9QwN8Zqt1C3khj8QKQSAVOP4oVuYrkp/gK6GbtTh+QRNJFCyeKxDs5IHdz/ALDvTZ7xXzHA4D8ySuMAeyj+m9QiQXHULe7eMhFVkwexGd6qWNiJ+o3C3xb9Ql4/MAG3ON6wSk5OmFVhik38nTf3WpjHpKqdzjk+lWIetzwliGeJm2Z871Bb2UdyJzE3hRR7gDkk+9CZ4pn1mGJpokPmGCT80nhxyd+CanJWvJsrb6mkgi0AqWm2a5Y+cD5rvUWhl8tq5mCgaiBtmsT07rSmT7eSPREgIyBnf3owl01tMGgceECpdQc6tuKlHNk13UuYsy5NfHm/aqkv+jbqPSxZgSQaL9Cl/VTVOyKBggLn/BTJ4vu4BLGMK4zgf2q50LpMsaCaTyvnyhh2Har1hcsqnEyzzpYXGXk0ceQoAbV74pOD2rsYwMHb2FcY0aQCI+/FKuPnNKnFYH31Z9akQd65juTvXUIx7mkTLdgqzXSiZsRru2fT0oxclLoB3cRwu4CHuFxz/GT+RWfC8auO+D2qW+uJLiNFIwqZIAONzVWSHciUJOLtAzq8Vh063EpnjdWlOlAfPnJ3x6Y5ofDDDLKj+GxSQ5QjO5Pb+1Vut2V0qPNHJkhd9Hn0/A5qva3PULFxIZdElvJqUPnAPOcHahk8cb5QVxZslcSCNy/TrS7Md3HLaTKnmPKt7kdjUVs79Jke4jCtFLsR3znsaD9Y6pf9UvmmlMbeIRqJUAfIpG7fz27ktg7AjYcZ+azzpPg3685SVSdhl+kp1C0NzrhM5J06hgmsd41z0sTQXsbJpfC6hznjB70eke4ENrPbq6wiQh1HDkYzj42/mtDf9H6d9XdKSSwkWOeM5CyD/UOQe4pX3qmWTSg1M59HMl3086sko+CD771rYiqjYVjvoW2ubGS/tLuJo3UqdJ/IrWgb0W1V9pHO7zrPKvBPkGmMuRXAwzXcjG/NaTGRMtKlnzeY/FKnEB2XA5po9Sa6TnvTSRikWEqttTtQxUIbGK476ec49qQw5reGd/1VweQRVS9swrBWiDDfLc5qzBcKHychRzkVBe9REpItwETg7UJ6lnWGNteQv0zXlnnSfgEXVhao8pg1hXOArb4oHNI9qdTRawHOxPIx/wBUbfWWZll0/wBqYlq9wh1+bG+cbUA+vuVs6V6Cxw8mZvOo39mv21tIr2chV2UDeNvVfTIxV3oPVrixkS/tWcqzfqx55Hqfeg/UIfDv5NUhfL4P/wBhjA2+KudDtJ5JGWSJkTOQMds0Yjjc6aB+TNjgmmey2sydRs1uAqCTG5XkiuHI8uKDfTt2sVsqxsWjxjfvRYyiQ6xRXCpRjTOXztOboc37qTA+XSpx33rhp4Jxjf8AmtBQSIoFKmo2AAzZIHNKlQjPDZj8muD3ppbBIPPNNZ8/inLCVed8U8MDVUufWnxNSEWFXLD0qp1O0LMskYz6gc1Z17YrUdE6fElmbqddRYZGrsPWse9rrPhcGatLZevmU0YYWmmJpZ1wq70MvOrR20aRnylxpI9Rx/cZrX9cWK4jibAS3YlicYyAc5+OKwH1DDH/AOQmCEyBJMJIhwCvI2PegWLpaxyTlyH5dX9SNUM6LbR3pdp5okkXLszbD2raRdOHhY8Nda84GzVj7uJXjUQlY5DGN2GcfPvW56RbGw6fBbG6e5KLkzScsScnnsM4HsBRzXhSAO1kcpXZH0fpzWNlHDJJ4jAkk8Yyc4HxnFElQDYcU0tvTwQAK1KNcGJtt2SLvtT84qBXwalBzUiLJI/MfxSpsZwTSpDGa3xnO+aUi7DB5pUqctGkU4ZBwDSpU4h6AlhvWms+oyCweNwGULpA49aVKq5q0N8md+pda2j/AKh0bALjgYrDW6yTzEPKfKA+dO5zSpVmkl3GjG32mht+j2jyw3IVgzbsNWQc1p1G21KlV+NJMqm23yd35zSJOeaVKrSslRcjmn4IA3pUqZkR8YJzk0qVKkMf/9k="/>
          <p:cNvSpPr>
            <a:spLocks noChangeAspect="1" noChangeArrowheads="1"/>
          </p:cNvSpPr>
          <p:nvPr/>
        </p:nvSpPr>
        <p:spPr bwMode="auto">
          <a:xfrm>
            <a:off x="63500" y="-528638"/>
            <a:ext cx="781050" cy="108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34" name="Picture 10" descr="http://images.encyclopedia.com/utility/image.aspx?id=2792837&amp;imagetype=He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95357" y="-51135"/>
            <a:ext cx="2619773" cy="267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7507"/>
            <a:ext cx="4895850" cy="311749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media-2.web.britannica.com/eb-media/97/46897-004-E39370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87754" y="280152"/>
            <a:ext cx="2619373" cy="201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s2.mm.bing.net/images/thumbnail.aspx?q=4866323009766217&amp;id=d9db47f705899ff304b984a157e36546&amp;url=http%3a%2f%2f1.bp.blogspot.com%2f_NsONLGRngn4%2fSxuf5wKs-CI%2fAAAAAAAAD7g%2fXoWKVpL5zgs%2fs400%2fJumping%2bSpider%2b-%2bcute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49" y="2597107"/>
            <a:ext cx="4248149" cy="311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9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5300"/>
            <a:ext cx="4724400" cy="838200"/>
          </a:xfrm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1. Class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Arachnida</a:t>
            </a:r>
            <a:endParaRPr lang="en-C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586" y="1603911"/>
            <a:ext cx="5364614" cy="3793137"/>
          </a:xfrm>
        </p:spPr>
        <p:txBody>
          <a:bodyPr>
            <a:normAutofit/>
          </a:bodyPr>
          <a:lstStyle/>
          <a:p>
            <a:r>
              <a:rPr lang="en-US" dirty="0"/>
              <a:t>Two body </a:t>
            </a:r>
            <a:r>
              <a:rPr lang="en-US" dirty="0" smtClean="0"/>
              <a:t>segments</a:t>
            </a:r>
          </a:p>
          <a:p>
            <a:pPr lvl="1"/>
            <a:r>
              <a:rPr lang="en-US" dirty="0" smtClean="0"/>
              <a:t>Cephalothorax &amp; Abdomen</a:t>
            </a:r>
          </a:p>
          <a:p>
            <a:r>
              <a:rPr lang="en-US" dirty="0" smtClean="0"/>
              <a:t>Four </a:t>
            </a:r>
            <a:r>
              <a:rPr lang="en-US" dirty="0"/>
              <a:t>pair of </a:t>
            </a:r>
            <a:r>
              <a:rPr lang="en-US" dirty="0" smtClean="0"/>
              <a:t>legs</a:t>
            </a:r>
          </a:p>
          <a:p>
            <a:r>
              <a:rPr lang="en-US" dirty="0" smtClean="0"/>
              <a:t>8 </a:t>
            </a:r>
            <a:r>
              <a:rPr lang="en-US" dirty="0"/>
              <a:t>simple eyes on cephalothorax</a:t>
            </a:r>
            <a:endParaRPr lang="en-US" dirty="0" smtClean="0"/>
          </a:p>
          <a:p>
            <a:r>
              <a:rPr lang="en-US" dirty="0" smtClean="0"/>
              <a:t>No antennae</a:t>
            </a:r>
          </a:p>
          <a:p>
            <a:r>
              <a:rPr lang="en-US" dirty="0" smtClean="0"/>
              <a:t>Poison </a:t>
            </a:r>
            <a:r>
              <a:rPr lang="en-US" dirty="0"/>
              <a:t>glands </a:t>
            </a:r>
          </a:p>
          <a:p>
            <a:pPr lvl="1"/>
            <a:r>
              <a:rPr lang="en-US" dirty="0" smtClean="0"/>
              <a:t>anterior and/or </a:t>
            </a:r>
            <a:r>
              <a:rPr lang="en-US" dirty="0"/>
              <a:t>posterior</a:t>
            </a:r>
          </a:p>
          <a:p>
            <a:r>
              <a:rPr lang="en-US" dirty="0"/>
              <a:t>Silk glands for web building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 descr="http://www.ecosociosystemes.fr/scorp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647700"/>
            <a:ext cx="2844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h5.ggpht.com/-4eDkx_lspLw/SqjH26eFXNI/AAAAAAAAAIA/EMmmltLgVNk/j04015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00584"/>
            <a:ext cx="2952996" cy="196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75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5300"/>
            <a:ext cx="3657600" cy="952500"/>
          </a:xfrm>
        </p:spPr>
        <p:txBody>
          <a:bodyPr/>
          <a:lstStyle/>
          <a:p>
            <a:r>
              <a:rPr lang="en-US" dirty="0" smtClean="0"/>
              <a:t>Spider Webs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62100"/>
            <a:ext cx="6172200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Spiders force </a:t>
            </a:r>
            <a:r>
              <a:rPr lang="en-US" dirty="0"/>
              <a:t>the liquid silk through organs called </a:t>
            </a:r>
            <a:r>
              <a:rPr lang="en-US" dirty="0">
                <a:solidFill>
                  <a:srgbClr val="C00000"/>
                </a:solidFill>
              </a:rPr>
              <a:t>spinnerets</a:t>
            </a:r>
          </a:p>
          <a:p>
            <a:r>
              <a:rPr lang="en-US" dirty="0" smtClean="0"/>
              <a:t>Silk </a:t>
            </a:r>
            <a:r>
              <a:rPr lang="en-US" dirty="0"/>
              <a:t>then hardens into a single strand</a:t>
            </a:r>
          </a:p>
          <a:p>
            <a:r>
              <a:rPr lang="en-US" dirty="0" smtClean="0"/>
              <a:t>Silk is </a:t>
            </a:r>
            <a:r>
              <a:rPr lang="en-US" dirty="0"/>
              <a:t>5 times stronger than steel</a:t>
            </a:r>
          </a:p>
          <a:p>
            <a:r>
              <a:rPr lang="en-US" dirty="0" smtClean="0"/>
              <a:t>Used to make </a:t>
            </a:r>
            <a:r>
              <a:rPr lang="en-US" dirty="0"/>
              <a:t>webs, cocoons for eggs, or wrappings for prey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 descr="http://www5.pbrc.hawaii.edu/microangela/mspigot7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0100"/>
            <a:ext cx="193569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_t_d_wolf_spider_web_by_darkwolfcreations-d6jas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19" y="3695700"/>
            <a:ext cx="3313181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9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451" y="381000"/>
            <a:ext cx="3708505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Chelicerata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62100"/>
            <a:ext cx="5029200" cy="3810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Unlike other arthropods:</a:t>
            </a:r>
          </a:p>
          <a:p>
            <a:pPr lvl="1"/>
            <a:r>
              <a:rPr lang="en-US" sz="2600" dirty="0" err="1" smtClean="0"/>
              <a:t>Chelicerates</a:t>
            </a:r>
            <a:r>
              <a:rPr lang="en-US" sz="2600" dirty="0" smtClean="0"/>
              <a:t> do not have mandibles used for chewing food.  </a:t>
            </a:r>
          </a:p>
          <a:p>
            <a:pPr lvl="1"/>
            <a:r>
              <a:rPr lang="en-US" sz="2600" dirty="0" smtClean="0"/>
              <a:t>Their first pair of appendages (chelicerae) are modified for tearing food apart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2" descr="http://ts4.mm.bing.net/images/thumbnail.aspx?q=4662535413498007&amp;id=fac4c0bd1cdd5184e2cc52a78cc93404&amp;url=http%3a%2f%2fi.ytimg.com%2fvi%2fvq1AefoOQS4%2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001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s2.mm.bing.net/images/thumbnail.aspx?q=4580364100700525&amp;id=73f25f200772f8be5c0a08fe2e7c076b&amp;url=http%3a%2f%2fwaynesword.palomar.edu%2fimages%2fjsface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86100"/>
            <a:ext cx="28575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79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B052-4801-41F0-9E3E-90B5FA99C7B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 descr="18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800100"/>
            <a:ext cx="808218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98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3810000" cy="952500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76962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Feeding</a:t>
            </a:r>
          </a:p>
          <a:p>
            <a:pPr lvl="1"/>
            <a:r>
              <a:rPr lang="en-US" dirty="0" smtClean="0"/>
              <a:t>Spider prey </a:t>
            </a:r>
            <a:r>
              <a:rPr lang="en-US" dirty="0"/>
              <a:t>caught in </a:t>
            </a:r>
            <a:r>
              <a:rPr lang="en-US" dirty="0" smtClean="0"/>
              <a:t>web</a:t>
            </a:r>
          </a:p>
          <a:p>
            <a:pPr lvl="2"/>
            <a:r>
              <a:rPr lang="en-US" dirty="0" smtClean="0"/>
              <a:t>Stabbed </a:t>
            </a:r>
            <a:r>
              <a:rPr lang="en-US" dirty="0"/>
              <a:t>with the poisonous chelicera</a:t>
            </a:r>
          </a:p>
          <a:p>
            <a:pPr lvl="3"/>
            <a:r>
              <a:rPr lang="en-US" dirty="0" smtClean="0"/>
              <a:t>inject digestive </a:t>
            </a:r>
            <a:r>
              <a:rPr lang="en-US" dirty="0"/>
              <a:t>enzymes into the prey </a:t>
            </a:r>
            <a:endParaRPr lang="en-US" dirty="0" smtClean="0"/>
          </a:p>
          <a:p>
            <a:pPr lvl="2"/>
            <a:r>
              <a:rPr lang="en-US" dirty="0" smtClean="0"/>
              <a:t>Suck </a:t>
            </a:r>
            <a:r>
              <a:rPr lang="en-US" dirty="0"/>
              <a:t>in the pre-digested food with stomach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igestion </a:t>
            </a:r>
            <a:r>
              <a:rPr lang="en-US" dirty="0"/>
              <a:t>and absorption in the digestive gland</a:t>
            </a:r>
          </a:p>
          <a:p>
            <a:pPr lvl="1"/>
            <a:r>
              <a:rPr lang="en-US" dirty="0"/>
              <a:t>Scorpions sting with barb at end of abdomen</a:t>
            </a:r>
          </a:p>
          <a:p>
            <a:pPr lvl="2"/>
            <a:r>
              <a:rPr lang="en-US" dirty="0"/>
              <a:t>chews with chelicera</a:t>
            </a:r>
          </a:p>
          <a:p>
            <a:pPr lvl="1"/>
            <a:r>
              <a:rPr lang="en-US" dirty="0" smtClean="0"/>
              <a:t>ticks </a:t>
            </a:r>
            <a:r>
              <a:rPr lang="en-US" dirty="0"/>
              <a:t>and </a:t>
            </a:r>
            <a:r>
              <a:rPr lang="en-US" dirty="0" smtClean="0"/>
              <a:t>mites are parasitic</a:t>
            </a:r>
          </a:p>
          <a:p>
            <a:pPr lvl="2"/>
            <a:r>
              <a:rPr lang="en-US" dirty="0" smtClean="0"/>
              <a:t>suck </a:t>
            </a:r>
            <a:r>
              <a:rPr lang="en-US" dirty="0"/>
              <a:t>food (blood) from </a:t>
            </a:r>
            <a:r>
              <a:rPr lang="en-US" dirty="0" smtClean="0"/>
              <a:t>host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0" name="Picture 2" descr="http://upload.wikimedia.org/wikipedia/commons/2/2f/Lasiodora_parahybana%2C_chelicerae_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0" b="11390"/>
          <a:stretch/>
        </p:blipFill>
        <p:spPr bwMode="auto">
          <a:xfrm>
            <a:off x="5410200" y="723900"/>
            <a:ext cx="2438400" cy="146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52900"/>
            <a:ext cx="16764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2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3810000" cy="952500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3810000" cy="3886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Respiration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Book </a:t>
            </a:r>
            <a:r>
              <a:rPr lang="en-US" sz="2400" dirty="0">
                <a:solidFill>
                  <a:srgbClr val="C00000"/>
                </a:solidFill>
              </a:rPr>
              <a:t>lungs 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2"/>
            <a:r>
              <a:rPr lang="en-US" sz="2200" dirty="0"/>
              <a:t>several sheets of tissue are layered like pages of a </a:t>
            </a:r>
            <a:r>
              <a:rPr lang="en-US" sz="2200" dirty="0" smtClean="0"/>
              <a:t>book</a:t>
            </a:r>
          </a:p>
          <a:p>
            <a:pPr lvl="2"/>
            <a:r>
              <a:rPr lang="en-US" sz="2200" dirty="0" smtClean="0"/>
              <a:t>increases </a:t>
            </a:r>
            <a:r>
              <a:rPr lang="en-US" sz="2200" dirty="0"/>
              <a:t>the surface area for gas exchange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074" name="Picture 2" descr="http://stirwordfest.files.wordpress.com/2008/06/anatomy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800100"/>
            <a:ext cx="411479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atthewsarver.com/wp-content/uploads/2010/02/Comstock-Book-Lung-1912-Resiz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09900"/>
            <a:ext cx="2895600" cy="233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92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3810000" cy="952500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5900"/>
            <a:ext cx="3581400" cy="3886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Internal Transport</a:t>
            </a:r>
          </a:p>
          <a:p>
            <a:pPr lvl="1"/>
            <a:r>
              <a:rPr lang="en-US" dirty="0" smtClean="0"/>
              <a:t>Open </a:t>
            </a:r>
            <a:r>
              <a:rPr lang="en-US" dirty="0"/>
              <a:t>circulatory </a:t>
            </a:r>
            <a:r>
              <a:rPr lang="en-US" dirty="0" smtClean="0"/>
              <a:t>system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orsal heart</a:t>
            </a:r>
            <a:endParaRPr lang="en-US" dirty="0"/>
          </a:p>
          <a:p>
            <a:pPr lvl="1"/>
            <a:r>
              <a:rPr lang="en-US" dirty="0"/>
              <a:t>blood leaves the vessels, and moves through spaces in the tissue called </a:t>
            </a:r>
            <a:r>
              <a:rPr lang="en-US" dirty="0" smtClean="0"/>
              <a:t>sinuses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2" descr="http://www.earthlife.net/chelicerata/images/spider-gut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"/>
          <a:stretch/>
        </p:blipFill>
        <p:spPr bwMode="auto">
          <a:xfrm>
            <a:off x="3798691" y="1943100"/>
            <a:ext cx="4870295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03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3810000" cy="952500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5900"/>
            <a:ext cx="3810000" cy="3886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Excretion</a:t>
            </a:r>
          </a:p>
          <a:p>
            <a:pPr lvl="1"/>
            <a:r>
              <a:rPr lang="en-US" sz="2600" dirty="0" err="1">
                <a:solidFill>
                  <a:srgbClr val="C00000"/>
                </a:solidFill>
              </a:rPr>
              <a:t>Malpighian</a:t>
            </a:r>
            <a:r>
              <a:rPr lang="en-US" sz="2600" dirty="0">
                <a:solidFill>
                  <a:srgbClr val="C00000"/>
                </a:solidFill>
              </a:rPr>
              <a:t> tubules </a:t>
            </a:r>
            <a:r>
              <a:rPr lang="en-US" sz="2600" dirty="0"/>
              <a:t>take metabolic waste to the </a:t>
            </a:r>
            <a:r>
              <a:rPr lang="en-US" sz="2600" dirty="0" smtClean="0"/>
              <a:t>intestine</a:t>
            </a:r>
          </a:p>
          <a:p>
            <a:pPr lvl="1"/>
            <a:r>
              <a:rPr lang="en-US" sz="2600" dirty="0" smtClean="0"/>
              <a:t>exit </a:t>
            </a:r>
            <a:r>
              <a:rPr lang="en-US" sz="2600" dirty="0"/>
              <a:t>via the anus</a:t>
            </a: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"/>
          <a:stretch/>
        </p:blipFill>
        <p:spPr bwMode="auto">
          <a:xfrm>
            <a:off x="4536243" y="1181100"/>
            <a:ext cx="4113818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68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3810000" cy="952500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5900"/>
            <a:ext cx="4038600" cy="38862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Movement</a:t>
            </a:r>
          </a:p>
          <a:p>
            <a:pPr lvl="1"/>
            <a:r>
              <a:rPr lang="en-US" sz="2800" dirty="0" smtClean="0"/>
              <a:t>Well-developed </a:t>
            </a:r>
            <a:r>
              <a:rPr lang="en-US" sz="2800" dirty="0"/>
              <a:t>muscle systems coordinated by </a:t>
            </a:r>
            <a:r>
              <a:rPr lang="en-US" sz="2800" dirty="0" smtClean="0"/>
              <a:t>nervous </a:t>
            </a:r>
            <a:r>
              <a:rPr lang="en-US" sz="2800" dirty="0"/>
              <a:t>system </a:t>
            </a:r>
            <a:endParaRPr lang="en-US" sz="2800" dirty="0" smtClean="0"/>
          </a:p>
          <a:p>
            <a:pPr lvl="1"/>
            <a:r>
              <a:rPr lang="en-US" sz="2800" dirty="0"/>
              <a:t>the pull of muscles on the exoskeleton allows </a:t>
            </a:r>
            <a:r>
              <a:rPr lang="en-US" sz="2800" dirty="0" smtClean="0"/>
              <a:t>them </a:t>
            </a:r>
            <a:r>
              <a:rPr lang="en-US" sz="2800" dirty="0"/>
              <a:t>push legs to walk or </a:t>
            </a:r>
            <a:r>
              <a:rPr lang="en-US" sz="2800" dirty="0" smtClean="0"/>
              <a:t>jump or fly</a:t>
            </a:r>
            <a:endParaRPr lang="en-US" sz="2800" dirty="0"/>
          </a:p>
          <a:p>
            <a:pPr lvl="1"/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146" name="Picture 2" descr="http://www.wondercide.com/content/wp-content/uploads/2011/04/house-spid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19101"/>
            <a:ext cx="40957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72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6781800" cy="1104900"/>
          </a:xfrm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General Characteristics</a:t>
            </a:r>
            <a:endParaRPr lang="en-C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7924800" cy="22098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Jointed legs</a:t>
            </a:r>
          </a:p>
          <a:p>
            <a:r>
              <a:rPr lang="en-US" dirty="0" smtClean="0"/>
              <a:t>Contain </a:t>
            </a:r>
            <a:r>
              <a:rPr lang="en-US" dirty="0"/>
              <a:t>over 80% of all living animals</a:t>
            </a:r>
          </a:p>
          <a:p>
            <a:r>
              <a:rPr lang="en-US" dirty="0" smtClean="0"/>
              <a:t>Segmented body</a:t>
            </a:r>
          </a:p>
          <a:p>
            <a:pPr lvl="1"/>
            <a:r>
              <a:rPr lang="en-US" dirty="0" smtClean="0"/>
              <a:t>Head, Thorax, and Abdomen</a:t>
            </a:r>
          </a:p>
          <a:p>
            <a:pPr lvl="2"/>
            <a:r>
              <a:rPr lang="en-US" dirty="0" smtClean="0"/>
              <a:t>Head and thorax is sometimes fused to form a </a:t>
            </a:r>
            <a:r>
              <a:rPr lang="en-US" dirty="0" smtClean="0">
                <a:solidFill>
                  <a:srgbClr val="FF0000"/>
                </a:solidFill>
              </a:rPr>
              <a:t>Cephalothorax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arthropod_pl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162300"/>
            <a:ext cx="2590800" cy="2282643"/>
          </a:xfrm>
          <a:prstGeom prst="rect">
            <a:avLst/>
          </a:prstGeom>
        </p:spPr>
      </p:pic>
      <p:pic>
        <p:nvPicPr>
          <p:cNvPr id="6" name="Picture 5" descr="arth_xsecti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238500"/>
            <a:ext cx="5542359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3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3810000" cy="952500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5900"/>
            <a:ext cx="7772400" cy="38862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Response (nervous)</a:t>
            </a:r>
          </a:p>
          <a:p>
            <a:pPr lvl="1"/>
            <a:r>
              <a:rPr lang="en-US" sz="3000" dirty="0" smtClean="0"/>
              <a:t>Brain </a:t>
            </a:r>
            <a:r>
              <a:rPr lang="en-US" sz="3000" dirty="0"/>
              <a:t>connected to ventral nerve </a:t>
            </a:r>
            <a:r>
              <a:rPr lang="en-US" sz="3000" dirty="0" smtClean="0"/>
              <a:t>cord</a:t>
            </a:r>
          </a:p>
          <a:p>
            <a:pPr lvl="1"/>
            <a:r>
              <a:rPr lang="en-US" sz="3000" dirty="0" smtClean="0"/>
              <a:t>Spider hair is </a:t>
            </a:r>
            <a:r>
              <a:rPr lang="en-US" sz="3000" dirty="0"/>
              <a:t>sensitive to vibrations in their </a:t>
            </a:r>
            <a:r>
              <a:rPr lang="en-US" sz="3000" dirty="0" smtClean="0"/>
              <a:t>webs</a:t>
            </a:r>
          </a:p>
          <a:p>
            <a:pPr lvl="1"/>
            <a:r>
              <a:rPr lang="en-US" sz="3000" dirty="0" smtClean="0"/>
              <a:t>8 eyes</a:t>
            </a:r>
          </a:p>
          <a:p>
            <a:pPr lvl="2"/>
            <a:r>
              <a:rPr lang="en-US" sz="2800" dirty="0" smtClean="0"/>
              <a:t>Vary in use from simple light detection to excellent sight</a:t>
            </a:r>
            <a:endParaRPr lang="en-US" sz="2800" dirty="0"/>
          </a:p>
          <a:p>
            <a:pPr lvl="1"/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4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3810000" cy="952500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5900"/>
            <a:ext cx="3679124" cy="3886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Reproduction</a:t>
            </a:r>
          </a:p>
          <a:p>
            <a:pPr lvl="1"/>
            <a:r>
              <a:rPr lang="en-US" sz="2400" dirty="0"/>
              <a:t>internal </a:t>
            </a:r>
            <a:r>
              <a:rPr lang="en-US" sz="2400" dirty="0" smtClean="0"/>
              <a:t>fertilization</a:t>
            </a:r>
          </a:p>
          <a:p>
            <a:pPr lvl="1"/>
            <a:r>
              <a:rPr lang="en-US" sz="2400" dirty="0" smtClean="0"/>
              <a:t>no metamorphosis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/>
              <a:t>some </a:t>
            </a:r>
            <a:r>
              <a:rPr lang="en-US" sz="2400" dirty="0" smtClean="0"/>
              <a:t>female spiders </a:t>
            </a:r>
            <a:r>
              <a:rPr lang="en-US" sz="2400" dirty="0"/>
              <a:t>eat the males at mating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default-1464357588-2396-watch-baby-spiders-explode-from-mother-during-fig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1181100"/>
            <a:ext cx="5257800" cy="331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1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4500"/>
            <a:ext cx="2819400" cy="3581400"/>
          </a:xfrm>
        </p:spPr>
        <p:txBody>
          <a:bodyPr/>
          <a:lstStyle/>
          <a:p>
            <a:r>
              <a:rPr lang="en-US" dirty="0" smtClean="0"/>
              <a:t>Control insect populations</a:t>
            </a:r>
          </a:p>
          <a:p>
            <a:r>
              <a:rPr lang="en-US" dirty="0" smtClean="0"/>
              <a:t>New pesticides and drugs based </a:t>
            </a:r>
            <a:r>
              <a:rPr lang="en-US" dirty="0"/>
              <a:t>on their venoms </a:t>
            </a:r>
            <a:endParaRPr lang="en-US" dirty="0" smtClean="0"/>
          </a:p>
          <a:p>
            <a:r>
              <a:rPr lang="en-US" dirty="0" smtClean="0"/>
              <a:t>New textiles </a:t>
            </a:r>
            <a:r>
              <a:rPr lang="en-US" dirty="0"/>
              <a:t>based on </a:t>
            </a:r>
            <a:r>
              <a:rPr lang="en-US" dirty="0" smtClean="0"/>
              <a:t>spider </a:t>
            </a:r>
            <a:r>
              <a:rPr lang="en-US" dirty="0"/>
              <a:t>silk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42" name="Picture 2" descr="http://ts3.mm.bing.net/images/thumbnail.aspx?q=4887187972031474&amp;id=a6175ebafbd57ac3657a13ee8501a64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47536"/>
            <a:ext cx="5166358" cy="371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13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163212" y="190500"/>
            <a:ext cx="3189588" cy="1524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Sub-Phylum </a:t>
            </a:r>
            <a:r>
              <a:rPr lang="en-US" dirty="0" err="1" smtClean="0">
                <a:solidFill>
                  <a:srgbClr val="0070C0"/>
                </a:solidFill>
              </a:rPr>
              <a:t>Crustacea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1622-2EFB-4298-8D1D-2F5B52970D5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AutoShape 16" descr="data:image/jpeg;base64,/9j/4AAQSkZJRgABAQAAAQABAAD/2wBDAAkGBwgHBgkIBwgKCgkLDRYPDQwMDRsUFRAWIB0iIiAdHx8kKDQsJCYxJx8fLT0tMTU3Ojo6Iys/RD84QzQ5Ojf/2wBDAQoKCg0MDRoPDxo3JR8lNzc3Nzc3Nzc3Nzc3Nzc3Nzc3Nzc3Nzc3Nzc3Nzc3Nzc3Nzc3Nzc3Nzc3Nzc3Nzc3Nzf/wAARCAClAHYDASIAAhEBAxEB/8QAHAAAAQUBAQEAAAAAAAAAAAAABQACAwQGAQcI/8QANRAAAgEDAwIFAwMDBAIDAAAAAQIDAAQREiExBUETIlFhcQYUgSMykaGx8ELR4fEVM0Niwf/EABoBAAEFAQAAAAAAAAAAAAAAAAUAAQIDBAb/xAAqEQACAgIBAwMDBAMAAAAAAAAAAQIRAwQhBRIxEyJBFCNRJDJxgTRhof/aAAwDAQACEQMRAD8A8WyTwTUsa5zpZjpGTtz8VFGSjenzUzTNI7PpCBj+1NgPYUWKwjZPa/bzeO04nXT4CooKuc+bWeRtjGO/NWoZ2ypZuNsVQRtMCgMDnfHGOfb81ct4nSMtpZgxGNP9aZkaDFqxKF9pAcjfbHvV5CwIO+D3zQayl8+GOAcjB7bVsvpKwXqObS4BAkXyMP8APzUW6IPgoQvkZbOOwzV6NSUUjIztn3pnUOmz9LvZLS4TS6Hnsw7Ee1EejW33YeAnBPB9+1QbIsiiOn5qwDkjPFRSQPBKY5Bh1bBHpVsQSRxo7DyuMqfWkRZ2PgYqVMjO1NRd6tRLgg4zTDEQyTxXVXFX+r3tswhk8PwVysRIGcsSAOPc1CU3xilYw1KVPVKVIR88Fdhk7H0qaMKYSGGNxtTjk7HfBq0jhbgPCowgGNQz+avNVkUTFzkqckdtwBRXpV59nMGYGSI/uQ9/+aJdGXp10St0gjcjBPY/n8VqoPpR/C19LiiuVb/4XYK34J2NQckvJFv4OW/0/Y/UdqZukyxx3igYTOx9mHb5pnT5L/6fvI4r+CaEqQQDz8g8GinQ7H7G7eOfoUltfKP0bjlA2fUbVb6v1hrkBL/RKkWzZUb0N2d+OGfZVm7U6dk2brgP9eSw+pOmJOkgS/tlwNW2v1H871l+gyfbXyeL5QTpOexzt/Wqa9SeSZiGU8+wHtT47tplVQihgf3YBye9Dvr80YyUl/AXfQopqn/Id6/Z6L3xFOfEUH+BiriRLJ9OEsoLRkBT6ZNCZeovII3kKlgpADn9w/7on0y5VukMk5VWd8YB29q1YeoQmlF+QTs9LyYrkuUD40IKg9zViGQOSFGcHGc1c8BUYcEZHNVYLSOJiwZydwMnjfOwojJytV4BdRp2TIwUAZ+dqZg5Jp4XG1d0k1MgcRSaVTRgZxntSpCPn1YiXORnfii3TYLOZwkxCn4x/Wk1ocnCnfapounXBGRC5x6Cr2aLNDH9MCa3c2UgZ341t/8AtHvpv6d6l02Q3M95PFIg/ShDnQ5Prvj+lZPp3UuodPPhxtztplXNbyK/vL/o0c0uoKuAw0kb/ntvQ7fzTx4ml8mrRw+rmSbGdXv5/uNUsjNImwzQC8JuEMyjnZ4/SiFzdIy5uDqx+1xyKoeJojZ41LhRltIzkUDhjlVxVs7DHkxYVy6GxRPDbyu6sxUDAK8Dam27Mnh5AOrcHNG7K7glhWOQOPEXZccfNDiwgu2EMgRo2JibGcZGCN+2Cayz2JTVSNim3fA5m8WXynjYf2otEqpAUeQBAQ67HO3ahtrbaGEkbfuU4buD/wB0RDC6cmNCp5CgVVKde9GfLBT9vwXLW4nuZHdkASM5/FW8bZ/NVQi20GS+lc5KjvjtXYrw3DoqqVDDv60a6ZuKce3JL3HJ9T0+yXdjj7SyBhsHuMipgu1ciiZV85yam08D0o2BBirvmlVhUGaVIR5QIBJEG04q5bXD2wAZNQ9jTLNUC4bP/NHLaODymRAeOVqyTLQn9PdRuZEllSyTw40/czZJPamdRmuY5WkZtJcA6TuMYzRSynitLBfBsyniuFD7DnbNAetTzm3eN3z3w3b81z+7PvzqK+DoOlw7cTm6AVzIHkEcy6Q3DpwD8VPbNdQW7RBVEbEZdRkCh6OjPokQgA7Mh3/Oeatxvb69ayksR5oymP8Aeobc5Qhx8G/SSlPlcMNdMt9MBmkClXAZHHIPcVXNnmeQ4/ewaifTEjksVKLIrKNweN+4p0bpaF3f9hXBX1IrBhwqao0bG1LHJtAiUyW7M7MQrNhFB70QtjLbquf/AGNwM8ClMFlBYHG3OM4NDVSJk0GaQyMP3elV7Wt6Ur+COrt+vGq5Djo8gDadIbf2q5ZIofzlNa7IoO+Kz7l7eNWw3lON875q50qFruVic60HJ2C02hOWLYXYrsq6ji79ducqNC5RhpYjGMe9dWAiUENJpVAMFgQff5pttaLEBqYs3f0q6G1ZGOK7FcnFvjwRYIO1Kn96VSInmkIVGJKZ39aOWzQrpMkZGpQR2yP8zVBbcq5B9efWiNrFCqqZFfA9efxTyLkHbTqKNa/bwwMTnAzyue4rO/UF3KI9Jw2OQ6A/1xmtPZXsX2ngWVqQx2MujJH5+aAdaFwYShnKDflh7e9c/ndbfB0Oj/j8oyJlcznxbVTGx7KVJ/IIqaJlfKQW6hckl9ZO35q/CHwVF6xYb+Ytj39KbMymNx47SEnCgHA59aq3Jqdm3RuMjSfTU3jWDxtcq+kYEeNxXLu3DsQeN8Cn/TdvcQdPRi1uY5BnCbt+TVqdQWPNPqY+EmZuoZanLtBEAeBljEXhqxyZMDzGqN9L9vcokcQcMMu2AMe21aeKFWjJYa3x5QccigvW7ecrG1tFpyTrGMVp3sP2WYunbH6hIFsJbmTVqOk6fL70a6bHPnXDLpKjdAMkj3qnaCQLk5G/Ycb0R6d9zDIJ4tJVgNSY3ageCd54J3/Qc3H9mVJf2HrdZQoE2knvipcADCjHrUcJmkwXVVHoN8VMV3OOTXaR8I4aXkjG5pU8DSaVSGMaIvMfKRV20jGoZqXwRjjelHGwfOoD2FNL/RdFoNyvO9pHFDGiQA4c6gNj/es31ExsrLEjSMuV52H4H+9GJ457uyZFnWIruOR/Wg8ya9cSkLGdmdd9ZH+cVz+dNbKs6HTkvp3QNhSViwVIABzsD8g7bfk1Tu4m0yNrj0DcqoxRS2gjSYoAwYbAZwdx3Pb+1SiABWUgMCO++P5PNUbdp8F+nm91MtfS8hWwwYVDNuG1ZP8AxR2Gx8TzMPmg/Qlj6eWjuwqRbEOqnH5Nba0+2liUwyBoyM6geccmr9GcXFL8GTqal3tr5ALxeEWCqAOKG9TvriKF0ghVmDDdhkY70d6lG3jCGJSZZP2oOwoB1gtapMsTBnVcMQe9E8lyxtJ0CcNRyJtWUobqRUfCpH3Kquwq50+4mglLeAPCkG+kfxWZjurlX/WIVm508GtF0ee9Mg8JITGwwQTj+BXPa2Jx2o8s6Dampaz4QfikYnaIr809ua4uvALkfAruPWutOSfkWw5pVGTSpxAbQe5rqJqDDbbfJroySc+tdIG21OyZPHgoUDHQwwx74obNGiFo4Q6xRnCZ3LHuaLwRhYDIf9QwN8Zqt1C3khj8QKQSAVOP4oVuYrkp/gK6GbtTh+QRNJFCyeKxDs5IHdz/ALDvTZ7xXzHA4D8ySuMAeyj+m9QiQXHULe7eMhFVkwexGd6qWNiJ+o3C3xb9Ql4/MAG3ON6wSk5OmFVhik38nTf3WpjHpKqdzjk+lWIetzwliGeJm2Z871Bb2UdyJzE3hRR7gDkk+9CZ4pn1mGJpokPmGCT80nhxyd+CanJWvJsrb6mkgi0AqWm2a5Y+cD5rvUWhl8tq5mCgaiBtmsT07rSmT7eSPREgIyBnf3owl01tMGgceECpdQc6tuKlHNk13UuYsy5NfHm/aqkv+jbqPSxZgSQaL9Cl/VTVOyKBggLn/BTJ4vu4BLGMK4zgf2q50LpMsaCaTyvnyhh2Har1hcsqnEyzzpYXGXk0ceQoAbV74pOD2rsYwMHb2FcY0aQCI+/FKuPnNKnFYH31Z9akQd65juTvXUIx7mkTLdgqzXSiZsRru2fT0oxclLoB3cRwu4CHuFxz/GT+RWfC8auO+D2qW+uJLiNFIwqZIAONzVWSHciUJOLtAzq8Vh063EpnjdWlOlAfPnJ3x6Y5ofDDDLKj+GxSQ5QjO5Pb+1Vut2V0qPNHJkhd9Hn0/A5qva3PULFxIZdElvJqUPnAPOcHahk8cb5QVxZslcSCNy/TrS7Md3HLaTKnmPKt7kdjUVs79Jke4jCtFLsR3znsaD9Y6pf9UvmmlMbeIRqJUAfIpG7fz27ktg7AjYcZ+azzpPg3685SVSdhl+kp1C0NzrhM5J06hgmsd41z0sTQXsbJpfC6hznjB70eke4ENrPbq6wiQh1HDkYzj42/mtDf9H6d9XdKSSwkWOeM5CyD/UOQe4pX3qmWTSg1M59HMl3086sko+CD771rYiqjYVjvoW2ubGS/tLuJo3UqdJ/IrWgb0W1V9pHO7zrPKvBPkGmMuRXAwzXcjG/NaTGRMtKlnzeY/FKnEB2XA5po9Sa6TnvTSRikWEqttTtQxUIbGK476ec49qQw5reGd/1VweQRVS9swrBWiDDfLc5qzBcKHychRzkVBe9REpItwETg7UJ6lnWGNteQv0zXlnnSfgEXVhao8pg1hXOArb4oHNI9qdTRawHOxPIx/wBUbfWWZll0/wBqYlq9wh1+bG+cbUA+vuVs6V6Cxw8mZvOo39mv21tIr2chV2UDeNvVfTIxV3oPVrixkS/tWcqzfqx55Hqfeg/UIfDv5NUhfL4P/wBhjA2+KudDtJ5JGWSJkTOQMds0Yjjc6aB+TNjgmmey2sydRs1uAqCTG5XkiuHI8uKDfTt2sVsqxsWjxjfvRYyiQ6xRXCpRjTOXztOboc37qTA+XSpx33rhp4Jxjf8AmtBQSIoFKmo2AAzZIHNKlQjPDZj8muD3ppbBIPPNNZ8/inLCVed8U8MDVUufWnxNSEWFXLD0qp1O0LMskYz6gc1Z17YrUdE6fElmbqddRYZGrsPWse9rrPhcGatLZevmU0YYWmmJpZ1wq70MvOrR20aRnylxpI9Rx/cZrX9cWK4jibAS3YlicYyAc5+OKwH1DDH/AOQmCEyBJMJIhwCvI2PegWLpaxyTlyH5dX9SNUM6LbR3pdp5okkXLszbD2raRdOHhY8Nda84GzVj7uJXjUQlY5DGN2GcfPvW56RbGw6fBbG6e5KLkzScsScnnsM4HsBRzXhSAO1kcpXZH0fpzWNlHDJJ4jAkk8Yyc4HxnFElQDYcU0tvTwQAK1KNcGJtt2SLvtT84qBXwalBzUiLJI/MfxSpsZwTSpDGa3xnO+aUi7DB5pUqctGkU4ZBwDSpU4h6AlhvWms+oyCweNwGULpA49aVKq5q0N8md+pda2j/AKh0bALjgYrDW6yTzEPKfKA+dO5zSpVmkl3GjG32mht+j2jyw3IVgzbsNWQc1p1G21KlV+NJMqm23yd35zSJOeaVKrSslRcjmn4IA3pUqZkR8YJzk0qVKkMf/9k="/>
          <p:cNvSpPr>
            <a:spLocks noChangeAspect="1" noChangeArrowheads="1"/>
          </p:cNvSpPr>
          <p:nvPr/>
        </p:nvSpPr>
        <p:spPr bwMode="auto">
          <a:xfrm>
            <a:off x="63500" y="-528638"/>
            <a:ext cx="781050" cy="108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AutoShape 2" descr="data:image/jpeg;base64,/9j/4AAQSkZJRgABAQAAAQABAAD/2wCEAAkGBhQSERUUEhQWFRUWGB4YFxgYGRoYHBodHRwYGB4aHhwcHSYgHhkjGhweHy8gJScpLCwsHB4xNTAqNSYrLCkBCQoKDgwOFw8PGikcHBwpKSkpKSkpKSkpKSkpKSkpKSkpKSkpKSkpKSkpKSwsLCksKSkpLCksLCwsKSkpLCksKf/AABEIALABHwMBIgACEQEDEQH/xAAcAAACAwEBAQEAAAAAAAAAAAAEBQIDBgEABwj/xAA7EAABAgUCBQIEBQQBBAIDAAABAhEAAxIhMQRBBSJRYXETgQYykaFCscHR8BQjUuHxBxUzYoKiFnKS/8QAGAEAAwEBAAAAAAAAAAAAAAAAAAECAwT/xAAhEQEBAAMBAQADAQADAAAAAAAAAQIRITESQVFhAxMicf/aAAwDAQACEQMRAD8A+dTUmsKcM+Is4ckrWaiTe33ikaZRU1+wi9KqCM19HjLbSCNboKFFjm5gSagKNV6kiLNTxF1i7v8AWJBTYsTeEdR0c0kORfBjuo1tJDY3iaCzvje0VTtMFLCAc92tAHNXrkyqaRc3LxJEqtDnANV7wZO4eFEPdhgwJMm+m4oq6gPaFB4aStUmUwQLqGwzEZWurSqtBC/wDLW3hdJ4+klihR8QaJ6RzJQXO52gsqpdquGaVZSorY3e20c0unpmGpDknlJNm6QbLXSkOodT3/1FcriRWkgIJJcA2YeIW1aQEkFnJCnJAV+TdIuRpylKgQDuSc/WIzZSRNCg4VSxc9MtAo4gVLWm1IN9yqCbBzMkSlSiXNbfKPtiBFapYIKFUqQ12/MR7htlFQd9gbe8XayaS5Jubu38vEm5MWVGou7XNrxXMpAJJU5t48eYlKleoUsSyRcWY/WL9XpwbJdlEZ2MA1sFpEFUq4Pg7R71CSi5AdoYTZJlMlbhRIDfztFGqpCylKqi2+3aAa0jJkKEy0wkMWAYMP3ic2mYCFlQv4c9/wBo9WyApTWBBtmBZiTUD/jdjcF8H2hDSS9KsrKV8pSxHS/+o56cyZOoS0uWndnJ8QRxPUPS5s4e1z/rtBEmSy/VpsP5YRRSDBp2UFKDAYbMDaqclMwBnBdj3zHNXP8AUmBCXJUAVf8AqIH1GjRLWEAjqL3D5t4iVC5mpANVL/zp2i3XcRTNCQkemQwskY6+YpVpKZJJdjgkZMDcMm1BNQbuMe/SCD+JqlKmD+2q4LAkXHtFuslrlDnL0Jawd3hjptN6aJiwUm7IA3MLNeZkwBlhFSL2e+8HgsCplpUgFx07xKVLdmIYB3x2aJabgo00oKd+/wDO0V6tZm0hLUlmUBu+IaUpbSnZypQuT07Qr1WmC5iAtaqiMYSOg7wcuSFTSanWjkAGP53i3iegMuXUm8x+UZYeYfhWbS0+k9JIZZWXx08R3UpPSzsGicnlIUoByA46EbRzUatI/uEKbYdH7QlajOo1riru3iJanSuAQbqye0D6daXUQ9J2PWDlSgWB2wI0YxSdKkUhAq3KjFq9IHB3GS8TlTeZmAJ77RHULZjSGfreA1S5jAqD04be+8R02juZiha1PWOp0tZSbd3LD3e2YtEspmgKDcpNyGF2z0hBLWTEkIUlbKIN2+0L9Nq0gkrIe4Fi7mwe+IKBC0qALk3SkD+faKZPDwXr3GTtDkgvaidOAxllJVSBbLwcniRCQFoKSd9vMJ53DyC6bX5e4y8VI1kxG5vsRb2/1FfKZuNNIlpIKgUkHJeJIlgTCCpLA/h28nDxmRqKjbkJ2B5YZS9WKQJiQRsU9doi4rmRpNAWkpZ2Nx1bvHEaSlAWlAD32jw1Do5GfLgWHvuY8ZpGW/l4XVCJKabKqdvBvce0clorJTWA/wDPzgOfxmYVCWskEAM4AIzY2cRBU9QJIIJNidz2ttBofR0iSlBuhiA6at09RFg1gQXYNlmc+Yz/AK62SHVZ2ckkbk3iKlLBquScEnaFo/poeKcQVqFhRAFvDN+sINQmcggoQSTkm8Tl6lVVV7df2glXFFlLW+n+4PCt2JkzgE8wsLk7COJ4rKWhVdg4DsQW6JG7wPI1NKKV7vcAG0cE8LWhilQQPudi+7QenKOmcVQZwR6ZoAcKIz2t/wAxKZxJKlUh3a+aR/u8VcZ10iWqWy3SWCkggM+79QYo0uuQ9KTZfyqAdRgP6C6lJE+sEpSA4pLl+8MZWkPrqmFRUVpCbsHttHOHyUTFKSWSEg53L4Ed1solfKWSHt7QjgrUTZipdNbFPyBgQ46xySgUgksRkDfv4eGchMv+jGBMIqcXIaF05JpqG4ANoStfl3TkuQjDveKjKCVlSlE3bt/xF8wJQoXsBk2Bthv1gJIJU14EjNWyilmIFy/Xa2MRRPTSEhCSSSG2YPk9N4kdMpThNgm4B6b3ikyfmFVlJCQbsk73gP8A9V6CQZc+ZUBUTUCcFsB+sT1/EFJSVhuTL7nt2j09KfVloD8ovSHFmu/WLToAtxe9yG6YJhlq+RCRN9RAUkF3u4NvAjmr4atyoJLE52xFqEzAUiWQLut83wInOnz1GkrATuWA8QoWmT0UsAqqSOw28xbq9WZbApd/t7wVqkpDUghPUlzA8/WlXyoCSd26bxqy1oPK1DhJZlKdidgP3i2ahahTUAPc/l3iyfys7Atk5Hhot0+uDfMUgNcB8F/qYY9LUS5qVHlrCfmvkHHcZixPF1JXUuWagGTawHhob6LUSQhSlKLrNzcWGLdhCvWfEAJYJJbDnZ3g9/BUMviCS1ctQbcFjHf6uWoNWoPscNsPL7xRM4iFfMnck9/4IqVMQXLMTgD8/wBIr5SL/qFAWVUQGGD7BsxUmaFKCpgcMzAsbb3gYSRsfPaIkEM+IrULdNZcuUvlqpYWJYXe+MloJ/7OEAFyR0HM/hvzhAZkEabVqRYKIScgE/XzEaOVp9LIUwYMNhf8usXarSFsEEdRt18QPw7hbhIAKibhrkj+bRPUpVJUpDM+AXcAZtlunvEyXfWt8JOIpAUCc5PtAy+LKJsA0FTptS8OSD9I5wv4eXPmgJDJ3JxbN/5gxc0z1bTPhuhVNQlVYFtwT7E/pBCUUhQaogOCDbpnaNDI4MZBlpDKRLuClhzO1tyNjAc66VgJAQFPYAFRNnFxYfvGXrXWme1OpMtlBvlBIZgDuPH18mOS9QOUjDDP52s8V8T05oJV4AOcwiXMILEkNthov52z+mumqF3bpC7UyhkC/l/b/mBNDxbZZJ6GxP0LP9esMiiWAV1ppDuC6VMdgDk+DEaqt7Q0UuTMLqQkHCh18e0MpgCaAl6UElI/wt1Gx7xlNbxErU6RQBgD8ydzHtLxBSTckjo8X80pm2KZ8oFJUosTcAjHS2TEjqkrLIBYhiVMkDw+8ZVHElrITKAB62DftFw4YVP6s42D8l39ywifk/poRxAjlBlgNuX9mG8S1OuKEnnBwzNfw+G6Qn0egkpLqQVMW51fyzQ4SmTzUSpSOam5BZ9xbHeJsVsFM4oyWUc4Kht7jPvEZHEi7ulT5Y3/ADhjpNMoBnSQcBn7NHdZwGWlfOhLM4NDFTm5I6AXbzC4OrJ3GEoShUutD8q3DgDyOsQmTAUrKSL7B87mBJXCJYqLJVhsgdXCXA7O8B6jS7IABHUm/kXvBofX7OuHpsKnqa6lEX/eGXCeMCSKRdUywmFgwxjpGJm6yehZplunIT8zfwRdwDiipkxjYJTVbq+PEV8305mfcQ1QBpQQ5IFbXJB2iSglRIUKkjNiAenkxRqZVYqWEvswbH63irTzzMqSgOEgDP8AOjxKts7Mnqaw59g9mzeCP+6ITkh2uR32gfiM4s1rC5hMEkxtI58jBIVqFsMD+fWCkaYy3rtflB2iyTIElFQJJ+l+viI6jiSKTuc9YXquDtTICwOjX7xn9dowhRpLiOTeJLNgWB2EVytKpWAW6xUmk27UmPCDdRwpSEhW2/b/AHATGK2m8eBiwTusVlMehkv9B4t0GjqWEkE9cQMhRBjR8F4ahY9RQLJ6Fr/tE5VWM2Z1sQEEhSBUhiQWDuBexGffpFs7ih1k+WucoBSUhIsL09B1aB+KSUrSFSvnll7X3uPIF2PQws//ACjlaZKQodRY7+WMR2zjbjRcY4NLmSxNlFlqU1khJPUWt+sS4HpEadMyXMmvM2BLWYvbpCjhfxQeSWiWmlN3WXxfZv8AeIdK4cufOUpS5ciYsuApCiDUDYHAbFIBJaJxmvTmr4c63isuYZKaqSkJlpNnGUg98u8JFzZi9R6TOhSwlJDEgOzkDZzbGIr0Xw8tRWr1dOky3Sqqold35WszdvrHdPPTLkzUrckqcFDMwFRbFn2Js3aDkMn45qBLmKSlPrUODZVIV1cG7H2jL6vVqmLK1tUrLAJHTAtiNojWS/RolrsouqpQBv8Al4hAj4dB5lzZSUm9lAt2i8ayyxLuG6UTZqUFQSCfmIJb2F4L43qBUJaS4TlXU/sMfWK502XLS0pyv8Uzbf5Ogbf7wHppJUoJG8Wifpdo+HrmmmWl2zsB7x1XCZrtQfZiPq7RquE6NBFKFgsHUkWJ7ntGy4ZwjSSgFTjUsgGkB23u0RLa0+OPm+k0JlocoOHLf6gPUcUJsgYce19sx9tVw3SKQVghIAckhiO/6R8y+ItfIRMUlCCBsovUoCzkYAOw7ZhlcdM1RPVsrYYbwI5/26eW5VYtcY+uIIXxwuWDYO2QXiUv4hUCkt8vfqXMPrPiGk0GoBDApdi5JbtiHOr1WqCUhKzMs7tZPRifzgfQ/FpBAKbW6YdxG24CqVqJRFZSohmLbOR9Izy21k4+eidPWTMUsptlmB8Ai7npDXRy5wDgpUMZpd+h/eHs3QJASlaLAM77ggHe7i7ftAfEJIVYO12Owt07dYnez1oIOJJzMQUdSeUFuhFm/aOSOIyLiSGUpqiSL9e/S0K9YiehmImIGGfe9x0hSqeQXYAm/Lb2YRUx2n603MuemxLFsA32hRw8r9SchLAAhuv74gHTcUZKSSR3hrJ4glQsAT1T/PziLxUyLFSrQPPTLlvzB2xFfFtZelJxk/pAml0Sph7bmNMJzdRtHU61S8nZoijSqIdi3WHuh4YhJP4i34mIiGpK5YJYKBNLAMw89Ye9eCYqtFwcPzA/wQ308tISHYHd7CKpeqpS6gokAMH3A2aBBWXWsXP4WdgL+O8Td1UkgrXJqllKFAB89Q8VabSIpImKSlIBUHY1K6DeBdVqqbKU/Meni3ZoUzJ/2iscaVyi/VS5f4X/ANxUiYB39opBj0aM9mHD59S0oAHMW6feNvL4OopCUPRkAPc4diATvcx890k0pmIUA5CgQMv2j7x8P2lpE2VSsgVM1lM5BbN3iMo1w6+c63g8yWCphuBm7MWIF2/UOIyGsngqdIIJd0m7d37/AGj618SoXMl8oAcOAfs7Yj5RxRjNUyDLP4ku/NuQWFib+8EsGc4lwzU0zUqNwFB+rAgkCNB8Qca9atSS4HKA+A7fc7xknia5xO8VZtGOWoaq4uqZMSOii1hkpAH3/SNGeLBemKVnnR1Lk7e528RhE9tukXTpa5a2V8zA5fIf6sYm4w/pGau/b+WjyZYZ2J2/WJSpDkPYEsTsBa8axHwklQ5VVD8NwHG+Bva0PZSbY7MWJVR5P+o1i+CyU8oSQpnBL56NGd03CVLnplNcq+25+kGzmOmi+C+Cqmn1TYA8rPcjJxH0XR8JAHff+dYnwLgwQhKQAAkAAeP1Pgw5OnKQac7D9GiZG0mpop1Ek0lOQbMbj79xCLW/DMmZzTJaVkbl/wAwx941glKKXWL7gfl7wJqRY9faHZ+ivXxH4k4P/TahcsA0FlIdnKTjHS49oWiNp/1N0wE6SeRzLIYBlWUWq6i9j5jFtFuexJCm7QZouMKlF03O1y0AkRyAbsNNXxxc1TuwOwYB8PBUnjBSGqBa17v7wiEeQk9CwiLjD3W64dxOXNSQwv8AUQPqOEy61EMFDP4ScBuj3brGY0yFoULF2dmY79YaS+KKTMHqgqYuQ7OD3Zs7tEXH9VpOj9dIlqcBKUlmKdxgW69XgE8EAekkEZbzF2olp1ABFlAW2G2feB08UWlRSsUkDGCfrBKAw4T/AHL/ACm49+sM06YNSizN0Mcq5KCWJ+UxDhk8y2JICictnzBbRI7PnhIJWm+BbpaJKSyGTUkr26Fs3xBeqnAsgpFajUVAXttHpctB55oU1LAJI5i4FLn5RdzbYdYU3+VX+AUaU0FiamsRuoXsO8S4nMCUCxCmHU3aO6bVLWolHKDYK67Bo5ptOl6VOtyRm7jxDnKTOTf48Vxql/0qLqkB+hUc9MwrmcSlCXSiUkLJLkpBN+8XMmdxKRHY8S8eAewvFoNvhOQF63TpODNR+YP6R95Xpy9rR8H+EnTrJCmPLMSSxaz3vtaP0LKQkh0s2xzj88faJrbDwn1OjfN38/nGB+LvhhKplQIQTYlj7Zj63NkA3xbv9YxPxjTR8qhh1FmABN2jPP8AbT18n4xwpMpKaVBVyCQ8LGjd6n4YXNlTZgIWlIJcWICeoJuW6RidTpTLLHLReOTHPHXVTRZ/SqZ2t1iomH/CtQopEvlYhzVlnyGh26TjNki5akWUCPtDDhvFJ0mlSXUnYZEarhmmTPUZB5mUBMLDHQd7/aJanQBBMoOyT/bIwzuH7xn/AMjWYa7AEj4zUjMtirJUHF+w/WGvwcZS5/qKFVRpQ1ion5gxOAN4EmcLBSylJJfA2BNyd2g74L4UlGsQoJLgkpcuAcYHVJztE72qS76+taYp/wAFDuWbxaJUgi7F49qVlhdt4VS+OpM306goks4yPLR0b16XovUJAsWH62OIS6uq3Wx+h/1D3WBkjfzGb4lqiVBCQorJABTtfPlomzhxgf8AqxNHqyJYWTRLJUkpakqLuC13G2zRg2h38YcT9bVzFBa1pTyIKwymTZiG2U8JgoxTC3rkcIjzx4QJG8LkIVMAmOx6D3jRaThUokIVMSQT8gffAvv3EZrS6ykAMc5H8zD/AOG5iVrUpiVOGcmw9jmM8t+tcP0vk8OClzgu5Dol3csHZJ7tvEuIp9VEqUiRSpHzLKnVs/8A8cWhsuaEKdvTUA1u+fcuYFWtEsqUGqFgygSS3S+0ZTL8tPks0XDlJNJerp26xfxHgwmpcEBacHtaxhtJ1YWlLBkoSHUWa7ZPX2i6oMFAuNiL9Yjdl2dx5pllC53a3+/+I7p3ZNgWEVIS/MWfA7wz08xIlqFO7DuSLd41vER6cULQlgxQeYje5sf5tCzjM7CBk2btYj3jyxQl3TTVSWIdwHLJcOG3MC6WdXMK8JcAWdnw/i0VorT/AE+hUmUSASEMHsPLbvCzWa5CUly5/CE7ZzAnGdexVLTMrDuVBwPAEKUoJ2PtCmP5pXL9LVzlzOpbYROVw1amYZLeO/gQ+4dwwol1g0uHqID0na4s5irSSqVKKuaoKDkvuwAGzw/v9CY79By/htakqUCHGE3v1LwZopSZNAmhDF3VlsMHFrwbIUAgUlw5HKSQPO7QLO0wLha3S7p2v/rpCmVqvmRdwOalT8hqrJllKeXs7frH2rg+sSuUCCSGD7s4Ba3cx8m009IFQcjam9/tH0D4F1wXpwHchRB+rh+nKQwh4XdV+E/iP4nMpQQlDh3LFiq5sPeD+IaFGq0wP4Vo9w4t/wDaMX8Y6n+8rqEizWyonzmNL8D8U9bS0F6pZpLsO4Ztmt7Q8e2wW6ZfUrmypakJUyVpNVrkMCzt7R884/8APfJv7bR9C1s8idNSAOUlKRc7m59o+c8df1TUX+ze0Rh6P9fC4GGHCVmtI2D26/6gCDNCCkKWRYDxfaNcnPPWx0c4JBTLtWbh2cg/cvF84FZYUutLWJ8Z6gwo4TNypZISwVvgjboX/KGsrRJBJSVKuyjvkuw8iOeuuXgn+iKFL5WV+Ih7UggWJOQHg/4MmtrEPYElP2IDdyWhVJ1Sk+oSg3DEOC/uTiCOFImHUSVhI/tzElR6b362g8ofUePmiWvsn84w/EdNK0yxOStUtSaSADZXUMbF7hjGt+NJ/wDYWTuwf3z+sfONXIlqUhKllRclAuoGpr26faNv9PU4ePrfEEj03andunaPnvxhxASEKmDnZNs0hSgAnF97FxeNfpNUibpUs9NITzZtylzvveMPx3h0mcsSpqyhINixb/EB8Df6Q8rOJkvXyMl7m53fPmPPGn498HelzS1pUDhIUFFh+VhGbmyyksoMRD3tjZr1xckgAnBiAjRajRI/p5YDuRUcfMXv9IzwhylXoZcBmhK7u5tZ/dh1hdDPgcoOVKZsbm9jtj6wsvDx9bGZp3SmYFWAdindizv1AiuuZNUkyvTlkkXIuB384guRSZYcKZTClgwDNks2+IhM0pWyCAMHkyUpuC53CR2jndWlM2StKv7nLLN9zV7YiWj155aZZCS4pts5cARdNKqTVzpTet7WvYdGitGsdNSQB1ZVwLgGzZhXoI5ZICQEinYwSbkWP+Ki1RA3IFsD+CAOGTaVX5gL3uS/vBS5iXUeb/1wGHQxdukFHHZzlgeVPKgWekEkOWuX3gBawhNAyWJL47d4N1ybVHb8z+0KCY1x7NscvXQly2TGm4ZJEuWoEEkh+XLsXft+whbwLhSpsxNO5Iy2AYf+qUpoAL5JwMY+vbaJzqsJ+RsrVVSQimyQxO9wzedoDlISqxZiG5dmdgb2vA+hmqQouGSCwdycfm14PmyDRyWSS5NhzPZi13GYzvGqOlkCkFRYpDADH+4S6mSoz2KWS4ApNt2J75hzxAAJCZdlq/Ed7WtinvC7TzEhRBKgWY2KGOCp3vfEOFkN1S6AkD5SbnoGubd40X/TniNM2dJszJWlrOcHzYC/aM0qdJTSgyyErW5WbtT+ENuT+kE6DXUav1pQJlpDVWSC5uw6NDx5ej02+LdUlE9S1OSzAPgsw8JME/Auso1JSph60sNtdLq+U5yR7Qk4rrlTtSVEClKcM5Ub48dYW8K4l6M9M9R5gphbCcEeMh+8EursU740gjXzUhVIqqPckOAer3jBcYW85dmL3Hff2je8Y1wnT1rlpqsACCAxAc5+YtsI+fa4vMWb/Mc57/eKxndozvFDx0Es1/EM+F6cLKEbrU6jlgP+Pzgv4h4YJanAaNNstGPCpKZclAWCQSSClgz33/ljDPhenLgzDSBUoqfe7efaE3C5algAqJAsxNrgv7sPsYa6hQEooVUQQcZbqLi0c9jpxvFMo+sVKDMkMjNy11EdLW2zDXhvF1JSCoepMPzMQAlrM98CFulTSgtLUoJpD3yrrfozvE50v0B8lJUC5s7lhsHv3OzCEpuvjDXBWkR8zLSDa5cgsPqYyGm04kolJP8A5ndSh+FOAepMc1XH65SU+mVBNVFTAqADBTdz+kXJmLmpQpbSpW8y5vtU12CvaKyv0WPGo4VxIehNJINJ+wFrd8xmtZrApLkGwJyMqZmwcfm0cn6khFLgpSoIKgqy9g23RhAMvTh3dmFnLg5ub+0Fu5o/E/XK0CpKUuGISWFu5u28ZLjclLhmd757do2cuRY4dId7Dmu9sRk/iBfUMo3PuLD6QYVn/pFmmSTKT7fzz+0Z2YOY+TGslopkhhlI6+fqwEZWeAFFusa4+sckIffC0wVFKUBS1WuWDOM+8IY0fwnpg9SiALm7g23BNv4YM/Dw9atSQlKUqpcio81gAWw+HilJKckKIZ9iyvwna36xzUzCVJCQlrdwpDPYM/Q2xeLZzmlCaQCUkuyS6XcHcvbpGGnVv9PLnqrXJClIRTUflJILgjFoARpkpKFAsbhKUlgzH7jeCJ2nKJgKiknCzcAMLJDHD3u5junW7qBLm5xyuTYOcWhFrbM6RKT87hj1ZjtBy5GBnr4hBreIlShZgM28P+7RsJ09CkBQSE7EvsHJJ+v2is4ylZLj03noGE58mANNIK1pSPxECPaqcVrUr/I2htwrTCWK1uCd8Ujv0eNp/wBcdMvab6CWiWwlkmk5F7+esd1FVSykX6EcxOwAgXTqTWFhQcEG109rM7/nBeq4jVN5sqc1B7nqQMdBGdrafoPo9QK0+sOlVna2M3hnL1qKVJIIINlqFm8P+kBBLKYDrcjYfo8XGYgJNZCgpLcwsD3viFs5wPxRTTJSUvOLE1B/lLFgOx9oG1CQpQSlJJfNwPfa0HTRdKkAJJS1sUt/D4juokSwGSCRk92bFr3g2YefJ5igIvLSTV/i5Dlup3i3+kUtNTCkk1AOlm279bxwIqqCQ1qSLksRknALtm+0ES1ywQgBQYf3Crcks6d2bJMBTjwQwDEvaottnbriLZ0l5vqk4dNIAuf/AG/gxAmpmcxI/wDGVEIUgE1MzWyzuHi5OrRYE3SqkhrVZybFVjE3agHGAAhXOySOUAEN0+zv1tGXuo9STGt41qBMqFAS4YPsoH9Q7bXhFp+EqcKUyRlJN3bsNu8a43jHKdN+C6X0qFMylKAIP0v7naCPjPVhwAqokfTzAn9OZqEqXMKAwUAzuW5Rm13+rx3juodAslBUllAMTm4G4wPrC/J2cDcCW5diqzHcBzkezw89QGZVeYyilAqtYP8AQXcwm0mmAkgsCwqIU4GbObFv3hzwWXKArQlKbOwvSCO97ws1YDJGoqJqc2Cym4B6DzERo0rBWAKApyg2s7Oz7dD0ji9HMUpNwARWACO4BLXT1htK0oXLJQSCoEKqZ83vtjPeIrWf0qXIUFBKmSA1xjs/ttbMTmTaU0/MBcnpuxD+PMQ4hMlukBwilmF1OH3G1gxgWTqVICXQUEkm5BKiN83DEfSDRbHIWVMtZdrgIFnFIBZ9/wA3irVasFSVELQktkDmLsWBzdz+8UTdQpGnYgCaosopLjLDsQP1gaUlU6YgJIUgOkDJF2LB3BqvmCQrTWVMUkqKlB1fh8Fs+fuIx/xGslYcuSS7die2do2UuXMUo1sMMbFxf5hl7Qg1uhrnOQ9I2w8GN10s5uAuHzaQQSWAtdmsCQ/R/wAoTahTqUe5htxRkpOzsB9zCeRKqUlPUt9Y2w/NYWd0s0OlVMWEpSVF3Znt37Rv9Fp0y5CUggM72F7sfuYo4Tw5Et2FwObmxbDgZxb3gPU68qSukKUtylVw1u+5Ib79Izyv01xx+TueCAmhQQEmpVn5QL+dogVurKS4yCT3e/4ms4gCbp1KlKSo0h+UJJVSLbs5ANo6AJYWkI5kJsS5d7e4H2idNPpctIoUlQNyVMLMO2+f1jmjlJZk3lixfqMcvj7wo45xVSUBAQpLgVEOzm5vv+UWcH42ZkxPySwEsok2KmyAdiBDs4j66VjT1Ju5YXsWBAYlt4tnzCdOq/4Xb3/aKZU40EB1KW6LbZJZ4t0yCpExFLWYB7gN9sYi6zhZw2WKqlYA75OCG3g3iGoSpwSQfm3vizEZMUaBQCkliQRcKGCC+YNlaF5lc0ApPKALuWs8O39iRTptSAiyLMLvZ73v9Ghxw6egrT6iX5ScNzdLbwDPUh6QkGkWfD7D/URkfIkL5VKJApyOZiC7hoXsOcNeI8URTzgpNgkN1y79ookkJNQukpfqxv8ApC4KqSCoVqCuYO2DlzYAjp0hh6hQBMIBtdmYtjGGuIXitrqyEVC6Rt4/INaOahKlIQ4pBvtcFj5AG4vmABrzNCkGUpTDvgfsTE9IpSUmruQkEkgs3gbBh0haOU50c1FQTNNiT6Y2Ja5LYJezwHxPRKQFEoCs3VURkliBuz9sR1OnClJ5KC4ZQVdjchXQX+4iXGNQtCVpUoTFBroBKVAnlF+gNz4gkMOvh5KK3CZdSQkCybEFavA/eC5CAAGBKEvSlxuwKsZcwr0aphQCtRSAo8r2AOUlL2BJh7Ik+mwUxcM4yHxbxBROlaEIBee5U/KQzB2SndySxOLR7h+mSj/1JKgHvazMTcAnraHul0SFpUQwWeU1Da5TSMk2phDN1DTCySqkOxx0vY+AOphenYq0k4zlzkklKLA3AJY0hhuOrQUdEg0pKiFEFQJuSkH9Q1oqkSwZwVSkhSgCl3YC1juXvgR1KEeo8xAK8KYKYlzs+aQLQ/UR6ZJM4GVIKa3CVAk2B98X37wd8PzGlGsBKwQkAA86QxHYE7WvA8whM1aZdlKSCSGCklqSezgv/wDF4W8RUuWj+2ogEJuCLBJDHq3fsID3rrRTgtC3IpcMQo3b65JtbpFg1CilQF2Zk4L5L3ZzYYhVLmLWutc1S1hIqJdgndnFyWJ+8Xz9WUKxd2ASXIGHUemPoYnWqrYBHDlqWFzBWyv/ABpOBlnHk/lFmv0KnSTOZJdITdRH42LlqXs8F6vWJlk0qJUQ+Dt+EU3BI2949PQgIUVABAuXyQVJYEjd9mOIexxTo9OEVGZM5fVJSzs5DtZzf9oK0emA5ZdTBNKVNS2S5LOWxaBpetCVplgk1AfMbi7ZawFgN7ww0ylpUbkJDlCSbrBYEOWxf6QhAM/UzVzaJhUokZFi+IImyGPv9h/BDHSIC1qUEsAXL5fb6wDxI0lROEi/nJ/naJy7w/PWR+JJ39wJ6Bz5P+gIM+EdIgzKls/4X2uxUC9miHBtNMmqmTQlJFxdixUOm9rDuRDbQcOlS0ISQQVuKi9V7tbBZvfzG25J8ssZ3a/STApamUSlZBqIKUNceXD58iNVwv4aRMSosh6VUpSaGUwvlza/5xn3YALoQ4eWp3BSSRs7F3sYacI+J5emUkLqUopcLYFvJyzWsLsImat612RcQmBC/RXTyllACo2AFQZ7uQp/ET0OlQqXaorXzEuXZyQC/wAuAfD9Yr49xP8Av1S03Up1Koy74JN/lcAWuoR3hLolISkgJmEiwbY+d7fWCz9JxGcSlhOnmFYpBDgbHZx2jO6EyJdEyuxFBdJuQ/Mz74xDadqUVEzMSZfIBzDI5SHs5djsIGEgTZLLZKQsrDAPSXakHe9+0EnNJy92W0lOCAPAe4SQx2O0XaNZqBwNwDm1y2d2gTVaYlRI5XDsCWGB5i2VKmLQUgMk3dxU1gw+kVUxE6cpnGlNhlgWAL384ic0KCkhJpSi6gXG1s9vETGpUkhIWWYoLC5w4fs0dmyqiCqqr/F6ioN5yIAjqdaggOlJKSDl36C2T4tAHD5zqCSClJUf/wBQSxFmsA33i/US0FSQgE0mpVrMB1ic9Yo5Ujn3FrC5NtrGGSOr1BmTbS6kpYbMRkfe8EeqgH0ylgU4DcuSoD9/9xVI4gZaFUAKcAWU4SGDO++8VagzFIbDtZN/cq2BuWhAXq9PMRNJTLZKkBgXLBrA9zlhBJ1SpaimWlIFPOTcYT/9idu8D6KWpa6lrBQkMkAtdhciOuS6lMpQNWwSB3fs0FVP2jL1CUyxMmklTkWO/RgbkD6QTp5ygiYFPLSOYIIFglyHz1x1zCVE6pUuoMj8JbJAY4tcn7CHCSogkOkqAscO1rG1/vBeHKsCkrNICVFxZ7Et284gubqPTqM0KFnszl7Br7nEAT1TTLdFxJJKmSGyLFvPl/ES0nEJigSQPUWGBIZKRfL3OXYdBE2HvQyTqRKAWxrUClKVXKUvST53LXeOGSmWgKD4KyTy5Lvm5IfMQ0Sg5ls5oJUv/JT8o7AX+oiuYooQaijnyxJpJAFtiGH1hVW0Juslh1hkksAySScgMH6mJ6bUy0mXelTnlLVVMU367WyMRKb/AHEhctDgC1QJ5hSzDcNvviBUKmMTNS0wuBWCkAKYEpH1EUS7h0gJJqIUorUx/wAx3tgP9o4JkoKKlLSxsEuWYOC72x5DbQIjVKXM9NPJQgykMGSOYF+rnr37ReEpWGQEkBwslnUAQCeuL/oYdLfE9XXKQuoUsl0MQCXszbdfaOaDh81QChaqWBSVFON3Te+Y7N0iZqwqcoL5QkBRY2fABxTeLdEkrUqgNSyZdzYOcja7+WELwa25ptEqXKVzJMx1X5iyhYi/vh+kXomkKlmaRQGUbA1LAIShtgFczdSYL4mPSdMtlqumyAQVUubXuKrnqk4Z4UyKl0hcuhQZk7k33Jxg/wD9Qv6rX4GzNWJk2ZMYoSUJSa2FRep7EjpFqtQlSwEh2y6SXObHYdW+94lN4QE0Fc5MpLBx8ylAXLC2/SCv+9olcmmkLJNvUmAgB93ULC/QwXonBvDl+mg+rQk9Nzli3QQh41M/qV+jLtYrmk2ZIY382+0V63SqmArmzHH4ggsLkjcur+YiUrSgJUoBLlISbEOO7k4bBy8Lh3+i1SUS5gQkWoclCrCkBgWznaF8vVCqYAorULgZDvZsDNvpBM6Ubb8jFg1T7PsHDQMmTSqgJYIYU0vVdjU/TPtAS+eAlICiagomwH57Zj0nTEy0pRYKBakiogAh1Ofo3R7xHUaVEwC1w91E0nIuU5Tdtj9IoEyYVJ9MqPzFmYJp5QCwvcEue0OFfXlyFCUkFVP4TSCCoYZyPlGS8FTpZQhrpUbA4sASo1ft1jms0XJKUtZc4CiwUbVdbiws3mI8R16EBgpSyOZICXBdnBPW5LdoW9noT6ElMslksj5+qk5v1z9oWcMlVf2ZSVEkFSVG9wWJApLcpa20GTdIZqGNkBNTOXKnPKXN2O9458Ja4yFqNQrQlgCCQHPkHEH8Guv/2Q=="/>
          <p:cNvSpPr>
            <a:spLocks noChangeAspect="1" noChangeArrowheads="1"/>
          </p:cNvSpPr>
          <p:nvPr/>
        </p:nvSpPr>
        <p:spPr bwMode="auto">
          <a:xfrm>
            <a:off x="63500" y="-811213"/>
            <a:ext cx="2733675" cy="16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data:image/jpeg;base64,/9j/4AAQSkZJRgABAQAAAQABAAD/2wCEAAkGBhQSERUUEhQWFRUWGB4YFxgYGRoYHBodHRwYGB4aHhwcHSYgHhkjGhweHy8gJScpLCwsHB4xNTAqNSYrLCkBCQoKDgwOFw8PGikcHBwpKSkpKSkpKSkpKSkpKSkpKSkpKSkpKSkpKSkpKSwsLCksKSkpLCksLCwsKSkpLCksKf/AABEIALABHwMBIgACEQEDEQH/xAAcAAACAwEBAQEAAAAAAAAAAAAEBQIDBgEABwj/xAA7EAABAgUCBQIEBQQBBAIDAAABAhEAAxIhMQRBBSJRYXETgQYykaFCscHR8BQjUuHxBxUzYoKiFnKS/8QAGAEAAwEBAAAAAAAAAAAAAAAAAAECAwT/xAAhEQEBAAMBAQADAQADAAAAAAAAAQIRITESQVFhAxMicf/aAAwDAQACEQMRAD8A+dTUmsKcM+Is4ckrWaiTe33ikaZRU1+wi9KqCM19HjLbSCNboKFFjm5gSagKNV6kiLNTxF1i7v8AWJBTYsTeEdR0c0kORfBjuo1tJDY3iaCzvje0VTtMFLCAc92tAHNXrkyqaRc3LxJEqtDnANV7wZO4eFEPdhgwJMm+m4oq6gPaFB4aStUmUwQLqGwzEZWurSqtBC/wDLW3hdJ4+klihR8QaJ6RzJQXO52gsqpdquGaVZSorY3e20c0unpmGpDknlJNm6QbLXSkOodT3/1FcriRWkgIJJcA2YeIW1aQEkFnJCnJAV+TdIuRpylKgQDuSc/WIzZSRNCg4VSxc9MtAo4gVLWm1IN9yqCbBzMkSlSiXNbfKPtiBFapYIKFUqQ12/MR7htlFQd9gbe8XayaS5Jubu38vEm5MWVGou7XNrxXMpAJJU5t48eYlKleoUsSyRcWY/WL9XpwbJdlEZ2MA1sFpEFUq4Pg7R71CSi5AdoYTZJlMlbhRIDfztFGqpCylKqi2+3aAa0jJkKEy0wkMWAYMP3ic2mYCFlQv4c9/wBo9WyApTWBBtmBZiTUD/jdjcF8H2hDSS9KsrKV8pSxHS/+o56cyZOoS0uWndnJ8QRxPUPS5s4e1z/rtBEmSy/VpsP5YRRSDBp2UFKDAYbMDaqclMwBnBdj3zHNXP8AUmBCXJUAVf8AqIH1GjRLWEAjqL3D5t4iVC5mpANVL/zp2i3XcRTNCQkemQwskY6+YpVpKZJJdjgkZMDcMm1BNQbuMe/SCD+JqlKmD+2q4LAkXHtFuslrlDnL0Jawd3hjptN6aJiwUm7IA3MLNeZkwBlhFSL2e+8HgsCplpUgFx07xKVLdmIYB3x2aJabgo00oKd+/wDO0V6tZm0hLUlmUBu+IaUpbSnZypQuT07Qr1WmC5iAtaqiMYSOg7wcuSFTSanWjkAGP53i3iegMuXUm8x+UZYeYfhWbS0+k9JIZZWXx08R3UpPSzsGicnlIUoByA46EbRzUatI/uEKbYdH7QlajOo1riru3iJanSuAQbqye0D6daXUQ9J2PWDlSgWB2wI0YxSdKkUhAq3KjFq9IHB3GS8TlTeZmAJ77RHULZjSGfreA1S5jAqD04be+8R02juZiha1PWOp0tZSbd3LD3e2YtEspmgKDcpNyGF2z0hBLWTEkIUlbKIN2+0L9Nq0gkrIe4Fi7mwe+IKBC0qALk3SkD+faKZPDwXr3GTtDkgvaidOAxllJVSBbLwcniRCQFoKSd9vMJ53DyC6bX5e4y8VI1kxG5vsRb2/1FfKZuNNIlpIKgUkHJeJIlgTCCpLA/h28nDxmRqKjbkJ2B5YZS9WKQJiQRsU9doi4rmRpNAWkpZ2Nx1bvHEaSlAWlAD32jw1Do5GfLgWHvuY8ZpGW/l4XVCJKabKqdvBvce0clorJTWA/wDPzgOfxmYVCWskEAM4AIzY2cRBU9QJIIJNidz2ttBofR0iSlBuhiA6at09RFg1gQXYNlmc+Yz/AK62SHVZ2ckkbk3iKlLBquScEnaFo/poeKcQVqFhRAFvDN+sINQmcggoQSTkm8Tl6lVVV7df2glXFFlLW+n+4PCt2JkzgE8wsLk7COJ4rKWhVdg4DsQW6JG7wPI1NKKV7vcAG0cE8LWhilQQPudi+7QenKOmcVQZwR6ZoAcKIz2t/wAxKZxJKlUh3a+aR/u8VcZ10iWqWy3SWCkggM+79QYo0uuQ9KTZfyqAdRgP6C6lJE+sEpSA4pLl+8MZWkPrqmFRUVpCbsHttHOHyUTFKSWSEg53L4Ed1solfKWSHt7QjgrUTZipdNbFPyBgQ46xySgUgksRkDfv4eGchMv+jGBMIqcXIaF05JpqG4ANoStfl3TkuQjDveKjKCVlSlE3bt/xF8wJQoXsBk2Bthv1gJIJU14EjNWyilmIFy/Xa2MRRPTSEhCSSSG2YPk9N4kdMpThNgm4B6b3ikyfmFVlJCQbsk73gP8A9V6CQZc+ZUBUTUCcFsB+sT1/EFJSVhuTL7nt2j09KfVloD8ovSHFmu/WLToAtxe9yG6YJhlq+RCRN9RAUkF3u4NvAjmr4atyoJLE52xFqEzAUiWQLut83wInOnz1GkrATuWA8QoWmT0UsAqqSOw28xbq9WZbApd/t7wVqkpDUghPUlzA8/WlXyoCSd26bxqy1oPK1DhJZlKdidgP3i2ahahTUAPc/l3iyfys7Atk5Hhot0+uDfMUgNcB8F/qYY9LUS5qVHlrCfmvkHHcZixPF1JXUuWagGTawHhob6LUSQhSlKLrNzcWGLdhCvWfEAJYJJbDnZ3g9/BUMviCS1ctQbcFjHf6uWoNWoPscNsPL7xRM4iFfMnck9/4IqVMQXLMTgD8/wBIr5SL/qFAWVUQGGD7BsxUmaFKCpgcMzAsbb3gYSRsfPaIkEM+IrULdNZcuUvlqpYWJYXe+MloJ/7OEAFyR0HM/hvzhAZkEabVqRYKIScgE/XzEaOVp9LIUwYMNhf8usXarSFsEEdRt18QPw7hbhIAKibhrkj+bRPUpVJUpDM+AXcAZtlunvEyXfWt8JOIpAUCc5PtAy+LKJsA0FTptS8OSD9I5wv4eXPmgJDJ3JxbN/5gxc0z1bTPhuhVNQlVYFtwT7E/pBCUUhQaogOCDbpnaNDI4MZBlpDKRLuClhzO1tyNjAc66VgJAQFPYAFRNnFxYfvGXrXWme1OpMtlBvlBIZgDuPH18mOS9QOUjDDP52s8V8T05oJV4AOcwiXMILEkNthov52z+mumqF3bpC7UyhkC/l/b/mBNDxbZZJ6GxP0LP9esMiiWAV1ppDuC6VMdgDk+DEaqt7Q0UuTMLqQkHCh18e0MpgCaAl6UElI/wt1Gx7xlNbxErU6RQBgD8ydzHtLxBSTckjo8X80pm2KZ8oFJUosTcAjHS2TEjqkrLIBYhiVMkDw+8ZVHElrITKAB62DftFw4YVP6s42D8l39ywifk/poRxAjlBlgNuX9mG8S1OuKEnnBwzNfw+G6Qn0egkpLqQVMW51fyzQ4SmTzUSpSOam5BZ9xbHeJsVsFM4oyWUc4Kht7jPvEZHEi7ulT5Y3/ADhjpNMoBnSQcBn7NHdZwGWlfOhLM4NDFTm5I6AXbzC4OrJ3GEoShUutD8q3DgDyOsQmTAUrKSL7B87mBJXCJYqLJVhsgdXCXA7O8B6jS7IABHUm/kXvBofX7OuHpsKnqa6lEX/eGXCeMCSKRdUywmFgwxjpGJm6yehZplunIT8zfwRdwDiipkxjYJTVbq+PEV8305mfcQ1QBpQQ5IFbXJB2iSglRIUKkjNiAenkxRqZVYqWEvswbH63irTzzMqSgOEgDP8AOjxKts7Mnqaw59g9mzeCP+6ITkh2uR32gfiM4s1rC5hMEkxtI58jBIVqFsMD+fWCkaYy3rtflB2iyTIElFQJJ+l+viI6jiSKTuc9YXquDtTICwOjX7xn9dowhRpLiOTeJLNgWB2EVytKpWAW6xUmk27UmPCDdRwpSEhW2/b/AHATGK2m8eBiwTusVlMehkv9B4t0GjqWEkE9cQMhRBjR8F4ahY9RQLJ6Fr/tE5VWM2Z1sQEEhSBUhiQWDuBexGffpFs7ih1k+WucoBSUhIsL09B1aB+KSUrSFSvnll7X3uPIF2PQws//ACjlaZKQodRY7+WMR2zjbjRcY4NLmSxNlFlqU1khJPUWt+sS4HpEadMyXMmvM2BLWYvbpCjhfxQeSWiWmlN3WXxfZv8AeIdK4cufOUpS5ciYsuApCiDUDYHAbFIBJaJxmvTmr4c63isuYZKaqSkJlpNnGUg98u8JFzZi9R6TOhSwlJDEgOzkDZzbGIr0Xw8tRWr1dOky3Sqqold35WszdvrHdPPTLkzUrckqcFDMwFRbFn2Js3aDkMn45qBLmKSlPrUODZVIV1cG7H2jL6vVqmLK1tUrLAJHTAtiNojWS/RolrsouqpQBv8Al4hAj4dB5lzZSUm9lAt2i8ayyxLuG6UTZqUFQSCfmIJb2F4L43qBUJaS4TlXU/sMfWK502XLS0pyv8Uzbf5Ogbf7wHppJUoJG8Wifpdo+HrmmmWl2zsB7x1XCZrtQfZiPq7RquE6NBFKFgsHUkWJ7ntGy4ZwjSSgFTjUsgGkB23u0RLa0+OPm+k0JlocoOHLf6gPUcUJsgYce19sx9tVw3SKQVghIAckhiO/6R8y+ItfIRMUlCCBsovUoCzkYAOw7ZhlcdM1RPVsrYYbwI5/26eW5VYtcY+uIIXxwuWDYO2QXiUv4hUCkt8vfqXMPrPiGk0GoBDApdi5JbtiHOr1WqCUhKzMs7tZPRifzgfQ/FpBAKbW6YdxG24CqVqJRFZSohmLbOR9Izy21k4+eidPWTMUsptlmB8Ai7npDXRy5wDgpUMZpd+h/eHs3QJASlaLAM77ggHe7i7ftAfEJIVYO12Owt07dYnez1oIOJJzMQUdSeUFuhFm/aOSOIyLiSGUpqiSL9e/S0K9YiehmImIGGfe9x0hSqeQXYAm/Lb2YRUx2n603MuemxLFsA32hRw8r9SchLAAhuv74gHTcUZKSSR3hrJ4glQsAT1T/PziLxUyLFSrQPPTLlvzB2xFfFtZelJxk/pAml0Sph7bmNMJzdRtHU61S8nZoijSqIdi3WHuh4YhJP4i34mIiGpK5YJYKBNLAMw89Ye9eCYqtFwcPzA/wQ308tISHYHd7CKpeqpS6gokAMH3A2aBBWXWsXP4WdgL+O8Td1UkgrXJqllKFAB89Q8VabSIpImKSlIBUHY1K6DeBdVqqbKU/Meni3ZoUzJ/2iscaVyi/VS5f4X/ANxUiYB39opBj0aM9mHD59S0oAHMW6feNvL4OopCUPRkAPc4diATvcx890k0pmIUA5CgQMv2j7x8P2lpE2VSsgVM1lM5BbN3iMo1w6+c63g8yWCphuBm7MWIF2/UOIyGsngqdIIJd0m7d37/AGj618SoXMl8oAcOAfs7Yj5RxRjNUyDLP4ku/NuQWFib+8EsGc4lwzU0zUqNwFB+rAgkCNB8Qca9atSS4HKA+A7fc7xknia5xO8VZtGOWoaq4uqZMSOii1hkpAH3/SNGeLBemKVnnR1Lk7e528RhE9tukXTpa5a2V8zA5fIf6sYm4w/pGau/b+WjyZYZ2J2/WJSpDkPYEsTsBa8axHwklQ5VVD8NwHG+Bva0PZSbY7MWJVR5P+o1i+CyU8oSQpnBL56NGd03CVLnplNcq+25+kGzmOmi+C+Cqmn1TYA8rPcjJxH0XR8JAHff+dYnwLgwQhKQAAkAAeP1Pgw5OnKQac7D9GiZG0mpop1Ek0lOQbMbj79xCLW/DMmZzTJaVkbl/wAwx941glKKXWL7gfl7wJqRY9faHZ+ivXxH4k4P/TahcsA0FlIdnKTjHS49oWiNp/1N0wE6SeRzLIYBlWUWq6i9j5jFtFuexJCm7QZouMKlF03O1y0AkRyAbsNNXxxc1TuwOwYB8PBUnjBSGqBa17v7wiEeQk9CwiLjD3W64dxOXNSQwv8AUQPqOEy61EMFDP4ScBuj3brGY0yFoULF2dmY79YaS+KKTMHqgqYuQ7OD3Zs7tEXH9VpOj9dIlqcBKUlmKdxgW69XgE8EAekkEZbzF2olp1ABFlAW2G2feB08UWlRSsUkDGCfrBKAw4T/AHL/ACm49+sM06YNSizN0Mcq5KCWJ+UxDhk8y2JICictnzBbRI7PnhIJWm+BbpaJKSyGTUkr26Fs3xBeqnAsgpFajUVAXttHpctB55oU1LAJI5i4FLn5RdzbYdYU3+VX+AUaU0FiamsRuoXsO8S4nMCUCxCmHU3aO6bVLWolHKDYK67Bo5ptOl6VOtyRm7jxDnKTOTf48Vxql/0qLqkB+hUc9MwrmcSlCXSiUkLJLkpBN+8XMmdxKRHY8S8eAewvFoNvhOQF63TpODNR+YP6R95Xpy9rR8H+EnTrJCmPLMSSxaz3vtaP0LKQkh0s2xzj88faJrbDwn1OjfN38/nGB+LvhhKplQIQTYlj7Zj63NkA3xbv9YxPxjTR8qhh1FmABN2jPP8AbT18n4xwpMpKaVBVyCQ8LGjd6n4YXNlTZgIWlIJcWICeoJuW6RidTpTLLHLReOTHPHXVTRZ/SqZ2t1iomH/CtQopEvlYhzVlnyGh26TjNki5akWUCPtDDhvFJ0mlSXUnYZEarhmmTPUZB5mUBMLDHQd7/aJanQBBMoOyT/bIwzuH7xn/AMjWYa7AEj4zUjMtirJUHF+w/WGvwcZS5/qKFVRpQ1ion5gxOAN4EmcLBSylJJfA2BNyd2g74L4UlGsQoJLgkpcuAcYHVJztE72qS76+taYp/wAFDuWbxaJUgi7F49qVlhdt4VS+OpM306goks4yPLR0b16XovUJAsWH62OIS6uq3Wx+h/1D3WBkjfzGb4lqiVBCQorJABTtfPlomzhxgf8AqxNHqyJYWTRLJUkpakqLuC13G2zRg2h38YcT9bVzFBa1pTyIKwymTZiG2U8JgoxTC3rkcIjzx4QJG8LkIVMAmOx6D3jRaThUokIVMSQT8gffAvv3EZrS6ykAMc5H8zD/AOG5iVrUpiVOGcmw9jmM8t+tcP0vk8OClzgu5Dol3csHZJ7tvEuIp9VEqUiRSpHzLKnVs/8A8cWhsuaEKdvTUA1u+fcuYFWtEsqUGqFgygSS3S+0ZTL8tPks0XDlJNJerp26xfxHgwmpcEBacHtaxhtJ1YWlLBkoSHUWa7ZPX2i6oMFAuNiL9Yjdl2dx5pllC53a3+/+I7p3ZNgWEVIS/MWfA7wz08xIlqFO7DuSLd41vER6cULQlgxQeYje5sf5tCzjM7CBk2btYj3jyxQl3TTVSWIdwHLJcOG3MC6WdXMK8JcAWdnw/i0VorT/AE+hUmUSASEMHsPLbvCzWa5CUly5/CE7ZzAnGdexVLTMrDuVBwPAEKUoJ2PtCmP5pXL9LVzlzOpbYROVw1amYZLeO/gQ+4dwwol1g0uHqID0na4s5irSSqVKKuaoKDkvuwAGzw/v9CY79By/htakqUCHGE3v1LwZopSZNAmhDF3VlsMHFrwbIUAgUlw5HKSQPO7QLO0wLha3S7p2v/rpCmVqvmRdwOalT8hqrJllKeXs7frH2rg+sSuUCCSGD7s4Ba3cx8m009IFQcjam9/tH0D4F1wXpwHchRB+rh+nKQwh4XdV+E/iP4nMpQQlDh3LFiq5sPeD+IaFGq0wP4Vo9w4t/wDaMX8Y6n+8rqEizWyonzmNL8D8U9bS0F6pZpLsO4Ztmt7Q8e2wW6ZfUrmypakJUyVpNVrkMCzt7R884/8APfJv7bR9C1s8idNSAOUlKRc7m59o+c8df1TUX+ze0Rh6P9fC4GGHCVmtI2D26/6gCDNCCkKWRYDxfaNcnPPWx0c4JBTLtWbh2cg/cvF84FZYUutLWJ8Z6gwo4TNypZISwVvgjboX/KGsrRJBJSVKuyjvkuw8iOeuuXgn+iKFL5WV+Ih7UggWJOQHg/4MmtrEPYElP2IDdyWhVJ1Sk+oSg3DEOC/uTiCOFImHUSVhI/tzElR6b362g8ofUePmiWvsn84w/EdNK0yxOStUtSaSADZXUMbF7hjGt+NJ/wDYWTuwf3z+sfONXIlqUhKllRclAuoGpr26faNv9PU4ePrfEEj03andunaPnvxhxASEKmDnZNs0hSgAnF97FxeNfpNUibpUs9NITzZtylzvveMPx3h0mcsSpqyhINixb/EB8Df6Q8rOJkvXyMl7m53fPmPPGn498HelzS1pUDhIUFFh+VhGbmyyksoMRD3tjZr1xckgAnBiAjRajRI/p5YDuRUcfMXv9IzwhylXoZcBmhK7u5tZ/dh1hdDPgcoOVKZsbm9jtj6wsvDx9bGZp3SmYFWAdindizv1AiuuZNUkyvTlkkXIuB384guRSZYcKZTClgwDNks2+IhM0pWyCAMHkyUpuC53CR2jndWlM2StKv7nLLN9zV7YiWj155aZZCS4pts5cARdNKqTVzpTet7WvYdGitGsdNSQB1ZVwLgGzZhXoI5ZICQEinYwSbkWP+Ki1RA3IFsD+CAOGTaVX5gL3uS/vBS5iXUeb/1wGHQxdukFHHZzlgeVPKgWekEkOWuX3gBawhNAyWJL47d4N1ybVHb8z+0KCY1x7NscvXQly2TGm4ZJEuWoEEkh+XLsXft+whbwLhSpsxNO5Iy2AYf+qUpoAL5JwMY+vbaJzqsJ+RsrVVSQimyQxO9wzedoDlISqxZiG5dmdgb2vA+hmqQouGSCwdycfm14PmyDRyWSS5NhzPZi13GYzvGqOlkCkFRYpDADH+4S6mSoz2KWS4ApNt2J75hzxAAJCZdlq/Ed7WtinvC7TzEhRBKgWY2KGOCp3vfEOFkN1S6AkD5SbnoGubd40X/TniNM2dJszJWlrOcHzYC/aM0qdJTSgyyErW5WbtT+ENuT+kE6DXUav1pQJlpDVWSC5uw6NDx5ej02+LdUlE9S1OSzAPgsw8JME/Auso1JSph60sNtdLq+U5yR7Qk4rrlTtSVEClKcM5Ub48dYW8K4l6M9M9R5gphbCcEeMh+8EursU740gjXzUhVIqqPckOAer3jBcYW85dmL3Hff2je8Y1wnT1rlpqsACCAxAc5+YtsI+fa4vMWb/Mc57/eKxndozvFDx0Es1/EM+F6cLKEbrU6jlgP+Pzgv4h4YJanAaNNstGPCpKZclAWCQSSClgz33/ljDPhenLgzDSBUoqfe7efaE3C5algAqJAsxNrgv7sPsYa6hQEooVUQQcZbqLi0c9jpxvFMo+sVKDMkMjNy11EdLW2zDXhvF1JSCoepMPzMQAlrM98CFulTSgtLUoJpD3yrrfozvE50v0B8lJUC5s7lhsHv3OzCEpuvjDXBWkR8zLSDa5cgsPqYyGm04kolJP8A5ndSh+FOAepMc1XH65SU+mVBNVFTAqADBTdz+kXJmLmpQpbSpW8y5vtU12CvaKyv0WPGo4VxIehNJINJ+wFrd8xmtZrApLkGwJyMqZmwcfm0cn6khFLgpSoIKgqy9g23RhAMvTh3dmFnLg5ub+0Fu5o/E/XK0CpKUuGISWFu5u28ZLjclLhmd757do2cuRY4dId7Dmu9sRk/iBfUMo3PuLD6QYVn/pFmmSTKT7fzz+0Z2YOY+TGslopkhhlI6+fqwEZWeAFFusa4+sckIffC0wVFKUBS1WuWDOM+8IY0fwnpg9SiALm7g23BNv4YM/Dw9atSQlKUqpcio81gAWw+HilJKckKIZ9iyvwna36xzUzCVJCQlrdwpDPYM/Q2xeLZzmlCaQCUkuyS6XcHcvbpGGnVv9PLnqrXJClIRTUflJILgjFoARpkpKFAsbhKUlgzH7jeCJ2nKJgKiknCzcAMLJDHD3u5junW7qBLm5xyuTYOcWhFrbM6RKT87hj1ZjtBy5GBnr4hBreIlShZgM28P+7RsJ09CkBQSE7EvsHJJ+v2is4ylZLj03noGE58mANNIK1pSPxECPaqcVrUr/I2htwrTCWK1uCd8Ujv0eNp/wBcdMvab6CWiWwlkmk5F7+esd1FVSykX6EcxOwAgXTqTWFhQcEG109rM7/nBeq4jVN5sqc1B7nqQMdBGdrafoPo9QK0+sOlVna2M3hnL1qKVJIIINlqFm8P+kBBLKYDrcjYfo8XGYgJNZCgpLcwsD3viFs5wPxRTTJSUvOLE1B/lLFgOx9oG1CQpQSlJJfNwPfa0HTRdKkAJJS1sUt/D4juokSwGSCRk92bFr3g2YefJ5igIvLSTV/i5Dlup3i3+kUtNTCkk1AOlm279bxwIqqCQ1qSLksRknALtm+0ES1ywQgBQYf3Crcks6d2bJMBTjwQwDEvaottnbriLZ0l5vqk4dNIAuf/AG/gxAmpmcxI/wDGVEIUgE1MzWyzuHi5OrRYE3SqkhrVZybFVjE3agHGAAhXOySOUAEN0+zv1tGXuo9STGt41qBMqFAS4YPsoH9Q7bXhFp+EqcKUyRlJN3bsNu8a43jHKdN+C6X0qFMylKAIP0v7naCPjPVhwAqokfTzAn9OZqEqXMKAwUAzuW5Rm13+rx3juodAslBUllAMTm4G4wPrC/J2cDcCW5diqzHcBzkezw89QGZVeYyilAqtYP8AQXcwm0mmAkgsCwqIU4GbObFv3hzwWXKArQlKbOwvSCO97ws1YDJGoqJqc2Cym4B6DzERo0rBWAKApyg2s7Oz7dD0ji9HMUpNwARWACO4BLXT1htK0oXLJQSCoEKqZ83vtjPeIrWf0qXIUFBKmSA1xjs/ttbMTmTaU0/MBcnpuxD+PMQ4hMlukBwilmF1OH3G1gxgWTqVICXQUEkm5BKiN83DEfSDRbHIWVMtZdrgIFnFIBZ9/wA3irVasFSVELQktkDmLsWBzdz+8UTdQpGnYgCaosopLjLDsQP1gaUlU6YgJIUgOkDJF2LB3BqvmCQrTWVMUkqKlB1fh8Fs+fuIx/xGslYcuSS7die2do2UuXMUo1sMMbFxf5hl7Qg1uhrnOQ9I2w8GN10s5uAuHzaQQSWAtdmsCQ/R/wAoTahTqUe5htxRkpOzsB9zCeRKqUlPUt9Y2w/NYWd0s0OlVMWEpSVF3Znt37Rv9Fp0y5CUggM72F7sfuYo4Tw5Et2FwObmxbDgZxb3gPU68qSukKUtylVw1u+5Ib79Izyv01xx+TueCAmhQQEmpVn5QL+dogVurKS4yCT3e/4ms4gCbp1KlKSo0h+UJJVSLbs5ANo6AJYWkI5kJsS5d7e4H2idNPpctIoUlQNyVMLMO2+f1jmjlJZk3lixfqMcvj7wo45xVSUBAQpLgVEOzm5vv+UWcH42ZkxPySwEsok2KmyAdiBDs4j66VjT1Ju5YXsWBAYlt4tnzCdOq/4Xb3/aKZU40EB1KW6LbZJZ4t0yCpExFLWYB7gN9sYi6zhZw2WKqlYA75OCG3g3iGoSpwSQfm3vizEZMUaBQCkliQRcKGCC+YNlaF5lc0ApPKALuWs8O39iRTptSAiyLMLvZ73v9Ghxw6egrT6iX5ScNzdLbwDPUh6QkGkWfD7D/URkfIkL5VKJApyOZiC7hoXsOcNeI8URTzgpNgkN1y79ookkJNQukpfqxv8ApC4KqSCoVqCuYO2DlzYAjp0hh6hQBMIBtdmYtjGGuIXitrqyEVC6Rt4/INaOahKlIQ4pBvtcFj5AG4vmABrzNCkGUpTDvgfsTE9IpSUmruQkEkgs3gbBh0haOU50c1FQTNNiT6Y2Ja5LYJezwHxPRKQFEoCs3VURkliBuz9sR1OnClJ5KC4ZQVdjchXQX+4iXGNQtCVpUoTFBroBKVAnlF+gNz4gkMOvh5KK3CZdSQkCybEFavA/eC5CAAGBKEvSlxuwKsZcwr0aphQCtRSAo8r2AOUlL2BJh7Ik+mwUxcM4yHxbxBROlaEIBee5U/KQzB2SndySxOLR7h+mSj/1JKgHvazMTcAnraHul0SFpUQwWeU1Da5TSMk2phDN1DTCySqkOxx0vY+AOphenYq0k4zlzkklKLA3AJY0hhuOrQUdEg0pKiFEFQJuSkH9Q1oqkSwZwVSkhSgCl3YC1juXvgR1KEeo8xAK8KYKYlzs+aQLQ/UR6ZJM4GVIKa3CVAk2B98X37wd8PzGlGsBKwQkAA86QxHYE7WvA8whM1aZdlKSCSGCklqSezgv/wDF4W8RUuWj+2ogEJuCLBJDHq3fsID3rrRTgtC3IpcMQo3b65JtbpFg1CilQF2Zk4L5L3ZzYYhVLmLWutc1S1hIqJdgndnFyWJ+8Xz9WUKxd2ASXIGHUemPoYnWqrYBHDlqWFzBWyv/ABpOBlnHk/lFmv0KnSTOZJdITdRH42LlqXs8F6vWJlk0qJUQ+Dt+EU3BI2949PQgIUVABAuXyQVJYEjd9mOIexxTo9OEVGZM5fVJSzs5DtZzf9oK0emA5ZdTBNKVNS2S5LOWxaBpetCVplgk1AfMbi7ZawFgN7ww0ylpUbkJDlCSbrBYEOWxf6QhAM/UzVzaJhUokZFi+IImyGPv9h/BDHSIC1qUEsAXL5fb6wDxI0lROEi/nJ/naJy7w/PWR+JJ39wJ6Bz5P+gIM+EdIgzKls/4X2uxUC9miHBtNMmqmTQlJFxdixUOm9rDuRDbQcOlS0ISQQVuKi9V7tbBZvfzG25J8ssZ3a/STApamUSlZBqIKUNceXD58iNVwv4aRMSosh6VUpSaGUwvlza/5xn3YALoQ4eWp3BSSRs7F3sYacI+J5emUkLqUopcLYFvJyzWsLsImat612RcQmBC/RXTyllACo2AFQZ7uQp/ET0OlQqXaorXzEuXZyQC/wAuAfD9Yr49xP8Av1S03Up1Koy74JN/lcAWuoR3hLolISkgJmEiwbY+d7fWCz9JxGcSlhOnmFYpBDgbHZx2jO6EyJdEyuxFBdJuQ/Mz74xDadqUVEzMSZfIBzDI5SHs5djsIGEgTZLLZKQsrDAPSXakHe9+0EnNJy92W0lOCAPAe4SQx2O0XaNZqBwNwDm1y2d2gTVaYlRI5XDsCWGB5i2VKmLQUgMk3dxU1gw+kVUxE6cpnGlNhlgWAL384ic0KCkhJpSi6gXG1s9vETGpUkhIWWYoLC5w4fs0dmyqiCqqr/F6ioN5yIAjqdaggOlJKSDl36C2T4tAHD5zqCSClJUf/wBQSxFmsA33i/US0FSQgE0mpVrMB1ic9Yo5Ujn3FrC5NtrGGSOr1BmTbS6kpYbMRkfe8EeqgH0ylgU4DcuSoD9/9xVI4gZaFUAKcAWU4SGDO++8VagzFIbDtZN/cq2BuWhAXq9PMRNJTLZKkBgXLBrA9zlhBJ1SpaimWlIFPOTcYT/9idu8D6KWpa6lrBQkMkAtdhciOuS6lMpQNWwSB3fs0FVP2jL1CUyxMmklTkWO/RgbkD6QTp5ygiYFPLSOYIIFglyHz1x1zCVE6pUuoMj8JbJAY4tcn7CHCSogkOkqAscO1rG1/vBeHKsCkrNICVFxZ7Et284gubqPTqM0KFnszl7Br7nEAT1TTLdFxJJKmSGyLFvPl/ES0nEJigSQPUWGBIZKRfL3OXYdBE2HvQyTqRKAWxrUClKVXKUvST53LXeOGSmWgKD4KyTy5Lvm5IfMQ0Sg5ls5oJUv/JT8o7AX+oiuYooQaijnyxJpJAFtiGH1hVW0Juslh1hkksAySScgMH6mJ6bUy0mXelTnlLVVMU367WyMRKb/AHEhctDgC1QJ5hSzDcNvviBUKmMTNS0wuBWCkAKYEpH1EUS7h0gJJqIUorUx/wAx3tgP9o4JkoKKlLSxsEuWYOC72x5DbQIjVKXM9NPJQgykMGSOYF+rnr37ReEpWGQEkBwslnUAQCeuL/oYdLfE9XXKQuoUsl0MQCXszbdfaOaDh81QChaqWBSVFON3Te+Y7N0iZqwqcoL5QkBRY2fABxTeLdEkrUqgNSyZdzYOcja7+WELwa25ptEqXKVzJMx1X5iyhYi/vh+kXomkKlmaRQGUbA1LAIShtgFczdSYL4mPSdMtlqumyAQVUubXuKrnqk4Z4UyKl0hcuhQZk7k33Jxg/wD9Qv6rX4GzNWJk2ZMYoSUJSa2FRep7EjpFqtQlSwEh2y6SXObHYdW+94lN4QE0Fc5MpLBx8ylAXLC2/SCv+9olcmmkLJNvUmAgB93ULC/QwXonBvDl+mg+rQk9Nzli3QQh41M/qV+jLtYrmk2ZIY382+0V63SqmArmzHH4ggsLkjcur+YiUrSgJUoBLlISbEOO7k4bBy8Lh3+i1SUS5gQkWoclCrCkBgWznaF8vVCqYAorULgZDvZsDNvpBM6Ubb8jFg1T7PsHDQMmTSqgJYIYU0vVdjU/TPtAS+eAlICiagomwH57Zj0nTEy0pRYKBakiogAh1Ofo3R7xHUaVEwC1w91E0nIuU5Tdtj9IoEyYVJ9MqPzFmYJp5QCwvcEue0OFfXlyFCUkFVP4TSCCoYZyPlGS8FTpZQhrpUbA4sASo1ft1jms0XJKUtZc4CiwUbVdbiws3mI8R16EBgpSyOZICXBdnBPW5LdoW9noT6ElMslksj5+qk5v1z9oWcMlVf2ZSVEkFSVG9wWJApLcpa20GTdIZqGNkBNTOXKnPKXN2O9458Ja4yFqNQrQlgCCQHPkHEH8Guv/2Q=="/>
          <p:cNvSpPr>
            <a:spLocks noChangeAspect="1" noChangeArrowheads="1"/>
          </p:cNvSpPr>
          <p:nvPr/>
        </p:nvSpPr>
        <p:spPr bwMode="auto">
          <a:xfrm>
            <a:off x="215900" y="-658813"/>
            <a:ext cx="2733675" cy="16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ata:image/jpeg;base64,/9j/4AAQSkZJRgABAQAAAQABAAD/2wCEAAkGBhQSERUUEhQWFRUWGB4YFxgYGRoYHBodHRwYGB4aHhwcHSYgHhkjGhweHy8gJScpLCwsHB4xNTAqNSYrLCkBCQoKDgwOFw8PGikcHBwpKSkpKSkpKSkpKSkpKSkpKSkpKSkpKSkpKSkpKSwsLCksKSkpLCksLCwsKSkpLCksKf/AABEIALABHwMBIgACEQEDEQH/xAAcAAACAwEBAQEAAAAAAAAAAAAEBQIDBgEABwj/xAA7EAABAgUCBQIEBQQBBAIDAAABAhEAAxIhMQRBBSJRYXETgQYykaFCscHR8BQjUuHxBxUzYoKiFnKS/8QAGAEAAwEBAAAAAAAAAAAAAAAAAAECAwT/xAAhEQEBAAMBAQADAQADAAAAAAAAAQIRITESQVFhAxMicf/aAAwDAQACEQMRAD8A+dTUmsKcM+Is4ckrWaiTe33ikaZRU1+wi9KqCM19HjLbSCNboKFFjm5gSagKNV6kiLNTxF1i7v8AWJBTYsTeEdR0c0kORfBjuo1tJDY3iaCzvje0VTtMFLCAc92tAHNXrkyqaRc3LxJEqtDnANV7wZO4eFEPdhgwJMm+m4oq6gPaFB4aStUmUwQLqGwzEZWurSqtBC/wDLW3hdJ4+klihR8QaJ6RzJQXO52gsqpdquGaVZSorY3e20c0unpmGpDknlJNm6QbLXSkOodT3/1FcriRWkgIJJcA2YeIW1aQEkFnJCnJAV+TdIuRpylKgQDuSc/WIzZSRNCg4VSxc9MtAo4gVLWm1IN9yqCbBzMkSlSiXNbfKPtiBFapYIKFUqQ12/MR7htlFQd9gbe8XayaS5Jubu38vEm5MWVGou7XNrxXMpAJJU5t48eYlKleoUsSyRcWY/WL9XpwbJdlEZ2MA1sFpEFUq4Pg7R71CSi5AdoYTZJlMlbhRIDfztFGqpCylKqi2+3aAa0jJkKEy0wkMWAYMP3ic2mYCFlQv4c9/wBo9WyApTWBBtmBZiTUD/jdjcF8H2hDSS9KsrKV8pSxHS/+o56cyZOoS0uWndnJ8QRxPUPS5s4e1z/rtBEmSy/VpsP5YRRSDBp2UFKDAYbMDaqclMwBnBdj3zHNXP8AUmBCXJUAVf8AqIH1GjRLWEAjqL3D5t4iVC5mpANVL/zp2i3XcRTNCQkemQwskY6+YpVpKZJJdjgkZMDcMm1BNQbuMe/SCD+JqlKmD+2q4LAkXHtFuslrlDnL0Jawd3hjptN6aJiwUm7IA3MLNeZkwBlhFSL2e+8HgsCplpUgFx07xKVLdmIYB3x2aJabgo00oKd+/wDO0V6tZm0hLUlmUBu+IaUpbSnZypQuT07Qr1WmC5iAtaqiMYSOg7wcuSFTSanWjkAGP53i3iegMuXUm8x+UZYeYfhWbS0+k9JIZZWXx08R3UpPSzsGicnlIUoByA46EbRzUatI/uEKbYdH7QlajOo1riru3iJanSuAQbqye0D6daXUQ9J2PWDlSgWB2wI0YxSdKkUhAq3KjFq9IHB3GS8TlTeZmAJ77RHULZjSGfreA1S5jAqD04be+8R02juZiha1PWOp0tZSbd3LD3e2YtEspmgKDcpNyGF2z0hBLWTEkIUlbKIN2+0L9Nq0gkrIe4Fi7mwe+IKBC0qALk3SkD+faKZPDwXr3GTtDkgvaidOAxllJVSBbLwcniRCQFoKSd9vMJ53DyC6bX5e4y8VI1kxG5vsRb2/1FfKZuNNIlpIKgUkHJeJIlgTCCpLA/h28nDxmRqKjbkJ2B5YZS9WKQJiQRsU9doi4rmRpNAWkpZ2Nx1bvHEaSlAWlAD32jw1Do5GfLgWHvuY8ZpGW/l4XVCJKabKqdvBvce0clorJTWA/wDPzgOfxmYVCWskEAM4AIzY2cRBU9QJIIJNidz2ttBofR0iSlBuhiA6at09RFg1gQXYNlmc+Yz/AK62SHVZ2ckkbk3iKlLBquScEnaFo/poeKcQVqFhRAFvDN+sINQmcggoQSTkm8Tl6lVVV7df2glXFFlLW+n+4PCt2JkzgE8wsLk7COJ4rKWhVdg4DsQW6JG7wPI1NKKV7vcAG0cE8LWhilQQPudi+7QenKOmcVQZwR6ZoAcKIz2t/wAxKZxJKlUh3a+aR/u8VcZ10iWqWy3SWCkggM+79QYo0uuQ9KTZfyqAdRgP6C6lJE+sEpSA4pLl+8MZWkPrqmFRUVpCbsHttHOHyUTFKSWSEg53L4Ed1solfKWSHt7QjgrUTZipdNbFPyBgQ46xySgUgksRkDfv4eGchMv+jGBMIqcXIaF05JpqG4ANoStfl3TkuQjDveKjKCVlSlE3bt/xF8wJQoXsBk2Bthv1gJIJU14EjNWyilmIFy/Xa2MRRPTSEhCSSSG2YPk9N4kdMpThNgm4B6b3ikyfmFVlJCQbsk73gP8A9V6CQZc+ZUBUTUCcFsB+sT1/EFJSVhuTL7nt2j09KfVloD8ovSHFmu/WLToAtxe9yG6YJhlq+RCRN9RAUkF3u4NvAjmr4atyoJLE52xFqEzAUiWQLut83wInOnz1GkrATuWA8QoWmT0UsAqqSOw28xbq9WZbApd/t7wVqkpDUghPUlzA8/WlXyoCSd26bxqy1oPK1DhJZlKdidgP3i2ahahTUAPc/l3iyfys7Atk5Hhot0+uDfMUgNcB8F/qYY9LUS5qVHlrCfmvkHHcZixPF1JXUuWagGTawHhob6LUSQhSlKLrNzcWGLdhCvWfEAJYJJbDnZ3g9/BUMviCS1ctQbcFjHf6uWoNWoPscNsPL7xRM4iFfMnck9/4IqVMQXLMTgD8/wBIr5SL/qFAWVUQGGD7BsxUmaFKCpgcMzAsbb3gYSRsfPaIkEM+IrULdNZcuUvlqpYWJYXe+MloJ/7OEAFyR0HM/hvzhAZkEabVqRYKIScgE/XzEaOVp9LIUwYMNhf8usXarSFsEEdRt18QPw7hbhIAKibhrkj+bRPUpVJUpDM+AXcAZtlunvEyXfWt8JOIpAUCc5PtAy+LKJsA0FTptS8OSD9I5wv4eXPmgJDJ3JxbN/5gxc0z1bTPhuhVNQlVYFtwT7E/pBCUUhQaogOCDbpnaNDI4MZBlpDKRLuClhzO1tyNjAc66VgJAQFPYAFRNnFxYfvGXrXWme1OpMtlBvlBIZgDuPH18mOS9QOUjDDP52s8V8T05oJV4AOcwiXMILEkNthov52z+mumqF3bpC7UyhkC/l/b/mBNDxbZZJ6GxP0LP9esMiiWAV1ppDuC6VMdgDk+DEaqt7Q0UuTMLqQkHCh18e0MpgCaAl6UElI/wt1Gx7xlNbxErU6RQBgD8ydzHtLxBSTckjo8X80pm2KZ8oFJUosTcAjHS2TEjqkrLIBYhiVMkDw+8ZVHElrITKAB62DftFw4YVP6s42D8l39ywifk/poRxAjlBlgNuX9mG8S1OuKEnnBwzNfw+G6Qn0egkpLqQVMW51fyzQ4SmTzUSpSOam5BZ9xbHeJsVsFM4oyWUc4Kht7jPvEZHEi7ulT5Y3/ADhjpNMoBnSQcBn7NHdZwGWlfOhLM4NDFTm5I6AXbzC4OrJ3GEoShUutD8q3DgDyOsQmTAUrKSL7B87mBJXCJYqLJVhsgdXCXA7O8B6jS7IABHUm/kXvBofX7OuHpsKnqa6lEX/eGXCeMCSKRdUywmFgwxjpGJm6yehZplunIT8zfwRdwDiipkxjYJTVbq+PEV8305mfcQ1QBpQQ5IFbXJB2iSglRIUKkjNiAenkxRqZVYqWEvswbH63irTzzMqSgOEgDP8AOjxKts7Mnqaw59g9mzeCP+6ITkh2uR32gfiM4s1rC5hMEkxtI58jBIVqFsMD+fWCkaYy3rtflB2iyTIElFQJJ+l+viI6jiSKTuc9YXquDtTICwOjX7xn9dowhRpLiOTeJLNgWB2EVytKpWAW6xUmk27UmPCDdRwpSEhW2/b/AHATGK2m8eBiwTusVlMehkv9B4t0GjqWEkE9cQMhRBjR8F4ahY9RQLJ6Fr/tE5VWM2Z1sQEEhSBUhiQWDuBexGffpFs7ih1k+WucoBSUhIsL09B1aB+KSUrSFSvnll7X3uPIF2PQws//ACjlaZKQodRY7+WMR2zjbjRcY4NLmSxNlFlqU1khJPUWt+sS4HpEadMyXMmvM2BLWYvbpCjhfxQeSWiWmlN3WXxfZv8AeIdK4cufOUpS5ciYsuApCiDUDYHAbFIBJaJxmvTmr4c63isuYZKaqSkJlpNnGUg98u8JFzZi9R6TOhSwlJDEgOzkDZzbGIr0Xw8tRWr1dOky3Sqqold35WszdvrHdPPTLkzUrckqcFDMwFRbFn2Js3aDkMn45qBLmKSlPrUODZVIV1cG7H2jL6vVqmLK1tUrLAJHTAtiNojWS/RolrsouqpQBv8Al4hAj4dB5lzZSUm9lAt2i8ayyxLuG6UTZqUFQSCfmIJb2F4L43qBUJaS4TlXU/sMfWK502XLS0pyv8Uzbf5Ogbf7wHppJUoJG8Wifpdo+HrmmmWl2zsB7x1XCZrtQfZiPq7RquE6NBFKFgsHUkWJ7ntGy4ZwjSSgFTjUsgGkB23u0RLa0+OPm+k0JlocoOHLf6gPUcUJsgYce19sx9tVw3SKQVghIAckhiO/6R8y+ItfIRMUlCCBsovUoCzkYAOw7ZhlcdM1RPVsrYYbwI5/26eW5VYtcY+uIIXxwuWDYO2QXiUv4hUCkt8vfqXMPrPiGk0GoBDApdi5JbtiHOr1WqCUhKzMs7tZPRifzgfQ/FpBAKbW6YdxG24CqVqJRFZSohmLbOR9Izy21k4+eidPWTMUsptlmB8Ai7npDXRy5wDgpUMZpd+h/eHs3QJASlaLAM77ggHe7i7ftAfEJIVYO12Owt07dYnez1oIOJJzMQUdSeUFuhFm/aOSOIyLiSGUpqiSL9e/S0K9YiehmImIGGfe9x0hSqeQXYAm/Lb2YRUx2n603MuemxLFsA32hRw8r9SchLAAhuv74gHTcUZKSSR3hrJ4glQsAT1T/PziLxUyLFSrQPPTLlvzB2xFfFtZelJxk/pAml0Sph7bmNMJzdRtHU61S8nZoijSqIdi3WHuh4YhJP4i34mIiGpK5YJYKBNLAMw89Ye9eCYqtFwcPzA/wQ308tISHYHd7CKpeqpS6gokAMH3A2aBBWXWsXP4WdgL+O8Td1UkgrXJqllKFAB89Q8VabSIpImKSlIBUHY1K6DeBdVqqbKU/Meni3ZoUzJ/2iscaVyi/VS5f4X/ANxUiYB39opBj0aM9mHD59S0oAHMW6feNvL4OopCUPRkAPc4diATvcx890k0pmIUA5CgQMv2j7x8P2lpE2VSsgVM1lM5BbN3iMo1w6+c63g8yWCphuBm7MWIF2/UOIyGsngqdIIJd0m7d37/AGj618SoXMl8oAcOAfs7Yj5RxRjNUyDLP4ku/NuQWFib+8EsGc4lwzU0zUqNwFB+rAgkCNB8Qca9atSS4HKA+A7fc7xknia5xO8VZtGOWoaq4uqZMSOii1hkpAH3/SNGeLBemKVnnR1Lk7e528RhE9tukXTpa5a2V8zA5fIf6sYm4w/pGau/b+WjyZYZ2J2/WJSpDkPYEsTsBa8axHwklQ5VVD8NwHG+Bva0PZSbY7MWJVR5P+o1i+CyU8oSQpnBL56NGd03CVLnplNcq+25+kGzmOmi+C+Cqmn1TYA8rPcjJxH0XR8JAHff+dYnwLgwQhKQAAkAAeP1Pgw5OnKQac7D9GiZG0mpop1Ek0lOQbMbj79xCLW/DMmZzTJaVkbl/wAwx941glKKXWL7gfl7wJqRY9faHZ+ivXxH4k4P/TahcsA0FlIdnKTjHS49oWiNp/1N0wE6SeRzLIYBlWUWq6i9j5jFtFuexJCm7QZouMKlF03O1y0AkRyAbsNNXxxc1TuwOwYB8PBUnjBSGqBa17v7wiEeQk9CwiLjD3W64dxOXNSQwv8AUQPqOEy61EMFDP4ScBuj3brGY0yFoULF2dmY79YaS+KKTMHqgqYuQ7OD3Zs7tEXH9VpOj9dIlqcBKUlmKdxgW69XgE8EAekkEZbzF2olp1ABFlAW2G2feB08UWlRSsUkDGCfrBKAw4T/AHL/ACm49+sM06YNSizN0Mcq5KCWJ+UxDhk8y2JICictnzBbRI7PnhIJWm+BbpaJKSyGTUkr26Fs3xBeqnAsgpFajUVAXttHpctB55oU1LAJI5i4FLn5RdzbYdYU3+VX+AUaU0FiamsRuoXsO8S4nMCUCxCmHU3aO6bVLWolHKDYK67Bo5ptOl6VOtyRm7jxDnKTOTf48Vxql/0qLqkB+hUc9MwrmcSlCXSiUkLJLkpBN+8XMmdxKRHY8S8eAewvFoNvhOQF63TpODNR+YP6R95Xpy9rR8H+EnTrJCmPLMSSxaz3vtaP0LKQkh0s2xzj88faJrbDwn1OjfN38/nGB+LvhhKplQIQTYlj7Zj63NkA3xbv9YxPxjTR8qhh1FmABN2jPP8AbT18n4xwpMpKaVBVyCQ8LGjd6n4YXNlTZgIWlIJcWICeoJuW6RidTpTLLHLReOTHPHXVTRZ/SqZ2t1iomH/CtQopEvlYhzVlnyGh26TjNki5akWUCPtDDhvFJ0mlSXUnYZEarhmmTPUZB5mUBMLDHQd7/aJanQBBMoOyT/bIwzuH7xn/AMjWYa7AEj4zUjMtirJUHF+w/WGvwcZS5/qKFVRpQ1ion5gxOAN4EmcLBSylJJfA2BNyd2g74L4UlGsQoJLgkpcuAcYHVJztE72qS76+taYp/wAFDuWbxaJUgi7F49qVlhdt4VS+OpM306goks4yPLR0b16XovUJAsWH62OIS6uq3Wx+h/1D3WBkjfzGb4lqiVBCQorJABTtfPlomzhxgf8AqxNHqyJYWTRLJUkpakqLuC13G2zRg2h38YcT9bVzFBa1pTyIKwymTZiG2U8JgoxTC3rkcIjzx4QJG8LkIVMAmOx6D3jRaThUokIVMSQT8gffAvv3EZrS6ykAMc5H8zD/AOG5iVrUpiVOGcmw9jmM8t+tcP0vk8OClzgu5Dol3csHZJ7tvEuIp9VEqUiRSpHzLKnVs/8A8cWhsuaEKdvTUA1u+fcuYFWtEsqUGqFgygSS3S+0ZTL8tPks0XDlJNJerp26xfxHgwmpcEBacHtaxhtJ1YWlLBkoSHUWa7ZPX2i6oMFAuNiL9Yjdl2dx5pllC53a3+/+I7p3ZNgWEVIS/MWfA7wz08xIlqFO7DuSLd41vER6cULQlgxQeYje5sf5tCzjM7CBk2btYj3jyxQl3TTVSWIdwHLJcOG3MC6WdXMK8JcAWdnw/i0VorT/AE+hUmUSASEMHsPLbvCzWa5CUly5/CE7ZzAnGdexVLTMrDuVBwPAEKUoJ2PtCmP5pXL9LVzlzOpbYROVw1amYZLeO/gQ+4dwwol1g0uHqID0na4s5irSSqVKKuaoKDkvuwAGzw/v9CY79By/htakqUCHGE3v1LwZopSZNAmhDF3VlsMHFrwbIUAgUlw5HKSQPO7QLO0wLha3S7p2v/rpCmVqvmRdwOalT8hqrJllKeXs7frH2rg+sSuUCCSGD7s4Ba3cx8m009IFQcjam9/tH0D4F1wXpwHchRB+rh+nKQwh4XdV+E/iP4nMpQQlDh3LFiq5sPeD+IaFGq0wP4Vo9w4t/wDaMX8Y6n+8rqEizWyonzmNL8D8U9bS0F6pZpLsO4Ztmt7Q8e2wW6ZfUrmypakJUyVpNVrkMCzt7R884/8APfJv7bR9C1s8idNSAOUlKRc7m59o+c8df1TUX+ze0Rh6P9fC4GGHCVmtI2D26/6gCDNCCkKWRYDxfaNcnPPWx0c4JBTLtWbh2cg/cvF84FZYUutLWJ8Z6gwo4TNypZISwVvgjboX/KGsrRJBJSVKuyjvkuw8iOeuuXgn+iKFL5WV+Ih7UggWJOQHg/4MmtrEPYElP2IDdyWhVJ1Sk+oSg3DEOC/uTiCOFImHUSVhI/tzElR6b362g8ofUePmiWvsn84w/EdNK0yxOStUtSaSADZXUMbF7hjGt+NJ/wDYWTuwf3z+sfONXIlqUhKllRclAuoGpr26faNv9PU4ePrfEEj03andunaPnvxhxASEKmDnZNs0hSgAnF97FxeNfpNUibpUs9NITzZtylzvveMPx3h0mcsSpqyhINixb/EB8Df6Q8rOJkvXyMl7m53fPmPPGn498HelzS1pUDhIUFFh+VhGbmyyksoMRD3tjZr1xckgAnBiAjRajRI/p5YDuRUcfMXv9IzwhylXoZcBmhK7u5tZ/dh1hdDPgcoOVKZsbm9jtj6wsvDx9bGZp3SmYFWAdindizv1AiuuZNUkyvTlkkXIuB384guRSZYcKZTClgwDNks2+IhM0pWyCAMHkyUpuC53CR2jndWlM2StKv7nLLN9zV7YiWj155aZZCS4pts5cARdNKqTVzpTet7WvYdGitGsdNSQB1ZVwLgGzZhXoI5ZICQEinYwSbkWP+Ki1RA3IFsD+CAOGTaVX5gL3uS/vBS5iXUeb/1wGHQxdukFHHZzlgeVPKgWekEkOWuX3gBawhNAyWJL47d4N1ybVHb8z+0KCY1x7NscvXQly2TGm4ZJEuWoEEkh+XLsXft+whbwLhSpsxNO5Iy2AYf+qUpoAL5JwMY+vbaJzqsJ+RsrVVSQimyQxO9wzedoDlISqxZiG5dmdgb2vA+hmqQouGSCwdycfm14PmyDRyWSS5NhzPZi13GYzvGqOlkCkFRYpDADH+4S6mSoz2KWS4ApNt2J75hzxAAJCZdlq/Ed7WtinvC7TzEhRBKgWY2KGOCp3vfEOFkN1S6AkD5SbnoGubd40X/TniNM2dJszJWlrOcHzYC/aM0qdJTSgyyErW5WbtT+ENuT+kE6DXUav1pQJlpDVWSC5uw6NDx5ej02+LdUlE9S1OSzAPgsw8JME/Auso1JSph60sNtdLq+U5yR7Qk4rrlTtSVEClKcM5Ub48dYW8K4l6M9M9R5gphbCcEeMh+8EursU740gjXzUhVIqqPckOAer3jBcYW85dmL3Hff2je8Y1wnT1rlpqsACCAxAc5+YtsI+fa4vMWb/Mc57/eKxndozvFDx0Es1/EM+F6cLKEbrU6jlgP+Pzgv4h4YJanAaNNstGPCpKZclAWCQSSClgz33/ljDPhenLgzDSBUoqfe7efaE3C5algAqJAsxNrgv7sPsYa6hQEooVUQQcZbqLi0c9jpxvFMo+sVKDMkMjNy11EdLW2zDXhvF1JSCoepMPzMQAlrM98CFulTSgtLUoJpD3yrrfozvE50v0B8lJUC5s7lhsHv3OzCEpuvjDXBWkR8zLSDa5cgsPqYyGm04kolJP8A5ndSh+FOAepMc1XH65SU+mVBNVFTAqADBTdz+kXJmLmpQpbSpW8y5vtU12CvaKyv0WPGo4VxIehNJINJ+wFrd8xmtZrApLkGwJyMqZmwcfm0cn6khFLgpSoIKgqy9g23RhAMvTh3dmFnLg5ub+0Fu5o/E/XK0CpKUuGISWFu5u28ZLjclLhmd757do2cuRY4dId7Dmu9sRk/iBfUMo3PuLD6QYVn/pFmmSTKT7fzz+0Z2YOY+TGslopkhhlI6+fqwEZWeAFFusa4+sckIffC0wVFKUBS1WuWDOM+8IY0fwnpg9SiALm7g23BNv4YM/Dw9atSQlKUqpcio81gAWw+HilJKckKIZ9iyvwna36xzUzCVJCQlrdwpDPYM/Q2xeLZzmlCaQCUkuyS6XcHcvbpGGnVv9PLnqrXJClIRTUflJILgjFoARpkpKFAsbhKUlgzH7jeCJ2nKJgKiknCzcAMLJDHD3u5junW7qBLm5xyuTYOcWhFrbM6RKT87hj1ZjtBy5GBnr4hBreIlShZgM28P+7RsJ09CkBQSE7EvsHJJ+v2is4ylZLj03noGE58mANNIK1pSPxECPaqcVrUr/I2htwrTCWK1uCd8Ujv0eNp/wBcdMvab6CWiWwlkmk5F7+esd1FVSykX6EcxOwAgXTqTWFhQcEG109rM7/nBeq4jVN5sqc1B7nqQMdBGdrafoPo9QK0+sOlVna2M3hnL1qKVJIIINlqFm8P+kBBLKYDrcjYfo8XGYgJNZCgpLcwsD3viFs5wPxRTTJSUvOLE1B/lLFgOx9oG1CQpQSlJJfNwPfa0HTRdKkAJJS1sUt/D4juokSwGSCRk92bFr3g2YefJ5igIvLSTV/i5Dlup3i3+kUtNTCkk1AOlm279bxwIqqCQ1qSLksRknALtm+0ES1ywQgBQYf3Crcks6d2bJMBTjwQwDEvaottnbriLZ0l5vqk4dNIAuf/AG/gxAmpmcxI/wDGVEIUgE1MzWyzuHi5OrRYE3SqkhrVZybFVjE3agHGAAhXOySOUAEN0+zv1tGXuo9STGt41qBMqFAS4YPsoH9Q7bXhFp+EqcKUyRlJN3bsNu8a43jHKdN+C6X0qFMylKAIP0v7naCPjPVhwAqokfTzAn9OZqEqXMKAwUAzuW5Rm13+rx3juodAslBUllAMTm4G4wPrC/J2cDcCW5diqzHcBzkezw89QGZVeYyilAqtYP8AQXcwm0mmAkgsCwqIU4GbObFv3hzwWXKArQlKbOwvSCO97ws1YDJGoqJqc2Cym4B6DzERo0rBWAKApyg2s7Oz7dD0ji9HMUpNwARWACO4BLXT1htK0oXLJQSCoEKqZ83vtjPeIrWf0qXIUFBKmSA1xjs/ttbMTmTaU0/MBcnpuxD+PMQ4hMlukBwilmF1OH3G1gxgWTqVICXQUEkm5BKiN83DEfSDRbHIWVMtZdrgIFnFIBZ9/wA3irVasFSVELQktkDmLsWBzdz+8UTdQpGnYgCaosopLjLDsQP1gaUlU6YgJIUgOkDJF2LB3BqvmCQrTWVMUkqKlB1fh8Fs+fuIx/xGslYcuSS7die2do2UuXMUo1sMMbFxf5hl7Qg1uhrnOQ9I2w8GN10s5uAuHzaQQSWAtdmsCQ/R/wAoTahTqUe5htxRkpOzsB9zCeRKqUlPUt9Y2w/NYWd0s0OlVMWEpSVF3Znt37Rv9Fp0y5CUggM72F7sfuYo4Tw5Et2FwObmxbDgZxb3gPU68qSukKUtylVw1u+5Ib79Izyv01xx+TueCAmhQQEmpVn5QL+dogVurKS4yCT3e/4ms4gCbp1KlKSo0h+UJJVSLbs5ANo6AJYWkI5kJsS5d7e4H2idNPpctIoUlQNyVMLMO2+f1jmjlJZk3lixfqMcvj7wo45xVSUBAQpLgVEOzm5vv+UWcH42ZkxPySwEsok2KmyAdiBDs4j66VjT1Ju5YXsWBAYlt4tnzCdOq/4Xb3/aKZU40EB1KW6LbZJZ4t0yCpExFLWYB7gN9sYi6zhZw2WKqlYA75OCG3g3iGoSpwSQfm3vizEZMUaBQCkliQRcKGCC+YNlaF5lc0ApPKALuWs8O39iRTptSAiyLMLvZ73v9Ghxw6egrT6iX5ScNzdLbwDPUh6QkGkWfD7D/URkfIkL5VKJApyOZiC7hoXsOcNeI8URTzgpNgkN1y79ookkJNQukpfqxv8ApC4KqSCoVqCuYO2DlzYAjp0hh6hQBMIBtdmYtjGGuIXitrqyEVC6Rt4/INaOahKlIQ4pBvtcFj5AG4vmABrzNCkGUpTDvgfsTE9IpSUmruQkEkgs3gbBh0haOU50c1FQTNNiT6Y2Ja5LYJezwHxPRKQFEoCs3VURkliBuz9sR1OnClJ5KC4ZQVdjchXQX+4iXGNQtCVpUoTFBroBKVAnlF+gNz4gkMOvh5KK3CZdSQkCybEFavA/eC5CAAGBKEvSlxuwKsZcwr0aphQCtRSAo8r2AOUlL2BJh7Ik+mwUxcM4yHxbxBROlaEIBee5U/KQzB2SndySxOLR7h+mSj/1JKgHvazMTcAnraHul0SFpUQwWeU1Da5TSMk2phDN1DTCySqkOxx0vY+AOphenYq0k4zlzkklKLA3AJY0hhuOrQUdEg0pKiFEFQJuSkH9Q1oqkSwZwVSkhSgCl3YC1juXvgR1KEeo8xAK8KYKYlzs+aQLQ/UR6ZJM4GVIKa3CVAk2B98X37wd8PzGlGsBKwQkAA86QxHYE7WvA8whM1aZdlKSCSGCklqSezgv/wDF4W8RUuWj+2ogEJuCLBJDHq3fsID3rrRTgtC3IpcMQo3b65JtbpFg1CilQF2Zk4L5L3ZzYYhVLmLWutc1S1hIqJdgndnFyWJ+8Xz9WUKxd2ASXIGHUemPoYnWqrYBHDlqWFzBWyv/ABpOBlnHk/lFmv0KnSTOZJdITdRH42LlqXs8F6vWJlk0qJUQ+Dt+EU3BI2949PQgIUVABAuXyQVJYEjd9mOIexxTo9OEVGZM5fVJSzs5DtZzf9oK0emA5ZdTBNKVNS2S5LOWxaBpetCVplgk1AfMbi7ZawFgN7ww0ylpUbkJDlCSbrBYEOWxf6QhAM/UzVzaJhUokZFi+IImyGPv9h/BDHSIC1qUEsAXL5fb6wDxI0lROEi/nJ/naJy7w/PWR+JJ39wJ6Bz5P+gIM+EdIgzKls/4X2uxUC9miHBtNMmqmTQlJFxdixUOm9rDuRDbQcOlS0ISQQVuKi9V7tbBZvfzG25J8ssZ3a/STApamUSlZBqIKUNceXD58iNVwv4aRMSosh6VUpSaGUwvlza/5xn3YALoQ4eWp3BSSRs7F3sYacI+J5emUkLqUopcLYFvJyzWsLsImat612RcQmBC/RXTyllACo2AFQZ7uQp/ET0OlQqXaorXzEuXZyQC/wAuAfD9Yr49xP8Av1S03Up1Koy74JN/lcAWuoR3hLolISkgJmEiwbY+d7fWCz9JxGcSlhOnmFYpBDgbHZx2jO6EyJdEyuxFBdJuQ/Mz74xDadqUVEzMSZfIBzDI5SHs5djsIGEgTZLLZKQsrDAPSXakHe9+0EnNJy92W0lOCAPAe4SQx2O0XaNZqBwNwDm1y2d2gTVaYlRI5XDsCWGB5i2VKmLQUgMk3dxU1gw+kVUxE6cpnGlNhlgWAL384ic0KCkhJpSi6gXG1s9vETGpUkhIWWYoLC5w4fs0dmyqiCqqr/F6ioN5yIAjqdaggOlJKSDl36C2T4tAHD5zqCSClJUf/wBQSxFmsA33i/US0FSQgE0mpVrMB1ic9Yo5Ujn3FrC5NtrGGSOr1BmTbS6kpYbMRkfe8EeqgH0ylgU4DcuSoD9/9xVI4gZaFUAKcAWU4SGDO++8VagzFIbDtZN/cq2BuWhAXq9PMRNJTLZKkBgXLBrA9zlhBJ1SpaimWlIFPOTcYT/9idu8D6KWpa6lrBQkMkAtdhciOuS6lMpQNWwSB3fs0FVP2jL1CUyxMmklTkWO/RgbkD6QTp5ygiYFPLSOYIIFglyHz1x1zCVE6pUuoMj8JbJAY4tcn7CHCSogkOkqAscO1rG1/vBeHKsCkrNICVFxZ7Et284gubqPTqM0KFnszl7Br7nEAT1TTLdFxJJKmSGyLFvPl/ES0nEJigSQPUWGBIZKRfL3OXYdBE2HvQyTqRKAWxrUClKVXKUvST53LXeOGSmWgKD4KyTy5Lvm5IfMQ0Sg5ls5oJUv/JT8o7AX+oiuYooQaijnyxJpJAFtiGH1hVW0Juslh1hkksAySScgMH6mJ6bUy0mXelTnlLVVMU367WyMRKb/AHEhctDgC1QJ5hSzDcNvviBUKmMTNS0wuBWCkAKYEpH1EUS7h0gJJqIUorUx/wAx3tgP9o4JkoKKlLSxsEuWYOC72x5DbQIjVKXM9NPJQgykMGSOYF+rnr37ReEpWGQEkBwslnUAQCeuL/oYdLfE9XXKQuoUsl0MQCXszbdfaOaDh81QChaqWBSVFON3Te+Y7N0iZqwqcoL5QkBRY2fABxTeLdEkrUqgNSyZdzYOcja7+WELwa25ptEqXKVzJMx1X5iyhYi/vh+kXomkKlmaRQGUbA1LAIShtgFczdSYL4mPSdMtlqumyAQVUubXuKrnqk4Z4UyKl0hcuhQZk7k33Jxg/wD9Qv6rX4GzNWJk2ZMYoSUJSa2FRep7EjpFqtQlSwEh2y6SXObHYdW+94lN4QE0Fc5MpLBx8ylAXLC2/SCv+9olcmmkLJNvUmAgB93ULC/QwXonBvDl+mg+rQk9Nzli3QQh41M/qV+jLtYrmk2ZIY382+0V63SqmArmzHH4ggsLkjcur+YiUrSgJUoBLlISbEOO7k4bBy8Lh3+i1SUS5gQkWoclCrCkBgWznaF8vVCqYAorULgZDvZsDNvpBM6Ubb8jFg1T7PsHDQMmTSqgJYIYU0vVdjU/TPtAS+eAlICiagomwH57Zj0nTEy0pRYKBakiogAh1Ofo3R7xHUaVEwC1w91E0nIuU5Tdtj9IoEyYVJ9MqPzFmYJp5QCwvcEue0OFfXlyFCUkFVP4TSCCoYZyPlGS8FTpZQhrpUbA4sASo1ft1jms0XJKUtZc4CiwUbVdbiws3mI8R16EBgpSyOZICXBdnBPW5LdoW9noT6ElMslksj5+qk5v1z9oWcMlVf2ZSVEkFSVG9wWJApLcpa20GTdIZqGNkBNTOXKnPKXN2O9458Ja4yFqNQrQlgCCQHPkHEH8Guv/2Q=="/>
          <p:cNvSpPr>
            <a:spLocks noChangeAspect="1" noChangeArrowheads="1"/>
          </p:cNvSpPr>
          <p:nvPr/>
        </p:nvSpPr>
        <p:spPr bwMode="auto">
          <a:xfrm>
            <a:off x="63500" y="-735013"/>
            <a:ext cx="2476500" cy="151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33" name="Picture 9" descr="http://www.kidport.com/reflib/science/animals/Images/Cr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www.richard-seaman.com/Wallpaper/Nature/Underwater/Invertebrates/Crustaceans/WhiteSpottedHermitCrab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92" y="2333626"/>
            <a:ext cx="4499923" cy="337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edu.glogster.com/media/4/24/65/54/246554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130" y="2333626"/>
            <a:ext cx="4663870" cy="338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xenophilius.files.wordpress.com/2008/05/0_61_080520_y_larv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96038" y="291704"/>
            <a:ext cx="2333624" cy="175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42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5300"/>
            <a:ext cx="3810000" cy="838200"/>
          </a:xfrm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Crustaceans</a:t>
            </a:r>
            <a:endParaRPr lang="en-C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586" y="1409701"/>
            <a:ext cx="5225079" cy="398734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Two body </a:t>
            </a:r>
            <a:r>
              <a:rPr lang="en-US" dirty="0" smtClean="0"/>
              <a:t>segments</a:t>
            </a:r>
          </a:p>
          <a:p>
            <a:pPr lvl="1"/>
            <a:r>
              <a:rPr lang="en-US" dirty="0" smtClean="0"/>
              <a:t>Cephalothorax &amp; Abdomen</a:t>
            </a:r>
          </a:p>
          <a:p>
            <a:r>
              <a:rPr lang="en-US" dirty="0" smtClean="0"/>
              <a:t>Five </a:t>
            </a:r>
            <a:r>
              <a:rPr lang="en-US" dirty="0"/>
              <a:t>pair of </a:t>
            </a:r>
            <a:r>
              <a:rPr lang="en-US" dirty="0" smtClean="0"/>
              <a:t>legs</a:t>
            </a:r>
          </a:p>
          <a:p>
            <a:pPr lvl="1"/>
            <a:r>
              <a:rPr lang="en-US" dirty="0" smtClean="0"/>
              <a:t>First pair modified into </a:t>
            </a:r>
            <a:r>
              <a:rPr lang="en-US" dirty="0" err="1" smtClean="0"/>
              <a:t>chelipeds</a:t>
            </a: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Compound eyes </a:t>
            </a:r>
            <a:r>
              <a:rPr lang="en-US" dirty="0"/>
              <a:t>on </a:t>
            </a:r>
            <a:r>
              <a:rPr lang="en-US" dirty="0" smtClean="0"/>
              <a:t>stalks</a:t>
            </a:r>
          </a:p>
          <a:p>
            <a:r>
              <a:rPr lang="en-US" dirty="0" smtClean="0"/>
              <a:t>2 pairs of antennae 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Swimmerettes</a:t>
            </a:r>
            <a:r>
              <a:rPr lang="en-US" dirty="0" smtClean="0"/>
              <a:t> </a:t>
            </a:r>
            <a:r>
              <a:rPr lang="en-US" dirty="0"/>
              <a:t>on ventral surface of abdomen</a:t>
            </a:r>
          </a:p>
          <a:p>
            <a:r>
              <a:rPr lang="en-US" dirty="0">
                <a:solidFill>
                  <a:srgbClr val="3399FF"/>
                </a:solidFill>
              </a:rPr>
              <a:t>Hard exoskeleton </a:t>
            </a:r>
            <a:r>
              <a:rPr lang="en-US" dirty="0"/>
              <a:t>reinforced by minerals</a:t>
            </a:r>
          </a:p>
          <a:p>
            <a:r>
              <a:rPr lang="en-US" dirty="0" smtClean="0"/>
              <a:t>Gills</a:t>
            </a:r>
            <a:endParaRPr lang="en-US" dirty="0"/>
          </a:p>
          <a:p>
            <a:r>
              <a:rPr lang="en-US" dirty="0" smtClean="0"/>
              <a:t>Mandibles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074" name="Picture 2" descr="https://encrypted-tbn0.google.com/images?q=tbn:ANd9GcT-G9fkn2r2bTAjmJBRdaaxlk7gVXODzN710txgx3Hzi5ZsQA24S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5"/>
          <a:stretch/>
        </p:blipFill>
        <p:spPr bwMode="auto">
          <a:xfrm>
            <a:off x="5181600" y="647700"/>
            <a:ext cx="26193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3.google.com/images?q=tbn:ANd9GcSw9BjJ0XzyKUszcfauCy7kSUyZcO0lUelL485acYPs9dzCKHH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2171700"/>
            <a:ext cx="2809875" cy="157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eb.cisco.edu:8080/biologycf/my_notes_chapters_32_35_P3_files/image028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665" y="3772705"/>
            <a:ext cx="29718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29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451" y="381000"/>
            <a:ext cx="3708505" cy="723900"/>
          </a:xfrm>
        </p:spPr>
        <p:txBody>
          <a:bodyPr>
            <a:normAutofit/>
          </a:bodyPr>
          <a:lstStyle/>
          <a:p>
            <a:r>
              <a:rPr lang="en-US" dirty="0" smtClean="0"/>
              <a:t>Appendages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04900"/>
            <a:ext cx="7924800" cy="4267200"/>
          </a:xfrm>
        </p:spPr>
        <p:txBody>
          <a:bodyPr>
            <a:noAutofit/>
          </a:bodyPr>
          <a:lstStyle/>
          <a:p>
            <a:r>
              <a:rPr lang="en-US" sz="2200" dirty="0" smtClean="0"/>
              <a:t>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and 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pairs </a:t>
            </a:r>
            <a:r>
              <a:rPr lang="en-US" sz="2200" dirty="0"/>
              <a:t>of appendages are </a:t>
            </a:r>
            <a:r>
              <a:rPr lang="en-US" sz="2200" dirty="0" smtClean="0"/>
              <a:t>antennae</a:t>
            </a:r>
          </a:p>
          <a:p>
            <a:pPr lvl="1"/>
            <a:r>
              <a:rPr lang="en-US" sz="2000" dirty="0" smtClean="0"/>
              <a:t>Contain </a:t>
            </a:r>
            <a:r>
              <a:rPr lang="en-US" sz="2000" dirty="0"/>
              <a:t>many sensory hairs</a:t>
            </a:r>
          </a:p>
          <a:p>
            <a:r>
              <a:rPr lang="en-US" sz="2200" dirty="0" smtClean="0"/>
              <a:t>3</a:t>
            </a:r>
            <a:r>
              <a:rPr lang="en-US" sz="2200" baseline="30000" dirty="0" smtClean="0"/>
              <a:t>rd</a:t>
            </a:r>
            <a:r>
              <a:rPr lang="en-US" sz="2200" dirty="0" smtClean="0"/>
              <a:t> pair </a:t>
            </a:r>
            <a:r>
              <a:rPr lang="en-US" sz="2200" dirty="0"/>
              <a:t>of appendages are </a:t>
            </a:r>
            <a:r>
              <a:rPr lang="en-US" sz="2200" dirty="0" smtClean="0"/>
              <a:t>mandibles</a:t>
            </a:r>
            <a:endParaRPr lang="en-US" sz="2200" dirty="0"/>
          </a:p>
          <a:p>
            <a:pPr lvl="1"/>
            <a:r>
              <a:rPr lang="en-US" sz="2000" dirty="0" smtClean="0"/>
              <a:t>bite </a:t>
            </a:r>
            <a:r>
              <a:rPr lang="en-US" sz="2000" dirty="0"/>
              <a:t>and grind; filter feeding; pick </a:t>
            </a:r>
            <a:r>
              <a:rPr lang="en-US" sz="2000" dirty="0" smtClean="0"/>
              <a:t>up detritus</a:t>
            </a:r>
          </a:p>
          <a:p>
            <a:r>
              <a:rPr lang="en-US" dirty="0" smtClean="0"/>
              <a:t>5 other pairs of mouthparts used to handle food</a:t>
            </a:r>
          </a:p>
          <a:p>
            <a:r>
              <a:rPr lang="en-US" sz="2200" dirty="0" err="1" smtClean="0"/>
              <a:t>Chelipeds</a:t>
            </a:r>
            <a:r>
              <a:rPr lang="en-US" sz="2200" dirty="0" smtClean="0"/>
              <a:t> (claws) catch prey</a:t>
            </a:r>
          </a:p>
          <a:p>
            <a:pPr lvl="1"/>
            <a:r>
              <a:rPr lang="en-US" sz="2000" dirty="0" smtClean="0"/>
              <a:t>pick </a:t>
            </a:r>
            <a:r>
              <a:rPr lang="en-US" sz="2000" dirty="0"/>
              <a:t>up, crush, and cut </a:t>
            </a:r>
            <a:r>
              <a:rPr lang="en-US" sz="2000" dirty="0" smtClean="0"/>
              <a:t>food </a:t>
            </a:r>
          </a:p>
          <a:p>
            <a:r>
              <a:rPr lang="en-US" sz="2200" dirty="0" smtClean="0"/>
              <a:t>4 </a:t>
            </a:r>
            <a:r>
              <a:rPr lang="en-US" sz="2200" dirty="0"/>
              <a:t>pairs of walking </a:t>
            </a:r>
            <a:r>
              <a:rPr lang="en-US" sz="2200" dirty="0" smtClean="0"/>
              <a:t>legs</a:t>
            </a:r>
          </a:p>
          <a:p>
            <a:r>
              <a:rPr lang="en-US" sz="2200" dirty="0" smtClean="0"/>
              <a:t>Flipper-like </a:t>
            </a:r>
            <a:r>
              <a:rPr lang="en-US" sz="2200" dirty="0"/>
              <a:t>swimmerets for </a:t>
            </a:r>
            <a:r>
              <a:rPr lang="en-US" sz="2200" dirty="0" smtClean="0"/>
              <a:t>swimming</a:t>
            </a:r>
          </a:p>
          <a:p>
            <a:r>
              <a:rPr lang="en-US" sz="2200" dirty="0" smtClean="0"/>
              <a:t>Paddle-like </a:t>
            </a:r>
            <a:r>
              <a:rPr lang="en-US" sz="2200" dirty="0"/>
              <a:t>appendages </a:t>
            </a:r>
            <a:r>
              <a:rPr lang="en-US" sz="2200" dirty="0" smtClean="0"/>
              <a:t>(</a:t>
            </a:r>
            <a:r>
              <a:rPr lang="en-US" sz="2200" dirty="0" err="1" smtClean="0">
                <a:solidFill>
                  <a:srgbClr val="C00000"/>
                </a:solidFill>
              </a:rPr>
              <a:t>Uropods</a:t>
            </a:r>
            <a:r>
              <a:rPr lang="en-US" sz="2200" dirty="0" smtClean="0"/>
              <a:t>) and </a:t>
            </a:r>
            <a:r>
              <a:rPr lang="en-US" sz="2200" dirty="0"/>
              <a:t>the final abdominal segment </a:t>
            </a:r>
            <a:r>
              <a:rPr lang="en-US" sz="2200" dirty="0" smtClean="0"/>
              <a:t>(</a:t>
            </a:r>
            <a:r>
              <a:rPr lang="en-US" sz="2200" dirty="0" err="1" smtClean="0">
                <a:solidFill>
                  <a:srgbClr val="C00000"/>
                </a:solidFill>
              </a:rPr>
              <a:t>Telson</a:t>
            </a:r>
            <a:r>
              <a:rPr lang="en-US" sz="2200" dirty="0" smtClean="0"/>
              <a:t>) form </a:t>
            </a:r>
            <a:r>
              <a:rPr lang="en-US" sz="2200" dirty="0"/>
              <a:t>a large, flat </a:t>
            </a:r>
            <a:r>
              <a:rPr lang="en-US" sz="2200" dirty="0" smtClean="0"/>
              <a:t>tail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2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B052-4801-41F0-9E3E-90B5FA99C7B8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100" name="Picture 4" descr="http://www.umanitoba.ca/science/zoology/faculty/hann/z260/images/CrayAppendage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1" t="8256" r="3825" b="7089"/>
          <a:stretch/>
        </p:blipFill>
        <p:spPr bwMode="auto">
          <a:xfrm>
            <a:off x="3629024" y="1028700"/>
            <a:ext cx="500259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51375"/>
            <a:ext cx="309562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35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3810000" cy="952500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485900"/>
            <a:ext cx="4319911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Feeding</a:t>
            </a:r>
          </a:p>
          <a:p>
            <a:pPr lvl="1"/>
            <a:r>
              <a:rPr lang="en-US" dirty="0" smtClean="0"/>
              <a:t>Prey </a:t>
            </a:r>
            <a:r>
              <a:rPr lang="en-US" dirty="0"/>
              <a:t>caught </a:t>
            </a:r>
            <a:r>
              <a:rPr lang="en-US" dirty="0" smtClean="0"/>
              <a:t>using </a:t>
            </a:r>
            <a:r>
              <a:rPr lang="en-US" dirty="0" err="1" smtClean="0"/>
              <a:t>chelipeds</a:t>
            </a:r>
            <a:endParaRPr lang="en-US" dirty="0" smtClean="0"/>
          </a:p>
          <a:p>
            <a:pPr lvl="2"/>
            <a:r>
              <a:rPr lang="en-US" dirty="0" smtClean="0"/>
              <a:t>Shrimp are filter feeders</a:t>
            </a:r>
          </a:p>
          <a:p>
            <a:pPr lvl="1"/>
            <a:r>
              <a:rPr lang="en-US" dirty="0" smtClean="0"/>
              <a:t>Mandibles grind food and direct it to the mouth</a:t>
            </a:r>
            <a:endParaRPr lang="en-US" dirty="0"/>
          </a:p>
          <a:p>
            <a:pPr lvl="2"/>
            <a:r>
              <a:rPr lang="en-US" dirty="0" smtClean="0"/>
              <a:t>Mouth </a:t>
            </a:r>
            <a:r>
              <a:rPr lang="en-US" dirty="0" smtClean="0">
                <a:sym typeface="Symbol"/>
              </a:rPr>
              <a:t> Esophagus  Stomach  Intestine  Anus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122" name="Picture 2" descr="http://www.biology.iastate.edu/Courses/211L/Protostome%20II%20S08/MandibulateArth/14%20mandib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13396" y="1297214"/>
            <a:ext cx="4038599" cy="365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19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3810000" cy="838200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33500"/>
            <a:ext cx="3810000" cy="4038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Respiration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Gills</a:t>
            </a:r>
          </a:p>
          <a:p>
            <a:pPr lvl="2"/>
            <a:r>
              <a:rPr lang="en-US" sz="2200" dirty="0" smtClean="0"/>
              <a:t>Located </a:t>
            </a:r>
            <a:r>
              <a:rPr lang="en-US" sz="2200" dirty="0"/>
              <a:t>under the </a:t>
            </a:r>
            <a:r>
              <a:rPr lang="en-US" sz="2200" dirty="0" smtClean="0">
                <a:solidFill>
                  <a:srgbClr val="3399FF"/>
                </a:solidFill>
              </a:rPr>
              <a:t>carapace – exoskeleton covering cephalothorax </a:t>
            </a:r>
          </a:p>
          <a:p>
            <a:pPr lvl="2"/>
            <a:r>
              <a:rPr lang="en-US" sz="2200" dirty="0" smtClean="0"/>
              <a:t>Leg movement helps circulate water over the gills</a:t>
            </a:r>
            <a:endParaRPr lang="en-US" sz="2200" dirty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146" name="Picture 2" descr="http://faculty.clintoncc.suny.edu/faculty/michael.gregory/files/Bio%20102/Bio%20102%20Laboratory/Animal%20Diversity/Ecdysozoans/img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47700"/>
            <a:ext cx="3454400" cy="230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dn.c.photoshelter.com/img-get/I0000lFnsL0xQetw/s/600/10002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09900"/>
            <a:ext cx="3454400" cy="230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3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3810000" cy="952500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5900"/>
            <a:ext cx="3581400" cy="3886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Internal Transport</a:t>
            </a:r>
          </a:p>
          <a:p>
            <a:pPr lvl="1"/>
            <a:r>
              <a:rPr lang="en-US" dirty="0" smtClean="0"/>
              <a:t>Open </a:t>
            </a:r>
            <a:r>
              <a:rPr lang="en-US" dirty="0"/>
              <a:t>circulatory </a:t>
            </a:r>
            <a:r>
              <a:rPr lang="en-US" dirty="0" smtClean="0"/>
              <a:t>system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orsal heart</a:t>
            </a:r>
            <a:endParaRPr lang="en-US" dirty="0"/>
          </a:p>
          <a:p>
            <a:pPr lvl="1"/>
            <a:r>
              <a:rPr lang="en-US" dirty="0" smtClean="0"/>
              <a:t>Blood </a:t>
            </a:r>
            <a:r>
              <a:rPr lang="en-US" dirty="0"/>
              <a:t>leaves the vessels, and moves through spaces in the tissue called </a:t>
            </a:r>
            <a:r>
              <a:rPr lang="en-US" dirty="0" smtClean="0"/>
              <a:t>sinuses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170" name="Picture 2" descr="http://mackers.com/crayfish/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974" y="1562100"/>
            <a:ext cx="453697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47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09700"/>
            <a:ext cx="7696200" cy="3581400"/>
          </a:xfrm>
        </p:spPr>
        <p:txBody>
          <a:bodyPr/>
          <a:lstStyle/>
          <a:p>
            <a:r>
              <a:rPr lang="en-US" dirty="0"/>
              <a:t>One-way digestive system</a:t>
            </a:r>
          </a:p>
          <a:p>
            <a:r>
              <a:rPr lang="en-US" dirty="0"/>
              <a:t>Open circulatory system</a:t>
            </a:r>
          </a:p>
          <a:p>
            <a:r>
              <a:rPr lang="en-US" dirty="0"/>
              <a:t>Extensive and specialized nervous system</a:t>
            </a:r>
          </a:p>
          <a:p>
            <a:r>
              <a:rPr lang="en-US" dirty="0"/>
              <a:t>Coelomate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19100"/>
            <a:ext cx="3810000" cy="9525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General Characteristics</a:t>
            </a:r>
            <a:endParaRPr lang="en-CA" dirty="0"/>
          </a:p>
        </p:txBody>
      </p:sp>
      <p:pic>
        <p:nvPicPr>
          <p:cNvPr id="6" name="Picture 5" descr="Figure_15_03_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705100"/>
            <a:ext cx="4955959" cy="28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1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3810000" cy="952500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5900"/>
            <a:ext cx="2819400" cy="3886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Excretion</a:t>
            </a:r>
          </a:p>
          <a:p>
            <a:pPr lvl="1"/>
            <a:r>
              <a:rPr lang="en-US" sz="2600" dirty="0" smtClean="0">
                <a:solidFill>
                  <a:srgbClr val="C00000"/>
                </a:solidFill>
              </a:rPr>
              <a:t>Green Gland </a:t>
            </a:r>
            <a:r>
              <a:rPr lang="en-US" sz="2600" dirty="0" smtClean="0"/>
              <a:t>removes </a:t>
            </a:r>
            <a:r>
              <a:rPr lang="en-US" sz="2600" dirty="0"/>
              <a:t>metabolic waste </a:t>
            </a:r>
            <a:r>
              <a:rPr lang="en-US" sz="2600" dirty="0" smtClean="0"/>
              <a:t>from the blood</a:t>
            </a:r>
          </a:p>
          <a:p>
            <a:pPr lvl="1"/>
            <a:r>
              <a:rPr lang="en-US" sz="2600" dirty="0" smtClean="0"/>
              <a:t>exit </a:t>
            </a:r>
            <a:r>
              <a:rPr lang="en-US" sz="2600" dirty="0"/>
              <a:t>via </a:t>
            </a:r>
            <a:r>
              <a:rPr lang="en-US" sz="2600" dirty="0" smtClean="0"/>
              <a:t>pore posterior to mouth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9"/>
          <a:stretch/>
        </p:blipFill>
        <p:spPr bwMode="auto">
          <a:xfrm>
            <a:off x="3429000" y="1562100"/>
            <a:ext cx="5236029" cy="2564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63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3810000" cy="952500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5900"/>
            <a:ext cx="3962400" cy="3886200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Movement</a:t>
            </a:r>
          </a:p>
          <a:p>
            <a:pPr lvl="1"/>
            <a:r>
              <a:rPr lang="en-US" sz="2800" dirty="0" smtClean="0"/>
              <a:t>Well-developed </a:t>
            </a:r>
            <a:r>
              <a:rPr lang="en-US" sz="2800" dirty="0"/>
              <a:t>muscle systems coordinated by </a:t>
            </a:r>
            <a:r>
              <a:rPr lang="en-US" sz="2800" dirty="0" smtClean="0"/>
              <a:t>nervous </a:t>
            </a:r>
            <a:r>
              <a:rPr lang="en-US" sz="2800" dirty="0"/>
              <a:t>system </a:t>
            </a:r>
            <a:endParaRPr lang="en-US" sz="2800" dirty="0" smtClean="0"/>
          </a:p>
          <a:p>
            <a:pPr lvl="1"/>
            <a:r>
              <a:rPr lang="en-US" sz="2800" dirty="0" smtClean="0"/>
              <a:t>The </a:t>
            </a:r>
            <a:r>
              <a:rPr lang="en-US" sz="2800" dirty="0"/>
              <a:t>pull of muscles on the exoskeleton allows </a:t>
            </a:r>
            <a:r>
              <a:rPr lang="en-US" sz="2800" dirty="0" smtClean="0"/>
              <a:t>them </a:t>
            </a:r>
            <a:r>
              <a:rPr lang="en-US" sz="2800" dirty="0"/>
              <a:t>push legs to walk or </a:t>
            </a:r>
            <a:r>
              <a:rPr lang="en-US" sz="2800" dirty="0" smtClean="0"/>
              <a:t>jump</a:t>
            </a:r>
          </a:p>
          <a:p>
            <a:pPr lvl="1"/>
            <a:r>
              <a:rPr lang="en-US" sz="2800" dirty="0" err="1" smtClean="0"/>
              <a:t>Uropods</a:t>
            </a:r>
            <a:r>
              <a:rPr lang="en-US" sz="2800" dirty="0" smtClean="0"/>
              <a:t> and </a:t>
            </a:r>
            <a:r>
              <a:rPr lang="en-US" sz="2800" dirty="0" err="1" smtClean="0"/>
              <a:t>Telson</a:t>
            </a:r>
            <a:r>
              <a:rPr lang="en-US" sz="2800" dirty="0" smtClean="0"/>
              <a:t> used for rapid backward swimming</a:t>
            </a:r>
            <a:endParaRPr lang="en-US" sz="2800" dirty="0"/>
          </a:p>
          <a:p>
            <a:pPr lvl="1"/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Lobster swimming away - YouTub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76982" y="1485900"/>
            <a:ext cx="4263799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1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3810000" cy="952500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5900"/>
            <a:ext cx="7772400" cy="38862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Response</a:t>
            </a:r>
          </a:p>
          <a:p>
            <a:pPr lvl="1"/>
            <a:r>
              <a:rPr lang="en-US" sz="3000" dirty="0" smtClean="0"/>
              <a:t>Brain </a:t>
            </a:r>
            <a:r>
              <a:rPr lang="en-US" sz="3000" dirty="0"/>
              <a:t>connected to ventral nerve </a:t>
            </a:r>
            <a:r>
              <a:rPr lang="en-US" sz="3000" dirty="0" smtClean="0"/>
              <a:t>cord</a:t>
            </a:r>
          </a:p>
          <a:p>
            <a:pPr lvl="1"/>
            <a:r>
              <a:rPr lang="en-US" sz="3000" dirty="0" smtClean="0"/>
              <a:t>Sensory organs include:</a:t>
            </a:r>
          </a:p>
          <a:p>
            <a:pPr lvl="2"/>
            <a:r>
              <a:rPr lang="en-US" sz="2600" dirty="0" smtClean="0"/>
              <a:t>Compound eyes</a:t>
            </a:r>
          </a:p>
          <a:p>
            <a:pPr lvl="2"/>
            <a:r>
              <a:rPr lang="en-US" sz="2600" dirty="0" smtClean="0"/>
              <a:t>Chemosensory hairs on antennae, legs and </a:t>
            </a:r>
            <a:r>
              <a:rPr lang="en-US" sz="2600" dirty="0" err="1" smtClean="0"/>
              <a:t>swimmeretes</a:t>
            </a:r>
            <a:endParaRPr lang="en-US" sz="2600" dirty="0" smtClean="0"/>
          </a:p>
          <a:p>
            <a:pPr lvl="2"/>
            <a:r>
              <a:rPr lang="en-US" sz="2600" dirty="0" err="1" smtClean="0"/>
              <a:t>Statocysts</a:t>
            </a:r>
            <a:r>
              <a:rPr lang="en-US" sz="2600" dirty="0" smtClean="0"/>
              <a:t> on antennules</a:t>
            </a:r>
            <a:endParaRPr lang="en-US" sz="2600" dirty="0"/>
          </a:p>
          <a:p>
            <a:pPr lvl="1"/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6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44" y="342900"/>
            <a:ext cx="3352800" cy="952500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569" y="1333500"/>
            <a:ext cx="3831524" cy="21336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Reproduction</a:t>
            </a:r>
          </a:p>
          <a:p>
            <a:pPr lvl="1"/>
            <a:r>
              <a:rPr lang="en-US" sz="2400" dirty="0"/>
              <a:t>internal </a:t>
            </a:r>
            <a:r>
              <a:rPr lang="en-US" sz="2400" dirty="0" smtClean="0"/>
              <a:t>fertilization</a:t>
            </a:r>
          </a:p>
          <a:p>
            <a:pPr lvl="2"/>
            <a:r>
              <a:rPr lang="en-US" dirty="0" smtClean="0"/>
              <a:t>Sperm delivered to female by male’s 1</a:t>
            </a:r>
            <a:r>
              <a:rPr lang="en-US" baseline="30000" dirty="0" smtClean="0"/>
              <a:t>st</a:t>
            </a:r>
            <a:r>
              <a:rPr lang="en-US" dirty="0" smtClean="0"/>
              <a:t> pair of </a:t>
            </a:r>
            <a:r>
              <a:rPr lang="en-US" dirty="0" err="1" smtClean="0"/>
              <a:t>swimmeretes</a:t>
            </a:r>
            <a:endParaRPr lang="en-US" dirty="0" smtClean="0"/>
          </a:p>
          <a:p>
            <a:pPr lvl="1">
              <a:buClr>
                <a:srgbClr val="94B6D2"/>
              </a:buClr>
            </a:pPr>
            <a:r>
              <a:rPr lang="en-US" sz="2400" dirty="0">
                <a:solidFill>
                  <a:srgbClr val="775F55"/>
                </a:solidFill>
              </a:rPr>
              <a:t>Larva stage present </a:t>
            </a:r>
            <a:endParaRPr lang="en-US" sz="2800" dirty="0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050" name="Picture 2" descr="http://njscuba.net/zzz_biology/anatomy_lobster_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883" y="597408"/>
            <a:ext cx="4514447" cy="437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crayfish.ro/species/Astast_egg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38" y="3390901"/>
            <a:ext cx="2364269" cy="157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2099" y="4967868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0" lvl="1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4B6D2"/>
              </a:buClr>
              <a:buSzPct val="76000"/>
              <a:buFont typeface="Wingdings 2" pitchFamily="18" charset="2"/>
              <a:buChar char=""/>
            </a:pPr>
            <a:r>
              <a:rPr lang="en-US" sz="2400" dirty="0">
                <a:solidFill>
                  <a:srgbClr val="775F55"/>
                </a:solidFill>
                <a:latin typeface="Century Gothic"/>
              </a:rPr>
              <a:t>Eggs carried by the </a:t>
            </a:r>
            <a:r>
              <a:rPr lang="en-US" sz="2400" dirty="0" err="1" smtClean="0">
                <a:solidFill>
                  <a:srgbClr val="775F55"/>
                </a:solidFill>
                <a:latin typeface="Century Gothic"/>
              </a:rPr>
              <a:t>swimmeretes</a:t>
            </a:r>
            <a:endParaRPr lang="en-US" sz="2400" dirty="0">
              <a:solidFill>
                <a:srgbClr val="775F55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1249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3657600" cy="952500"/>
          </a:xfrm>
        </p:spPr>
        <p:txBody>
          <a:bodyPr/>
          <a:lstStyle/>
          <a:p>
            <a:r>
              <a:rPr lang="en-US" dirty="0" smtClean="0"/>
              <a:t>Ecology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4500"/>
            <a:ext cx="3657600" cy="3581400"/>
          </a:xfrm>
        </p:spPr>
        <p:txBody>
          <a:bodyPr/>
          <a:lstStyle/>
          <a:p>
            <a:r>
              <a:rPr lang="en-US" dirty="0" smtClean="0"/>
              <a:t>Food source for humans and other animals</a:t>
            </a:r>
          </a:p>
          <a:p>
            <a:r>
              <a:rPr lang="en-US" dirty="0" smtClean="0"/>
              <a:t>Krill is an important component of ocean food webs</a:t>
            </a:r>
          </a:p>
          <a:p>
            <a:r>
              <a:rPr lang="en-US" dirty="0" smtClean="0"/>
              <a:t>Many medical and biochemical uses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AutoShape 2" descr="data:image/jpeg;base64,/9j/4AAQSkZJRgABAQAAAQABAAD/2wCEAAkGBhQSERQUExQWFBQUFBQUFBQUFBQVFBQVFBQVFBQUFBQXHCYeFxkkGRQUHy8gIycpLCwsFR4xNTAqNSYrLCkBCQoKDgwOFw8PGCwkHCQsLCksKSwsLCwpLCwsKSwpKSwsLCwpKSkpLCwsLCwsLCksKSwpKSwsLCwsLCwsLCksLP/AABEIAMIBAwMBIgACEQEDEQH/xAAbAAACAwEBAQAAAAAAAAAAAAACAwABBAUGB//EADwQAAIBAgMFBAgEBAcBAAAAAAABAgMRBCExBRJBUWEGcYGREyIyQqGx0fBSYsHhBxRy8RUWI1OCksJD/8QAGQEAAwEBAQAAAAAAAAAAAAAAAAECAwQF/8QAJhEAAgICAgICAgIDAAAAAAAAAAECEQMhEjFBUQQTYYEzcSIjMv/aAAwDAQACEQMRAD8Azrs9DlAZDYkFxpryPncu01f8Qme3qz99k2jVyR9NWDpRWc14IVUxGHjrK/ikfMZbRqS1nLzFubfFvxC0HI+j1e1mHp6bvhmzl4vt9+BP5I8aoDI0G+AWFs6eM7UVqnHdXTXzOZUrSk7ybfex9PZsmb8Nsjmg2Kzk08O5aI3UdlczrKhGmvWaRzMZ2ihHKmt59B0KjXHDxgs7I5m0O0MY3jTzfPgSjsHHYvONKSi+MvUj5vU7eA/hHUedWrGPSCcn5uyCwr0eDrYiU3eTuyoxPsGA/hZhIe3v1H+aVl5ROtS7LYSl7NCnfrG782FlVXZ8RoUW9E33I3Utn1HpTm+6MvofbIYaKXqwiu6K+hE2tSR/YkfGI7IrPSlP/pL6By2NW/2p/wDSX0PsTlwC3rK1vMQfcfE6my58acl/xf0MVbANap+R9ydG4cdmRftRXikwRP2cvB8DjvR0bNFPalRa5n3Gv2Zw0l61GD/4r9DiY7sBhJ+zBxfOMn8mXYOj5ettvig/8c/Kewxn8Ll/86vhNfqjg47sDiaavub65wd/hqPmxJX5OXLbfKPyEVNrTelkFU2e4u0k0+TVmD/LBzZaxszzqylq2FTwvM1RpluJNlrGl2BGPI37Gwfpa0Y8NX3IxHoexVO9Wb5RXxYkU3o7W2MSqVN24KyPDqEqs+bkz0fbCp7K5tvyMGx4bq3vek92PRcWdHSs53t0OhsWmklJ3fEh34YZJEItjpHlnsmXJ+TCWyJfhl5Gj/Pv5H5oCXb2XCHxM6FS9l0dhSekJeRsp9nJ/ht3nMn25q8I28THW7W15cUh0PR6iGwUvacV4lzo0Ye1NeB4mttirLWb8MibP2dWxM9ynGU5fBdW3kkAWj1VftLQh7K3n5mfD7TxWKlu4ek31SyXe9Ed/YP8MqdO0sVLfl/txvuLvesj3uFoQpxUacVGKWUUkl5IVgmeC2f/AAyqVLSxdZ/0U/k5P9D1mzuyWGo29HSSfN5yfizsU3ca8hWVSFbu7ohiZLk3rsQy2Za1O5rkwFHMQpK9CY08hdSnc1TkLcwshozxpDf5e5aY6CECiVTw6QUo5jARl1QuWgpU+SNEhcpAJmacUur+ANOF3mOcA6VHMaM62YsTs2lUvGpTjJdUvmed2n/DalO7oydN8n60fqj2DupZfdyKTuUjWLaPjm1+yeIw/tQco/ihmvHkcZxPv04pnndtdhqFdNpejn+KCS846MdGil7PkFj0HYqrarNc4r4C9u9kq2Gu5Lfh+OOa8VqjnbCxvoq8JcG7PxAJPR3e1tHOD6tfqBsuheVPpC/i2djtHhN+ldcPW8v2ObsZ3cf6XHyf0Zo9oyXZ1yEZBUM+VEHuiT0BFi+tiC0jVh8C5yUYJylJ2SWbbPpfZfsHChapVtOrqlrGHdzfUVkuNdnmezX8Pp1rVK96dPVR0nJf+V8T6Ts7Z1OhFQpQUIrkterfFmpRLFZmwk76hRmAQQzVCrYfGVzn3HUpis0jI0TFqoHfIXKIrKYxO5cpgRF1JCsAakrlpFRgMsIii6UR6YuKDSGapUXcm8C2BJgDC3gLAyqAb4rIY2KHpZZGaMxnpRpjQ1IpwFekGxkmVYIW4NA+l5mhxEVoDTB6FVKd+q4o8R2j7BQq3nQtTqa7vuN/+We3c7F2UirJ/o8LserN03SqxcakFZp8VzXNHMdB0atuF96PdxXl8j6FjNkxna+q0a1XccPbGx95WeqzUi16KMUXchzFWnD1WnllpcgDPEejHYPASqTjCCcpSdkl95IOjh3KSjFb0m0klq29EfTuy3ZqOGhd2dWS9aXL8kenzMjSclFE7MdloYWN8pVZL1p8vyx5L5neSLSIByt2UUyXIAiEJYuxIECixVavGKu3Yww2rvytFNLn96E3ujaGGc1aWjsRqFVMbCKzkvm/JHKk+r8XczV4Ra1fi8inBpaOiGHe2dSW2qfC/dyEy23Dqzlwp2px3Ve6v5t/Qyzh1zzy7szmlkaOpfFg2zuR7QJvdUG+l8/kDPbzXurud7rvOFS9Vpp53v8AfwNmco3avd34avVoIzbX5Kl8fHHwdD/M7d7RS8xUe0NR8YrwRyJOz4A+kd1ktdPmTzfs1WDH6O69tVFrZ+BP8cf4V5sxuP220JqUn08BzlJCjgxz8HXjtZcU18RlPaEH73nkchQcoq7tbJu12+N+QmVH8z8o/QPsaM5fDg/wenhUvoNkzydOpOPsyt3ZfJhTx9X8b+RayowfwpLpnqYyDhI8vQ23UWd1JcpWv5o1w7UxXtxa6rNFxmmZS+Lkj4PRxrgzkYMFtelVyjNN8nk/Jm5ouzJxa0xciqYTgUmVZFBVGZKyvqrodJ3K9CVYnfg5E8Cr6Ih1PQELtiuR5DsV2e3IqvUXrSX+mn7sX73e/l3nrLlJEZmRKTk7CuVcG5AEWWUkYNobVUF6m7KV876W46eBEpJbZpjxyyOoo6NxGNxO5BvK9srnJ2TWbm5Tzk+PLN6dOHgdHFU95ZsV3BtdnYvirHNKezjqpv5t36/Q3bLo5TXPP4OxkdFJ/fyH4XEuMraJ5P5pnHil/muR6s43BqIivg7ambExsskr9fM6u0HkcecN69vmKaUZUh4m2rZop4n/AE07W1XkY5Sk9F4nQwNeHo1CUbNNuMnpnw++RorU9H0NJLkk7Mtwm1RzHT58/HxubfcSXLPp0FypfUqnXs7PisuRMXToqUXJGepTfxHVMG42zy++A6pRbzt4eBpxlJ7l+Kt/Y0ULT/BHKmkTd3rW+7C5RegOElzed8l+v3zNfobD/kVoL4OjLDJ9/wCmgqSBrN3txuxlaPg/u5hTf6NrQlyQMrAzmgM3p8Sa9A5JdsKCzdreP1M1WSfBLxFzqON7887CXibv7uWk0h2pbTEYmgr3Tt/T/c6eye0lWEoxc9+N7OMtbdGzBUs+XkJp0oyla6i+F1kaQmzPJCMls+nRqXRLnN2BKSpbs5KVsotX9nk78jpOx0p2eNJU6BlOwqU2MYKHZDQG8UW2Qdk0TdBsPpQb7i93yGZqNioUg/RjItFtiZoonA29jnFqnB2bV5dz0RzFTtFt304viatq4Dcm53vvuTz152v96CIxUotN2++B5823J2e18dRjBcf2Fsq7d76cDrYu9kktb+Fjl7JwMoybenDn5Hd3lbM68ceUKI+VJfZaOHVpvPPPLLK+oE6L7+7x4+B1MRg4yd1dePXqIrYJpXWfQ5XhlHwbQzR1sH029HTPK9/K6FNWvpw7/vgJ3mtMvv8AsNw8N+6vnx68v1Dly/sulHfgDeV9LW/sVHENtK1urNEsJbqL9B0sln1E4yTGpxYVWm7cQXTbSsr9baBVK8rrytwLqVZcS6i/ZFyQ51rNPkXUxMZK3PhxMbldGh07JNZ3yy59S1OXXgzcYgRjG91e4Uq7Xd1+YiushKr35kt1paLUeWzd6Pjl5Cp9RVHF2Vmnbg+Qbk3p5v6DdNaGlT2SnQi21x4fqLm0uHlq/IJ0mrO7us0+qHxd+CUufCX7kq+gaj32c+WHT91Lvd/kKqbOi+CXdf6m2ommKeQroEl4OVV2W/dlfknnl3oxVMFVbS3fHK3md6pK1mtfn0KnUs3e75WtZLxKjKyrMuzNsSwst2T3k9Vnl3Pme5oYlTipLNSSa7meIlSp728/WXFSdr+KOzg+0ME1FpRilk076cLJG0ZLqzg+Rjb2ondnIXvgUcZGavGSkuj+fIss4GXvkKsWAG6TsvtC9dRkoJ5iqpbE0XbMkyoZFuVyWykjPXw++mvLK9nzPOqHo6u7LLlyzPTTlZM42MwCnJSbaeV7cbaGMo200dWCahafRpgw9zIz08hqkdFpkthyAI5lwjfQY0zBi4Z3sLoq0t59x0a0lHK15fIxX5q7Zw5IqMrTO/E3KNMZKs7X5iL3Li2008rMU6yX3l5icr2y6rRroUL3fFNJdFx/QHEUUtWZP53k9Wu4XicVdlqScaMZck7GSxGQFHE+t966fqxCpXV7D4wdskkuv0RFM05Jo1VY879378hNWk10+9GMjNv2n3MXOs+98uDXQpv2KN+CoRdvvgPwys7PwKgvqSceQ0q2Dleh9RCJKyDpptXf3zFVrjltXRKlWgXNvPX6ipQzHRmlF3ytq/kc+tid7TJfH9iUtEyyUStUzzvboBLceSeT1d7PvdxVSXLw7hDVxpVohZndjXHd0kmud0/NCq7S4/Bk/l3wGUsFKWQcVdlv5D8iMLtGVOW9HXyT71xR7XZuN9LTU7bt+D6focXA7BjdOWfyPQU42Vkao4s01LxsbvEBIUc9mydXgL9JnYpU8+4ZURb6BWynx7gYouWn398yJGbLoXWpXRz66t4HVZh2hRb014k2DdHOnit1XtfuMlXbiWkW/FL6jpU2Y8XgZStupfBDslTZt2XipVm/V3YrV3vfoup1p5LI4VKvKKUYOyjx5vizbh8dJ2Une/H+xKzx/wCT0o/GnGPJgKbTd823cOLzu82SvSs7i5GG1pnSqfRdV+tvJOzyl0fAzV8M73RrjF2yKqUZZPg8nbgNVVMlp3aMEaCeV/iOcEvdv8O42xwaSuXOKaXPi+fLuy+ZfD2TyXgyKnbW/wB9A7p3QdWNvqDSp55j3dE0krKafIkKfrLnqPlTu+nTmL3LMr63abWiHlSD9GlqVVpq2QNauuYhVnojZxXVHO8nk0U52jmZ6tdJPnqlxYuvWsub+CMUZeL5sUtUiObYUouVm31S4L9w4YfeaSV2yqd5Oy1O7gsEoJP3jOh2Y8Psrdu2r/Eatl391eJ0xm4Ohcjk/wCH25W6IZDDpaZG/wBGDKAcTOUmBCAQW6UUZMliF2IAUaY6jVZ34d4MAJo1KWgKk7Fb4NWJcImMgsZAlRcwrHNni96TT0WX1JXo0jDkZ8XXu7pafECtiUo2Ss2s+n1M2Ixqu1DP83uru5gU6XHN9TDlK2kz0IYYJJ0DKouGYyhTevHXoSTS0y+YmNX75GLjxOxStaO3UqxcL6tvT9+85tSDi1vO179BVLGpO3Pn8+h0bJ6q/edX8212cj/1PfRnsrWNFSvlu/D9xkbCq0Lst4XRH3JsROT5vmOoq/HqJqOwNCpn5/MUaUqY5SuNo01qZnjL1hkqxlqVb6Gzxq7Rzfa6pmmriUjHVrSfQuFMYqWZrVnO5CIl+ksr2GVmlkuBklGVTJezx6+InomxlSvFp8waODcuhtwexdL/ALHWpYdR6mb2WjLgtmqHfzNrgGHTiFDKjEJRC3S0OhFWFVJDWZqmomTJhbxELREySLDsUEpkEVRsnJIROZTqcSRkmnw+t/7mxLdlWLiWiNmbQ0Xc4WMwDSdpNZt5atcrnbbMuIm9PiZuKZtDI4dHBpxS4fQZKtYvG4fde8nk/gZmzBWjvUlLZVSsKh8S1RcnlojRDC8WRwlJlyyqKoKlg1dN52N8WIjIaqp3QjGK0cU8spdjN4HeFOoLlVNLM+Qys7iHUS0Bd2Woi4puyXN1QNnIdToWApzy3k8vvITWxslFtWvwy6ldGbkbZ5J93ExyxztyZmVepPLi+X3kdPA7ItnPXle4ORJjoYWdV8VH4fudvDYJRS6GiMbLIZBEdjSLiBJjlEpxCimyqcRtxcArjFZTmVIJxImAwYtgVIDmA5CYMTuF+iGOQLkQLigbEBcSgAOMg1Z9BVyRnZmhimOUrASZXpi98llpplJiMSuIyTLT5mbKTOfVSeTzRgqYDO+87cjp16XrcgFBCaTNIzcemcN7RcXaysuGaLntflHzf6I24rZcW7oXDZC4pv4FJkts59Ta0+Fl4fUqO2XfNXXl5HWjs2K9wj2dT/Chpi2ZKe0qb42f5lYGe1op2s2ua/c2rZUPwLyH09mW0il4FWLZx6mPnKD3YtdeS6C8NCtuWTy0V7Xt0Z6ans5cfJDI4OK0QWxNM83gtmTSaWTfB6HSo7Kk7bzXctDsRoEaDYqozUcLGGizHJBqAcaYCsqETTGJUUMsUWgAUXJEUQAuxe6CXKQDBqMqKAqVkD/MAA+bESYMq1xU6pLBjd4NSMPpWWqrFQJmpyKMzqsgUFj7l3ATJvGhzhBU2K3h8FfMllR7CkC6ZTYcZGbRr2Vuc0JeFSNG+FZMkaM8KUQnRGuiFCmUMRGkF6NcjS4ANFJDATLbRN0uxQhM5kihkgUBHkqTKUSNFICQwkhaQagMaRogkGxMWHvgaIJoFotg3AAG7GatVDrTM4CKZVyMpAAQLI5lKRI9E3SKIaKsMdA7pBdTGKLtZ5EFaL4M0ItlELOJkp6muRCCZpjFSGUiEM2aFVCokIIXkJMbAhAKQTBZCFoZQEiyDECFEhAEBIplEGQw2HAhALRGSRCAMkWDNkIA0IqC2UQBMBlMhBEi2HEhBAg4EepCDL8Fzgr6IhCCZof/2Q=="/>
          <p:cNvSpPr>
            <a:spLocks noChangeAspect="1" noChangeArrowheads="1"/>
          </p:cNvSpPr>
          <p:nvPr/>
        </p:nvSpPr>
        <p:spPr bwMode="auto">
          <a:xfrm>
            <a:off x="63500" y="-89535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717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www.lobster-recipes.com/graphics/lobster-thermido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108" y="723900"/>
            <a:ext cx="2401784" cy="180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7" descr="data:image/jpeg;base64,/9j/4AAQSkZJRgABAQAAAQABAAD/2wCEAAkGBhQSERUTExQWFRUWGRgXGBcYGBgcGBgYFxUXGhoYGBcYGyYeGB8kHBQUHy8gIycpLCwsFx8xNTAqNSYrLCkBCQoKDgwOGg8PGjEkHyUyKi4sLCo0LCwyLywsLywsLCwsMDQsLywsLCwsLCwsLCwsLywsLCwsLCwsLCwsLCwsLP/AABEIALUBFwMBIgACEQEDEQH/xAAbAAACAwEBAQAAAAAAAAAAAAADBAACBQEGB//EADYQAAECBAQEBAUDBQEBAQAAAAECEQADITEEEkFRBWFxgSKRocETMrHR8ELh8QYUI1JyYpIW/8QAGwEAAgMBAQEAAAAAAAAAAAAAAwQBAgUABgf/xAAzEQACAgEDAgQFAwUAAgMAAAABAgADEQQSITFBEyJRYQVxgZGhIzLwFLHB0fEV4TNCQ//aAAwDAQACEQMRAD8A8oIuiKG8FlpjTWeMaGliDoEDQIOiCiKuZdMXEcTFwmCCLkyyYs8Uiwi0oZZKouDA3joMWlSIXNFgYEFRYGJgyIV4KJRy5mo5HcN94XCo0l4oqCEoSAKuz63NT+NCmp1BoUMBnmaXw3QrrLDWWxxx84PDeR32h+VNcgrL+v1gcmXQumg8xW8dRKGYOC1LXblGdbXTdbv5DD0OMz0mmfU6SgVDDKfUZxGQtKw2UBtdTfcwTDyHFGfbt5GBEACqehOnlFqHQn83gFznbhSf57zS0la7w9gGe+Ov26RjOWYnyv5QGSmpNTs/2McXPYAgF3AA1/PvBCcxqSOv3jNFq58zdJumpsEKvWReLCE5uw3rA8Pj0qLm/aA47DHK13tUP/EZx4ZNzset6N1jN1GotN2VE09NpqlpCscTcOKSSx1o4v5wpicQlKmUoHpzgeDlzAWLDYlIVTrD8zDBQGcJURY5WvEKtt+T6SWaugjngxYFGimJ0VEm8KSxIJJFhuYucOghgAFOw6vvFQSlXyg9R9oExU/uUQyg/wD1JhMItgpBLEhwoeRhSZiynwhRccntqdoZnzRmcpYgaUd9heOBYNE03dgz+qokDjaG6Ts4OSOsrIxarEmu5ik1QUTnWw86CC+Ahiz86GCS8AlAV4SsGvPmxi2CcDOZxYDnGIvIMlIdIJob/wAUgYxB+ZAIDh6PB8PLTlqlTq+UtttvHJ2YED5dXUPoIsWO3GftKgDd/uJ4jFKOlBQUvCYmKWScuX7RuKx9KeJQbQMTqX3bWEcVii4OQ11o3nWKbdw5ednByFiwQJV2D9STzvHYaVhfi1Ars4s0SJSqwjgzmKZ5nz4Xg8uApFYOiPeCfG3h0QdEBRBkwURVoVMEEUQIKhMXziAxmVIiQRaaQIxIMgjEgMWzRxKXgiKkJLM9x94o1gENXQXx2z0+c4kw3OwJAcEEHziv9mkFnPVoaQlwxox9NIQu1yqRtPHf2E3NL8GZ0YWjk/t56n0gJOEVQkUPlDn9qxoGA/LwbDCjPpraHZCqXcPUEbc7tCtmubd0yJq6f4LUExkg9+n94tKkDK56Nz07R1MshjoG5W2gpw4uflPo5iyZWamnNgf5rCNt2WJGOehm1RpsKFJPHUdYnPkzVUQ25OvR2hmWgJAL5jZ6wQSiiguPWkWCqZle4blGarKrENkfnE2djMu5cH8ZlsPNa59Pf94vNUQmjVvsfOE587KSmgJpzrrC2KOIMsMQkClNYrbdWrFV5HfEtRTayBm4Pv6RmaS4GVXUWFobm4wBIYgaixrzaE8BwzMh1KzG7PSvvHcXhfhlgmumvUNCm50UsBHdqudpMsniyWy1PkA/eLpxDgnMEkswLN5wvw5CQrxJFba+laxp8QkJyZinMwpZ37aReo2WVkk9O0pYqI4AHXvFE4NTZ3HQ26+fSLcQVlKSjxBx1frCS50xAbLo5Arf6QFOJUrRgdAPzaF2ddu3EOKyTuzxHUBTLUz3JBqXEIycUkqKlUeurffs8OylqdyC5uW7WCgI5ieFS6PTcChJ6RLVllBXtJVlBIbv6RcBKy6X66eUaGCQofqSf+jQeQgUjhyA5S45BTt94tIUhToLkMw3B26RVK+ckjMq7BhgdJdaZNc0wZtAkHKH6RnTVBbOpahvUwZPDRLmEKllj/sRBJxKUhA+gJCTuWgwywO8Yx85UcHynP2lpWAKUkgqSdHH1NWiicM9yxHO8FwnEwg/5C7WeHEz5E2yiCd9T1hipqiOOD6GBcupOfuIjKxeUsCIkETgWLOBf5nJ9I7Bld14gmCk5nzRMFQIEmDJMe0E+QtDIg6IWTDEkPFoswJ6RhMMy5UJpMPSnaKWPiF09O4nInMQKAc4D8Iw3NlFQdqRZOFPlC/9SFxk465mifhxfOAT0xiAOC8GYnk2rx3Byj71g/wzmcMWLdecN4eUSC1tRb0hLUatdhBPWbGi+FkWqwXG3r/v+dJACo+K9+XlHJsioAs9ewrXq0EOJBSU635294TQA2bPTQF6ddDHmrNWeVPIP+J7arQpkMOCP8zTwqkPkckgG2h0gmYv/wCb0b82hXCpG16OAARvV+kcmzTmALvztU/loD4+F5+mI14Hm4x75mkRm1Ztd+28J4tLP41WsGeKTlLJypSWFyaND0kpUBmooG4avMVi72+J5fzKJV4Z3fiLyZKlAEqdQYgOXZ+ftF1SjlIoSf8AZ79WgmISUFwglxcb9do7h5ClJzTC1flAFIgIv7cc/j6mWLtww6fmUlcHALs5ZnqfKH5aCEkF6gCp+m0JSsUr4pDPt7fzDCMQ6RQChpuWg1JqHAHPMHb4h5PTiQSlhBKSH0BAr0IhGRxEKJExGZtdR9odlYzwEZfFmNv45xnz8xIAlurUh7c/3hS60ArsJ9xD1qTkMPrCT1SgigymjM5+pjSlqQUh8wsbvUi4JO8ZkqWUN8RI6Ee1Ggy5hQ60/K48JvtTcReqwr5iPpOsrB4BkxeHWXMu1qkBTG7NeAYbBl7urQRoKxBUj5au5BNvtAcFiVIcZQgO7b94JYqbwxzg/OVVmCEcZiuNnqojIatbl0jPm4ZbuXJ2N49EjFyyXbxO7hXkC4rAcbhUE53c1JLFwdiDftArKRYpYNmEru2HBXEwMPjZiSRVPYxpyMZcOHIatD6iOy0/E0VlAqet8pPuTBsZhQpKVSSSkUKSauNecCStwNy/b/UI7qSFYQ8qS6KhI1d3flBygsCCBQlmFIwgiahQ8BGuwb3j0PCJYmJJok7E/TaHtPbuOwgg+8UvTYN2eJnnhyZxc86AUp7R08PEtQYpLO7PRjGnjOFqbwW6gj0hCRIDsVDMLiGnoU8Hr6wC2k8g8ek7jJgS2Zy+ht2pEhheGzEJLNVru29KR2BPUc/uxLLYuORPkkESYC8XQqPZbgJ8l2ljGJQcsI0MIQlwSRvGZLmEFxDktwHr94VvY45PB+ke0SANlRkjv14jkmU5LeUOIw7gqH6dX30hCTPZ9IMjEa3BjH1GrDAhzgdp6bQ/D/DIasZPf/UckICvDWvOCLlXH4NqxxK2Dpa2giKSaFmJH5TofSEGv3/t82f+TbTS+GMP5cf9hBmSKeHnuI7LkqNXcgsdBHJsoqAL9/Q0/LRVK1JBFd23hG6wjhhNCioHlYYyPG5v7xxKvFVApen3iJxI1Fbfw8REpR+UsecKFiT5Y6FAHMv8QN4RkO5YBun2g2KKkpChUbjXq0FOGKg8xQt0ALQiqQoZWq9b2q0Xfeo6fz5SqBWOQY9h5iV5SRlDGr1HV7xaZNDsE5srOWvWEyhT+Kr1eGJa0ljmI0NG7A2jlsJGJLIBzDy8SsEHLTQVJvcPttFsQQokPVrOwaF8ZjlIIGVxdz9ARCczGJmGrjfzg73BQU6/OCWksQ44+UYm4alvI25HzjuClupLEtBJCSoeA1FgajpHUTcjJYZzXn0pYQPYoYMJfLYK947OASWdzytFJE5YVSm5d33etrRxRJACgAwd9H6v6RWTjFukBHNz8v0hksS+TkCLKvlxwZyZLKsyikK0253hVMlakuxSkUDMR6msbmGVVSVFLKSXpS130MZ4wYDjMSNBevMRZtLu8w95KXY4PtCSwlAClKU5YWa3N6wyEZqpdQo517A3jPGDcuCpxSp15CNPBoWoFOWvV3pBaGfO3HEFao65iCcLJCwHyqOlxyB612jqMMpRKCpMsG71HUPUecdx/C1fMZRzDbXtGQZkwqIKSORGnSFrzsPKfbIh6l3jhvvzKz1rQSELsWuxI6CLSMetIHiL8m+hvFDhg5c5e37xxeETopL86esI5dTlePrHsKRg/wBpqI4kFgBRWWFMstPqYKjEqLDwywzVIHo7+ZjNw+GBoVCmhLfsfODpZCgGT7+dY0qrrNoL9Ik9SZO2acpYFy5fQ3HYiLyOH/EdrmgJ3u3lDaJSFh/hkAihUoivIt9YucGtJAD2cqAoOhepjX2qVBmWbCCR0MzJWDVLV41EitKvEjcVJBAAWCb+K/r3iRK1JiDNxM+FIvelYKEOWALxyRNZxd4Yl3oW715ww2q2ucTy9fw8PUuRz39f57wmGwebtudYclpLCgYUcflbwuiXvfbSHFSWCaiug99ozdXdZ1Y/Kb3w7S0gYRcHvCSEC5YjY66fnSLySl6imgESQkAEAjmLkecEwyhmJyvS3Y1od9IzXdiOvWbVdSA4A6cy0hPiqWBenpeGsrs2lOwhRZUWKQlVLGhBtV4KJSykFRSH0Br9vKIWw1k7RCNULQNxhFFTeEEsWP2jpngB5j1dmB032guFsAXDe96NV/aGFJBTkYEknalNoGg38k5hm/T4Ai+HkFYLBwzuQGbQ8oGCQpiWeldu9ocGGZCQlNjfWv4YCvh6izitbkVbSB2ad0OMZMJVejjOcCOYVGVwHPIk19jBP7dalgoAU92+Ucq2/aM1f+PKpLlJ3FQRcGBf30xTmoA2LAPb3jt4A2sPtJ8Mk7lP3mimaEqU4IIoNjWtL7wyUpXmersac21FmvGLMST4kg0uSXvzMN4Ka1xTU7R1dg3BWHEmyrjcDzCTsKo+FxlGkLyuFEEFwl7b0N27xoYxZIJSK+3KFUz0EH4mYLFiPo0X1KV1uOv+IOi2xkhcPhUkkKosBwpLgEcsrawITVZsqh4k/qNS31Ijq5wU3iYsRanbd4YkcPOV3Sob1eo2cRC+fAWWJ28tC4VCi7kKSRZjQ9NIHieIMQDmbcH7iO5wj9OZNiACG8rwE49JIYML9PvrDAdEG0nB+8FtYncBn8RiQtyCVHLYA0+kaasNLVRKmIvmVQ10520jEm4uWsZRQjUn89Y4M4DvQNasFqvWskKNwlHpLjOcT0v9jLYspLkfKkv3r+0WweDy/La1SKA6abCsIcPxOVLgZ3DEpV4xpVO0FnDOlPwioHUGjnazxqK6thgPpM5kYZUn6zaRLykEBnuwzebkmMHi2IAnlJaWlSRUDrV4e4fiCD8NXhI5AV5givWMn+rcPnKClTqS4V0DfeLaph4JK9R2/wASmlQi7a3Q94vh+ClSiHc0Zzcado7N4CE+JYbKQ6Dr5GoMAwWJUgpzD5etjceRMegnyxNSkBQJ0OYZq6GMiuqmxTgc+80rrLK2AJ4mPOw6EALSpnejfLAJGKXm8LeSPpAeOcPXLUyzfX81hrg/APiIzAhQOj1BgaC02eGoxiEJrFe9jkQsjGrzEkkbCoHYRrI41LKCFTDmsRCE3haUgMVJIoSapf2hWXg0BZC6k2a3rSGvDtQkg9fWLMKrBn0gsZKmFWaXMBGz18okaWE4Ip3SMw5NHYhdNkcj8mcdQq8ZE+RS4fw7UBIS2po3aE5SHO0NSUHmW1hi11PJ9Jjaep149x/7jYWVFy1dWZ/tDCpZDasNmv1gSTuCGbu9X8oIZhylqva0ZrW7uD0m0lO3kdZb4NcwO1RS5u1oIMWLfQfXcxyUklLdy/Xdvx4oZiHoKEVDavU/TygTrnkdIxWcHDdY3ICTchiDZ38tIknBKSQymBPt9Y4jHfDarvoRXk/tGsGmAlZFS5FfJ+9TBKaPEBC9RIuv8Mjd0PETxEu2QpPQ1NPOGZGAKSCrLm5HXyMWGDTXKoMLGxFgK60eKIweWoJU2p/mOakqdxT8zluBG0P1mgmWDRy4qd6bb+UWwcsKJSFPpm/1A19TEklQYpS6iNRmJGrOYvhnuQEvQ+E05E66GHaiWYEiLWDCkZiOO4cx8KjlcGmtLt5HvFUYskBKgpT6mtrMIYxuHUaoUx/PKOFBCR8pVcuSSeVTreE3rYWNtGB98xtXGwbjn8Tv90DLUgoAcllAG7U1poW3i/8AaEZVJbxBvp+4i61oUGFyHIIsQXa9f2jiMS4CkAOxfZwdtHiWGOvPpjrIBPYQ0mUKp8KSPyneFMfg85ps30imHxkxytSflszOk6UNxDmJ438RSQlAqKn85xcOlqbWPyHeVCPW+5R84jNwKk0IVTQh0+unSCy0ZSGSUnUPTkRyh3FNRiVJDM5rpVhbWBTcWlKSrOHNGDuOnO8WsoSvODIW5nHSOzJClI0p8wB5UYg/SMbEYJZJypBGto0eH40fDqQlPOr87XhyWgrLpGZNnoK60JeDGiu5Qe/tBCx6SRiYkrg6WCgWJu9fIAPtePQ4aUpMsOhCtGAZR9vOCyOGrSorZrsHcfzF54mGmcPyFBzc37CGdPpduSFIMWv1W84LDEzsXgVlWZSWLOCn5g1v+oicarODmSaWfXcBqdIZlompcZnIAu5vttAcVwNa/wDKrKDcpFLaiOsR05rBz3kq6nhyMdoyMVLmEBTBQNHp2exgfEUj4kpIFnUoAWDV6vA08P8AiDMliR8zkP8Ab0gycK7hyKNWhS+xDgj8pDCE2jJH1EDhKzwfpEkSJap5CvlMvU2ILfQwlj+HzJRK5SxkBsTobdYZw+DzFSMzlNALPuxIjNMsSlHOVNzNb060jP1B48yevPTE0Kv3cN2HEYlrXMQpMxIWNjRQ/wCYa4flkpzJVVmI1TyUk1I5iFpP+X5S5GhooDlv5w3h8Cs0mC1iQDSIqGcEDPvOtwAQePaMrmInJDDIu5qGVzAJDxmnDTEki4c9vtGpiMFkBS4IJcBmb0aJLwi1gFnYdH7i8OFc9RzFFcKODxDYST8qiWBFW3ahjsEwWBPzLGTq1ra9o5BR04ETcgnrPjE2hzAOHb3+kNypgIYgNvtpAgHIASQLGty+h9oNLk3SWSAakuW8hvGFYxOAZsVVquSIRzloXO32EMS5bucwDfpY2LPWF8rAAAnnr+3SD2GZNLUd+p5/zAMd4zwOJdCCC2h9DuYJIQhQrezCj7NAkTxbK6R8x+3OGsNLljQhVSHJ7Ec4lMscE/eQ4CeYZ+kvhkBjlZOWoeoOhv1tzgslA0u9QxDd3tBJUuXmPjBUwZNXJ15HpAp8mblckB21tW92eC07kII5MpbtcEHgR6Qhwas2+vJoRmYrx9OoFOQg2BQUs5L03avOK43AOfBVVX58x9uUMapntTcB06wOkrSp8E8dpqy8YGBSAH7se7t6RAt0u93oNPaMDBKWksKmvn0jZwIzJJdm0pf7coFVqS42AQ1unCeYmElY1B/xhyoa72fteLGoej+ULIwR+IpdPvq3LaBcRQZiwpKSFUGV3dtUk96RwssrXcyztiM20GOnDhShqfKE5klcucFIYg0a45g8ovhJxFCKl2CnBLbKYv0MOYfF5mzJBejCtOVInclgBIwZ2Hr46iVYLdxyPZw3W8Gl4YZCnKGTV9bxcYQBwSQ5pewsaa6eUDODWkpWFu7+EfMBuW3h1K+5XP2gGcdAcfeXw+ELEu6U3Jb6v6VhTF8OdJIS7mg0/aHSMoYu1CxIuTV7Rp4PFkgAoCUWrQHoDDTaWu1dhOIA6iyolwM/iecw0kj5mHIv7GNbD/DSl1FBrYJ7/Mat0hHGzPgzCtJCgSSNQx0a0aeHny8RLYhlbDTmBtC2lQBjWuNw9e8PqH8osbO327Q+IWXAlzUinyu3vWM/GY3FoYAPzGUwnxHgc0qdK8wHUHlSBS5xSA6lhQetFJ8tO0EttcZDqVPqDBU1I4yjBh8ppYTjs7KFHI+5AHv7Q2nFKmEElIqKJqCyhsoxhS8HnIzLQU3cOKRpjhsuWGUVXowcGuhZ7RWm6w/u6e5l7aql/b19hK46SqWsrluGPiA0fVtjEmf1MpABLEi7gjTXzg8zCkgfDtTxfqetNrbw2vhsqeTmylVnSpiafqFfpFGrtDk1NjPbtKb6sDxRnH3iWE/qKUqpSxo7ezVjnGJsuekOoBYepFTs8DX/AEmqWolCgRo+vKCYiSpTZ5JYUcVPNtYuDeylbl/HX7SQKA4eo/np9551OMMtVQX05d49XwP+oEKASXCuxB6Axh4nCyno7/6lwfWCYPAAh0qCetn6XhOgPS+FPHpGdQK7ky09mUJVV+Rd/pAVkJtT/n7axjSZ0+UPE0xG6VAkRt8OxKJgcKqKMbjrG/XYrDnr7zz11b1ng5X2mHi+GTdSpQNb/vEjYVhl/FZ3DP2jkLmpc940NQQO0+PJmgly53/YaR1U5mzGmh8vtC65jVUTsNHHXWIMMFsR1azgc/SPPtyZsIOMRiXiQ7M/p6RTFYklQBsOkNSJeVgmnUmh9ovJw4dlh2IsxDcjVjaIGTlVl+F8zTuHVRymhbTQHyhxc98pJKgHFdGNh6Vi0xLBRQohOx6ch1hT+3UBz5avq8DYFT5oRSHHlhfCjxAsTQ33BcNBpeLzUSXD6lvSFJaXNRa7vWm8MYXAgEKzMwdttq7wZFcAMveCZkJKt1E0JUxtd/S9doPKxSVAuS7FiDUnR4FMUwSSR4tH8TVqRo9ecDDA5kh+vq4f6Qe17M4IH1ga1rx5T9pZUoA6gtdwW57RSVO8YYjNYGyVtuNDBlZVVKSD1o226ekQ4fKQMoUglwzPXmz6Qq1TIdy9PaNK4YYPWEmYkkuQ2hBYMeRH1gWLkFaXQpiCGNO4MbmF4MlRCZiiMwo7Vexd2u1NYykyvhlSSxCSQW0G/OHLEZMFuVb8GK1sj8LwR/aDRgSSFKWNDUFweXpD4n6KCWGgAFRS4iGSkKQS2XQjkNYSw4+LPKQSATu7Br1/KwNcVeUdSeIY/qcnoBNOfiZXiN3sBTXVtoBKxwUoBCQkBhfcgBz+Xi0nhBSoiYwGimccuUbCEZAxSE5f9S4Or/SNOrS23HNh2gekzr9TXSv6fmJ6cykzCUaieSaearxAhC0/DqFDQkmvMwI4upCiAdAXr3tvBZMvMykmvL3GsagprYfpmZh1F1bfqg47Edv9wQ4JLykKc31YO1OcL/2xkh2BoGWP0nYjaNVcwsMyTerfUbCIpFHGuhZ4ENPTkdmHSFbVXqcnzLA4bEJVQ+FRFnb/AOTrGXjuGS3UlTpUapILO+7xoDDskpYEO6cwtuHEGxGDC5aQcpIsW+XfrA9TW7rhhyIXT2VVN+mcA9v5/aeTlgJBACwoXHMfhix4uoAByRsdOh0j1smRIyjRViCzkjYtGdP/AKZQrMwUnUNdtmN+xjGbS2//AJkTUXV1k/qAzz0viCktlXQGg2O7bxpcNwc1af8AEtObYqaKf/lMpBC8wLaNTcgwbFcJVKUmxBDgsabvWkC/orlO9wcfOXOpqs8qEZh0zMTLLTSaaO+neG8DiJq6ZxXSgPbww1gZKQoBQQ7UJdQJ2qWEaCcClJKv1Vtp2jUopbqGOPQmZt16jgqM+oEzsTw8KLTEqIb5gcxf0byhCbglJP8AjQsAaKZiNecbszEBCPF4ibA0PYwkcWlszsNX0hs01scE4MWW+1RkDImPxCUQy0oUgC7KcP1jT4Lj5cyqg0z/AGFH9ngk6cmZJYLArVveE8JJTLUHA6184U27H3LyI0T4leGGCJuTMQUsa7B2rEjNnALogKUodSltxEh8XL3Ezv6cnvPkMzDZmdWYCzW3PcQ0qSSkWDBv47wgcEyixDd/bvGmsHIHbl+/4I80Tnib3PX0gsST8wzWDv5UbpBZImGXmala7NvABiMprry8/rF8NisqswFNt+fKKFdvGYVW384jeEJyuo5hoHp73hnHT1qo4PSiQ9abQAqSpTgDqKA9QIukA5jZgWAG5D3L2B9IucsMSBhG5nZKrkkaN03MNSk3JLFnHV7F+T25RjlKklzTnuI0cPiSoZWa5frX7+cdXd4Y2mWs0/iHeDmOYhNApRJJuT+VoYWmy1JAWm2nLnDswj4YAJJepPJIF/y0VQrIXYPUVDgHcdIm4G3BlaiKiYbhk8ELC75SX3PZwTXrFkKb5iwH0gGCl+IuBVmPPpzpDeKFRSlQRo4uQNO0WrFgQgdZZ9hbMdwmPWmqScqgQxFRzG3beDYmWAlOQJK3fMLsAXSoeUKIlK+GlaSbuWfQM4fyhvDrzptlUxBVr6iGVdlHhsDzAMqk71x/PWM4HhiT4g1dNADuP4hM8ESmcXUEi4D3pYPXzi2H4VkWC6ik3NQQSKHnWO8WwwMot86SSa1bY9qw0+n3U79nmHP2iwuKXbd/DcdOk0MZiMgdwqjnLo9n5GE5eNmABeUkB2AdvvbtGNw/HhRIPiJABc3Zj50vGvhMUQfEopSxZwNrVv2iKtZ4+MHA/nWWfSCjOACf5+ZSbOE45iyCBqYeXgiEhaVJ55VN+0KyMbKWfGoproL+doayJLDfZqtV3aCUVh8lSD75lLrfDwDkfTMdWkliEga1c+7QuhUsLCyQxve3ax5xabmCfC2htWOFKiUqyJzb78qe8Ga1lITb/mLKgPmzDz8QhQ+Yga5gaUpWxFucBw9flq1abCDz8IVIyrcOaZjWn/rUbRhTsJMSoFBtqL9wIOb3rHAyIv8A0lVxPm2tHMXgwuoLKftF0cRQk5FqUFh/Ek06KBi2GJUjN8x1AZx21jI4xhA+dB/6FiD0MKatlRPGpHPcRzSrY7eDeeB0InoEcQlroPEQzk38hSKT8WmYlQ+VtOkeRwWIdRAUUqGv3jYwOJXMPjQFtdv2rCifETaoXoYy2gWolhLDiUpLjMT/AOQBfcagxpSOLqyWK02cp8Q7iM6TwyS5WpJDuwrSNnB4CSpICVqJuUg+0dT4ueSJS81Y5BMSxPF5cxIBBzDYFoysVN0ch/8AaPUJ4EgEvLChuCQryePNz0hMwoUKPR7s8dqKmx5pbT2VnITtEU8HmVWhT6sCXPSNfhvE8iGXLdW7/e0a+GwCfhpYsdBCOK/py5zH0i1endOUg21NdhKvDS8QpgpLB9j9Y7GGcNMlFgSx8okE3+sjwc9MT5wqeku49YucWCaWGgpCs2dlLkO9ugsYLKUDVq9BGUF3R4vtGYwUlXzWuD994YwpCXDGmoLPt/ELISlvz2ghwztVrPTXntFSdplgCRiPykApJVWtCGr+PDC5WW/1HO8CyKGUCoTXtzpQQzOmJIJGZi1dKat694oVzyDLg9iItNW4MOcPxqEIyKlhRVXNV0ts0ZoUCRtGhLlj4VEkl77dDfn5QvuIOSekb2qFwO8d4coKopVC/PLXWlngklXzOARle4DN9YVTKqOegDPTl9Y0jKShIQpBINyDvW59oY09gYbQOB6wFq4Oc9YnOkkICrAt6vT3gK5kygJUwGjtWH5OGADJXQKBy3qSwtUmE+IcUUiYUsMyaE0Neeh/aCahcYbkZ9JWg7sqMGO/3LslRmFSWypUGSk/8tXvGlJnBhooEU1LnbXeMDC4kBRmEZlKf1g8viNaFjBafiCK3n5H8/MrbpWIwvE9InFuoizUIPox1F4Sx8/4b5Q+Yuo8jcRlzeIkkOz9IcwudSk+DMAX6w5/5JLPIn0MV/oth8RvTmZZ4SRNdIIzMQOsepRh1ysqVKNQ5Br5cwYTUqaMqSlgg+E0onQblo15yBNlJKlAFvDy68uURowtbswBz78SmqdnVVPT25nncdw1M0KKfCUVJFE312i3BZ6UEFYLPcWIHLZ4uvGrky1ymZKjUs5/iEcEASUqW4NvzSF7rF8QWINrfz+ZjNVbeEUY5Hr1OJ6TErmLZcpIANQoK1G4I9Iz5P8AUKs5TMBfcfb7RXDzkoAlvfygmKUhKv8AIBmoxAuO8XXVEjerYPfuIAUoPIy5Hb1noJGJ+IkZVBxofd694FicI6mBS+3taKSUyZicz5GZjb1hXESTmzpUSdC49RGot1ijcuDMxqFfKkkSy8OB4Slm5MR0guHkjKfiZVuPC9xyJu0aEiVmRdydCLQKfglipS43BtDLMjjcwxFq/Er8gbI9+v0nmcZwJjmAatWq0PYXBmUM4cA/Mx9Y0JskkEb67QTCoysFihodR1jHFFIt31/8mqdS7JhoXDqKh40hQNjR294BxHCS0I+IhNjW4Igy8CZRdNUXbaFZvEUrSSxzBxlNiDDfGMP1iq5LZTpDYbHqKHbMNK1hDiOGTOIISQvp+PF8CrKKMORETF/1EmWWYEiB13oybWl/DZXygnZWFmJSDUZfpGpilqmS2AHNxXtGdI/qtC6FNYYxH9QhJCQgkeUGrZRyDBWJYx5XmKysKxyrqL0NokNYUpmnMzRIvhW5EqbCvBnxafI+JorSugG7RWXNCEkUzCj0IeFPiqQshQ8+cU+IxL1jEFOeJq+PtjaMQ1NtPpDieIEhIDBiS+55xnyh4HLkVZmdoZRILAs7t2/HiwRCfeRvcdOk2psxRST4XVewetKe0Jy8QXbQio5Wb0ELpWHuLiNyRgvAFGr60dg2l4G7bAQVJxDKu8ghoqJbBLCjg0sToD5w2qdMTLYeFJJox8Ro7FukLoxwStmcbaQ5J4iDLK5hzsClCKgjMXVMBZnpf9orpdPXeCT9pfVah6cYH1jXDMWuoSpIDs5Z/M1AgE6Uc4CiA+70B566wGXNCkiocUJ3clveK/2xdi4rc0EQ5soOwA47S9ey4biRnvNzCY2VKmJBVRPiUoVzKagpsTGJxRQXNWpJcFTg7w3MwAygFSA5d6ntSlYVmSWBeB6u24oEZcDrC6autHLqcnGICQ/yiOIwqwty9YYkIYhqHeNjATnDKF3Y9PppAtJpf6gkA4hdTqPCAJE7wfDAklegjRlkJJYtqByLed4DhwXCHDHf7w7iZJyKJAOXWzD3j0Oi0+npq84yR3mFq7L7LMocD0iE/jJfJRRdq/tHJkxCkLGVSZg0JLHpvGNgEqzqWdLd6feHFzjY9iOUD8J2pN/UEkAe3zhhdWL/AOn6EAH+CUws6YvwqOZLNuR2heZgFJVSvIfYxXF50KcAiNXArM5PjDs3bnGdXUt36b5DdszQsc1eZR5e8AnAKy5yWy0IN68o25mGC5I/UpwA9+0E4YkfKVZk3Dh3A/SSa+UUxc0fpol+fhL0NdIdp0OwFx6czPt1O5wp4PaOYFZQllJrqCwNtjeCz5SMudKB5VB5iFUzfiFywVQEGym12g/DMShKylViO0aVfkCnHEQuBYNg4b2gBj1Cj0Fht02hqRjlKYOT1/KxnYyWErI2OkBRN2Ma5pVhkTzC6t6mKtyJsTE5wUuxOx9RCODROSShVRuYoMQaRoYLE5iAr1jL1Hw8E71OJr6X4lu8hGZqYMlKGIhWYlIXmAY3cW7xpS5bBhpCOKSlV/Cd4hVGADDBsk4g50xKyKB36eohPiP9NoUMz15wY4Uj9TwfDDM4fTtFzSjc4lfHasYDTza+BZVAJrziuKC0jKatrG5j1CWtg7M9f2gE1aFM21X3iw0q44gv/IsD5pg4Pi6paokamI4YnwqYEF7aRIH4OOAIx46P5iZ8hKRlKv1Es+wHKFVyHLvEiRjU9Wmhfyq/SMJJYB7RrTMQfhgUFyecSJHEnA+clRyR7Rcy2Ddzzh/AymSS+h9GiRIOqgjmD3ENxDjBDMmvzFXoWjSkcPSUl6tTsYkSFAgSzy8c/wCJpBjZUN/P/ZdOASMpFiGANWBJPcvrHo0YVASPCMzZc5qctA1aaCu1I5EjX0hLMuZmapAqNjiYXE8OnOthlAZwNaCvLW0Fl4NKpYFmBreySfaJEjMVQ91gb3mmCVpQj2imHk1EaqEsw5P6xIkX+AqN5i/xpj4J+Ubw+FCn/GhmSvPLIP6XD7tEiRp2qFsOIvWxKDPtFeFcLQogl3JI5V5W0hTG4X4ZIBev3iRI0dCoAC9sdJhfFWOWbuOh7ziFZixAs34I7w8qRnSlXy1tf8eJEhXX1JW4KjE0fhN9l1J8Q5+c1uFyxOU5GU6t9W0hriMlKAzPmcOfrHIkB0o3HmE1bsrcdsQWFQFoSSKgM+4G8M4fApUpSToHB66R2JDBA8PEC7EWE+5gOMYQIKW2jNKKmJEjRoPkE8zrB+qZaUl4PKfeJEjrv2mX0X/yrN7hmJJqdoYnoCkO1xEiRlTebhuImuVlYPcQmoViRIYrimp6AyKlwMSEguz8okSCZMRwMwJDWMSJEi8HP//Z"/>
          <p:cNvSpPr>
            <a:spLocks noChangeAspect="1" noChangeArrowheads="1"/>
          </p:cNvSpPr>
          <p:nvPr/>
        </p:nvSpPr>
        <p:spPr bwMode="auto">
          <a:xfrm>
            <a:off x="63500" y="-822325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619500"/>
            <a:ext cx="2657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12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163212" y="190500"/>
            <a:ext cx="3189588" cy="1524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Sub-Phylum </a:t>
            </a:r>
            <a:r>
              <a:rPr lang="en-US" dirty="0" err="1" smtClean="0">
                <a:solidFill>
                  <a:srgbClr val="0070C0"/>
                </a:solidFill>
              </a:rPr>
              <a:t>Uniramia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1622-2EFB-4298-8D1D-2F5B52970D5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AutoShape 16" descr="data:image/jpeg;base64,/9j/4AAQSkZJRgABAQAAAQABAAD/2wBDAAkGBwgHBgkIBwgKCgkLDRYPDQwMDRsUFRAWIB0iIiAdHx8kKDQsJCYxJx8fLT0tMTU3Ojo6Iys/RD84QzQ5Ojf/2wBDAQoKCg0MDRoPDxo3JR8lNzc3Nzc3Nzc3Nzc3Nzc3Nzc3Nzc3Nzc3Nzc3Nzc3Nzc3Nzc3Nzc3Nzc3Nzc3Nzc3Nzf/wAARCAClAHYDASIAAhEBAxEB/8QAHAAAAQUBAQEAAAAAAAAAAAAABQACAwQGAQcI/8QANRAAAgEDAwIFAwMDBAIDAAAAAQIDAAQREiExBUETIlFhcQYUgSMykaGx8ELR4fEVM0Niwf/EABoBAAEFAQAAAAAAAAAAAAAAAAUAAQIDBAb/xAAqEQACAgIBAwMDBAMAAAAAAAAAAQIRAwQhBRIxEyJBFCNRJDJxgTRhof/aAAwDAQACEQMRAD8A8WyTwTUsa5zpZjpGTtz8VFGSjenzUzTNI7PpCBj+1NgPYUWKwjZPa/bzeO04nXT4CooKuc+bWeRtjGO/NWoZ2ypZuNsVQRtMCgMDnfHGOfb81ct4nSMtpZgxGNP9aZkaDFqxKF9pAcjfbHvV5CwIO+D3zQayl8+GOAcjB7bVsvpKwXqObS4BAkXyMP8APzUW6IPgoQvkZbOOwzV6NSUUjIztn3pnUOmz9LvZLS4TS6Hnsw7Ee1EejW33YeAnBPB9+1QbIsiiOn5qwDkjPFRSQPBKY5Bh1bBHpVsQSRxo7DyuMqfWkRZ2PgYqVMjO1NRd6tRLgg4zTDEQyTxXVXFX+r3tswhk8PwVysRIGcsSAOPc1CU3xilYw1KVPVKVIR88Fdhk7H0qaMKYSGGNxtTjk7HfBq0jhbgPCowgGNQz+avNVkUTFzkqckdtwBRXpV59nMGYGSI/uQ9/+aJdGXp10St0gjcjBPY/n8VqoPpR/C19LiiuVb/4XYK34J2NQckvJFv4OW/0/Y/UdqZukyxx3igYTOx9mHb5pnT5L/6fvI4r+CaEqQQDz8g8GinQ7H7G7eOfoUltfKP0bjlA2fUbVb6v1hrkBL/RKkWzZUb0N2d+OGfZVm7U6dk2brgP9eSw+pOmJOkgS/tlwNW2v1H871l+gyfbXyeL5QTpOexzt/Wqa9SeSZiGU8+wHtT47tplVQihgf3YBye9Dvr80YyUl/AXfQopqn/Id6/Z6L3xFOfEUH+BiriRLJ9OEsoLRkBT6ZNCZeovII3kKlgpADn9w/7on0y5VukMk5VWd8YB29q1YeoQmlF+QTs9LyYrkuUD40IKg9zViGQOSFGcHGc1c8BUYcEZHNVYLSOJiwZydwMnjfOwojJytV4BdRp2TIwUAZ+dqZg5Jp4XG1d0k1MgcRSaVTRgZxntSpCPn1YiXORnfii3TYLOZwkxCn4x/Wk1ocnCnfapounXBGRC5x6Cr2aLNDH9MCa3c2UgZ341t/8AtHvpv6d6l02Q3M95PFIg/ShDnQ5Prvj+lZPp3UuodPPhxtztplXNbyK/vL/o0c0uoKuAw0kb/ntvQ7fzTx4ml8mrRw+rmSbGdXv5/uNUsjNImwzQC8JuEMyjnZ4/SiFzdIy5uDqx+1xyKoeJojZ41LhRltIzkUDhjlVxVs7DHkxYVy6GxRPDbyu6sxUDAK8Dam27Mnh5AOrcHNG7K7glhWOQOPEXZccfNDiwgu2EMgRo2JibGcZGCN+2Cayz2JTVSNim3fA5m8WXynjYf2otEqpAUeQBAQ67HO3ahtrbaGEkbfuU4buD/wB0RDC6cmNCp5CgVVKde9GfLBT9vwXLW4nuZHdkASM5/FW8bZ/NVQi20GS+lc5KjvjtXYrw3DoqqVDDv60a6ZuKce3JL3HJ9T0+yXdjj7SyBhsHuMipgu1ciiZV85yam08D0o2BBirvmlVhUGaVIR5QIBJEG04q5bXD2wAZNQ9jTLNUC4bP/NHLaODymRAeOVqyTLQn9PdRuZEllSyTw40/czZJPamdRmuY5WkZtJcA6TuMYzRSynitLBfBsyniuFD7DnbNAetTzm3eN3z3w3b81z+7PvzqK+DoOlw7cTm6AVzIHkEcy6Q3DpwD8VPbNdQW7RBVEbEZdRkCh6OjPokQgA7Mh3/Oeatxvb69ayksR5oymP8Aeobc5Qhx8G/SSlPlcMNdMt9MBmkClXAZHHIPcVXNnmeQ4/ewaifTEjksVKLIrKNweN+4p0bpaF3f9hXBX1IrBhwqao0bG1LHJtAiUyW7M7MQrNhFB70QtjLbquf/AGNwM8ClMFlBYHG3OM4NDVSJk0GaQyMP3elV7Wt6Ur+COrt+vGq5Djo8gDadIbf2q5ZIofzlNa7IoO+Kz7l7eNWw3lON875q50qFruVic60HJ2C02hOWLYXYrsq6ji79ducqNC5RhpYjGMe9dWAiUENJpVAMFgQff5pttaLEBqYs3f0q6G1ZGOK7FcnFvjwRYIO1Kn96VSInmkIVGJKZ39aOWzQrpMkZGpQR2yP8zVBbcq5B9efWiNrFCqqZFfA9efxTyLkHbTqKNa/bwwMTnAzyue4rO/UF3KI9Jw2OQ6A/1xmtPZXsX2ngWVqQx2MujJH5+aAdaFwYShnKDflh7e9c/ndbfB0Oj/j8oyJlcznxbVTGx7KVJ/IIqaJlfKQW6hckl9ZO35q/CHwVF6xYb+Ytj39KbMymNx47SEnCgHA59aq3Jqdm3RuMjSfTU3jWDxtcq+kYEeNxXLu3DsQeN8Cn/TdvcQdPRi1uY5BnCbt+TVqdQWPNPqY+EmZuoZanLtBEAeBljEXhqxyZMDzGqN9L9vcokcQcMMu2AMe21aeKFWjJYa3x5QccigvW7ecrG1tFpyTrGMVp3sP2WYunbH6hIFsJbmTVqOk6fL70a6bHPnXDLpKjdAMkj3qnaCQLk5G/Ycb0R6d9zDIJ4tJVgNSY3ageCd54J3/Qc3H9mVJf2HrdZQoE2knvipcADCjHrUcJmkwXVVHoN8VMV3OOTXaR8I4aXkjG5pU8DSaVSGMaIvMfKRV20jGoZqXwRjjelHGwfOoD2FNL/RdFoNyvO9pHFDGiQA4c6gNj/es31ExsrLEjSMuV52H4H+9GJ457uyZFnWIruOR/Wg8ya9cSkLGdmdd9ZH+cVz+dNbKs6HTkvp3QNhSViwVIABzsD8g7bfk1Tu4m0yNrj0DcqoxRS2gjSYoAwYbAZwdx3Pb+1SiABWUgMCO++P5PNUbdp8F+nm91MtfS8hWwwYVDNuG1ZP8AxR2Gx8TzMPmg/Qlj6eWjuwqRbEOqnH5Nba0+2liUwyBoyM6geccmr9GcXFL8GTqal3tr5ALxeEWCqAOKG9TvriKF0ghVmDDdhkY70d6lG3jCGJSZZP2oOwoB1gtapMsTBnVcMQe9E8lyxtJ0CcNRyJtWUobqRUfCpH3Kquwq50+4mglLeAPCkG+kfxWZjurlX/WIVm508GtF0ee9Mg8JITGwwQTj+BXPa2Jx2o8s6Dampaz4QfikYnaIr809ua4uvALkfAruPWutOSfkWw5pVGTSpxAbQe5rqJqDDbbfJroySc+tdIG21OyZPHgoUDHQwwx74obNGiFo4Q6xRnCZ3LHuaLwRhYDIf9QwN8Zqt1C3khj8QKQSAVOP4oVuYrkp/gK6GbtTh+QRNJFCyeKxDs5IHdz/ALDvTZ7xXzHA4D8ySuMAeyj+m9QiQXHULe7eMhFVkwexGd6qWNiJ+o3C3xb9Ql4/MAG3ON6wSk5OmFVhik38nTf3WpjHpKqdzjk+lWIetzwliGeJm2Z871Bb2UdyJzE3hRR7gDkk+9CZ4pn1mGJpokPmGCT80nhxyd+CanJWvJsrb6mkgi0AqWm2a5Y+cD5rvUWhl8tq5mCgaiBtmsT07rSmT7eSPREgIyBnf3owl01tMGgceECpdQc6tuKlHNk13UuYsy5NfHm/aqkv+jbqPSxZgSQaL9Cl/VTVOyKBggLn/BTJ4vu4BLGMK4zgf2q50LpMsaCaTyvnyhh2Har1hcsqnEyzzpYXGXk0ceQoAbV74pOD2rsYwMHb2FcY0aQCI+/FKuPnNKnFYH31Z9akQd65juTvXUIx7mkTLdgqzXSiZsRru2fT0oxclLoB3cRwu4CHuFxz/GT+RWfC8auO+D2qW+uJLiNFIwqZIAONzVWSHciUJOLtAzq8Vh063EpnjdWlOlAfPnJ3x6Y5ofDDDLKj+GxSQ5QjO5Pb+1Vut2V0qPNHJkhd9Hn0/A5qva3PULFxIZdElvJqUPnAPOcHahk8cb5QVxZslcSCNy/TrS7Md3HLaTKnmPKt7kdjUVs79Jke4jCtFLsR3znsaD9Y6pf9UvmmlMbeIRqJUAfIpG7fz27ktg7AjYcZ+azzpPg3685SVSdhl+kp1C0NzrhM5J06hgmsd41z0sTQXsbJpfC6hznjB70eke4ENrPbq6wiQh1HDkYzj42/mtDf9H6d9XdKSSwkWOeM5CyD/UOQe4pX3qmWTSg1M59HMl3086sko+CD771rYiqjYVjvoW2ubGS/tLuJo3UqdJ/IrWgb0W1V9pHO7zrPKvBPkGmMuRXAwzXcjG/NaTGRMtKlnzeY/FKnEB2XA5po9Sa6TnvTSRikWEqttTtQxUIbGK476ec49qQw5reGd/1VweQRVS9swrBWiDDfLc5qzBcKHychRzkVBe9REpItwETg7UJ6lnWGNteQv0zXlnnSfgEXVhao8pg1hXOArb4oHNI9qdTRawHOxPIx/wBUbfWWZll0/wBqYlq9wh1+bG+cbUA+vuVs6V6Cxw8mZvOo39mv21tIr2chV2UDeNvVfTIxV3oPVrixkS/tWcqzfqx55Hqfeg/UIfDv5NUhfL4P/wBhjA2+KudDtJ5JGWSJkTOQMds0Yjjc6aB+TNjgmmey2sydRs1uAqCTG5XkiuHI8uKDfTt2sVsqxsWjxjfvRYyiQ6xRXCpRjTOXztOboc37qTA+XSpx33rhp4Jxjf8AmtBQSIoFKmo2AAzZIHNKlQjPDZj8muD3ppbBIPPNNZ8/inLCVed8U8MDVUufWnxNSEWFXLD0qp1O0LMskYz6gc1Z17YrUdE6fElmbqddRYZGrsPWse9rrPhcGatLZevmU0YYWmmJpZ1wq70MvOrR20aRnylxpI9Rx/cZrX9cWK4jibAS3YlicYyAc5+OKwH1DDH/AOQmCEyBJMJIhwCvI2PegWLpaxyTlyH5dX9SNUM6LbR3pdp5okkXLszbD2raRdOHhY8Nda84GzVj7uJXjUQlY5DGN2GcfPvW56RbGw6fBbG6e5KLkzScsScnnsM4HsBRzXhSAO1kcpXZH0fpzWNlHDJJ4jAkk8Yyc4HxnFElQDYcU0tvTwQAK1KNcGJtt2SLvtT84qBXwalBzUiLJI/MfxSpsZwTSpDGa3xnO+aUi7DB5pUqctGkU4ZBwDSpU4h6AlhvWms+oyCweNwGULpA49aVKq5q0N8md+pda2j/AKh0bALjgYrDW6yTzEPKfKA+dO5zSpVmkl3GjG32mht+j2jyw3IVgzbsNWQc1p1G21KlV+NJMqm23yd35zSJOeaVKrSslRcjmn4IA3pUqZkR8YJzk0qVKkMf/9k="/>
          <p:cNvSpPr>
            <a:spLocks noChangeAspect="1" noChangeArrowheads="1"/>
          </p:cNvSpPr>
          <p:nvPr/>
        </p:nvSpPr>
        <p:spPr bwMode="auto">
          <a:xfrm>
            <a:off x="63500" y="-528638"/>
            <a:ext cx="781050" cy="108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AutoShape 2" descr="data:image/jpeg;base64,/9j/4AAQSkZJRgABAQAAAQABAAD/2wCEAAkGBhQSERUUEhQWFRUWGB4YFxgYGRoYHBodHRwYGB4aHhwcHSYgHhkjGhweHy8gJScpLCwsHB4xNTAqNSYrLCkBCQoKDgwOFw8PGikcHBwpKSkpKSkpKSkpKSkpKSkpKSkpKSkpKSkpKSkpKSwsLCksKSkpLCksLCwsKSkpLCksKf/AABEIALABHwMBIgACEQEDEQH/xAAcAAACAwEBAQEAAAAAAAAAAAAEBQIDBgEABwj/xAA7EAABAgUCBQIEBQQBBAIDAAABAhEAAxIhMQRBBSJRYXETgQYykaFCscHR8BQjUuHxBxUzYoKiFnKS/8QAGAEAAwEBAAAAAAAAAAAAAAAAAAECAwT/xAAhEQEBAAMBAQADAQADAAAAAAAAAQIRITESQVFhAxMicf/aAAwDAQACEQMRAD8A+dTUmsKcM+Is4ckrWaiTe33ikaZRU1+wi9KqCM19HjLbSCNboKFFjm5gSagKNV6kiLNTxF1i7v8AWJBTYsTeEdR0c0kORfBjuo1tJDY3iaCzvje0VTtMFLCAc92tAHNXrkyqaRc3LxJEqtDnANV7wZO4eFEPdhgwJMm+m4oq6gPaFB4aStUmUwQLqGwzEZWurSqtBC/wDLW3hdJ4+klihR8QaJ6RzJQXO52gsqpdquGaVZSorY3e20c0unpmGpDknlJNm6QbLXSkOodT3/1FcriRWkgIJJcA2YeIW1aQEkFnJCnJAV+TdIuRpylKgQDuSc/WIzZSRNCg4VSxc9MtAo4gVLWm1IN9yqCbBzMkSlSiXNbfKPtiBFapYIKFUqQ12/MR7htlFQd9gbe8XayaS5Jubu38vEm5MWVGou7XNrxXMpAJJU5t48eYlKleoUsSyRcWY/WL9XpwbJdlEZ2MA1sFpEFUq4Pg7R71CSi5AdoYTZJlMlbhRIDfztFGqpCylKqi2+3aAa0jJkKEy0wkMWAYMP3ic2mYCFlQv4c9/wBo9WyApTWBBtmBZiTUD/jdjcF8H2hDSS9KsrKV8pSxHS/+o56cyZOoS0uWndnJ8QRxPUPS5s4e1z/rtBEmSy/VpsP5YRRSDBp2UFKDAYbMDaqclMwBnBdj3zHNXP8AUmBCXJUAVf8AqIH1GjRLWEAjqL3D5t4iVC5mpANVL/zp2i3XcRTNCQkemQwskY6+YpVpKZJJdjgkZMDcMm1BNQbuMe/SCD+JqlKmD+2q4LAkXHtFuslrlDnL0Jawd3hjptN6aJiwUm7IA3MLNeZkwBlhFSL2e+8HgsCplpUgFx07xKVLdmIYB3x2aJabgo00oKd+/wDO0V6tZm0hLUlmUBu+IaUpbSnZypQuT07Qr1WmC5iAtaqiMYSOg7wcuSFTSanWjkAGP53i3iegMuXUm8x+UZYeYfhWbS0+k9JIZZWXx08R3UpPSzsGicnlIUoByA46EbRzUatI/uEKbYdH7QlajOo1riru3iJanSuAQbqye0D6daXUQ9J2PWDlSgWB2wI0YxSdKkUhAq3KjFq9IHB3GS8TlTeZmAJ77RHULZjSGfreA1S5jAqD04be+8R02juZiha1PWOp0tZSbd3LD3e2YtEspmgKDcpNyGF2z0hBLWTEkIUlbKIN2+0L9Nq0gkrIe4Fi7mwe+IKBC0qALk3SkD+faKZPDwXr3GTtDkgvaidOAxllJVSBbLwcniRCQFoKSd9vMJ53DyC6bX5e4y8VI1kxG5vsRb2/1FfKZuNNIlpIKgUkHJeJIlgTCCpLA/h28nDxmRqKjbkJ2B5YZS9WKQJiQRsU9doi4rmRpNAWkpZ2Nx1bvHEaSlAWlAD32jw1Do5GfLgWHvuY8ZpGW/l4XVCJKabKqdvBvce0clorJTWA/wDPzgOfxmYVCWskEAM4AIzY2cRBU9QJIIJNidz2ttBofR0iSlBuhiA6at09RFg1gQXYNlmc+Yz/AK62SHVZ2ckkbk3iKlLBquScEnaFo/poeKcQVqFhRAFvDN+sINQmcggoQSTkm8Tl6lVVV7df2glXFFlLW+n+4PCt2JkzgE8wsLk7COJ4rKWhVdg4DsQW6JG7wPI1NKKV7vcAG0cE8LWhilQQPudi+7QenKOmcVQZwR6ZoAcKIz2t/wAxKZxJKlUh3a+aR/u8VcZ10iWqWy3SWCkggM+79QYo0uuQ9KTZfyqAdRgP6C6lJE+sEpSA4pLl+8MZWkPrqmFRUVpCbsHttHOHyUTFKSWSEg53L4Ed1solfKWSHt7QjgrUTZipdNbFPyBgQ46xySgUgksRkDfv4eGchMv+jGBMIqcXIaF05JpqG4ANoStfl3TkuQjDveKjKCVlSlE3bt/xF8wJQoXsBk2Bthv1gJIJU14EjNWyilmIFy/Xa2MRRPTSEhCSSSG2YPk9N4kdMpThNgm4B6b3ikyfmFVlJCQbsk73gP8A9V6CQZc+ZUBUTUCcFsB+sT1/EFJSVhuTL7nt2j09KfVloD8ovSHFmu/WLToAtxe9yG6YJhlq+RCRN9RAUkF3u4NvAjmr4atyoJLE52xFqEzAUiWQLut83wInOnz1GkrATuWA8QoWmT0UsAqqSOw28xbq9WZbApd/t7wVqkpDUghPUlzA8/WlXyoCSd26bxqy1oPK1DhJZlKdidgP3i2ahahTUAPc/l3iyfys7Atk5Hhot0+uDfMUgNcB8F/qYY9LUS5qVHlrCfmvkHHcZixPF1JXUuWagGTawHhob6LUSQhSlKLrNzcWGLdhCvWfEAJYJJbDnZ3g9/BUMviCS1ctQbcFjHf6uWoNWoPscNsPL7xRM4iFfMnck9/4IqVMQXLMTgD8/wBIr5SL/qFAWVUQGGD7BsxUmaFKCpgcMzAsbb3gYSRsfPaIkEM+IrULdNZcuUvlqpYWJYXe+MloJ/7OEAFyR0HM/hvzhAZkEabVqRYKIScgE/XzEaOVp9LIUwYMNhf8usXarSFsEEdRt18QPw7hbhIAKibhrkj+bRPUpVJUpDM+AXcAZtlunvEyXfWt8JOIpAUCc5PtAy+LKJsA0FTptS8OSD9I5wv4eXPmgJDJ3JxbN/5gxc0z1bTPhuhVNQlVYFtwT7E/pBCUUhQaogOCDbpnaNDI4MZBlpDKRLuClhzO1tyNjAc66VgJAQFPYAFRNnFxYfvGXrXWme1OpMtlBvlBIZgDuPH18mOS9QOUjDDP52s8V8T05oJV4AOcwiXMILEkNthov52z+mumqF3bpC7UyhkC/l/b/mBNDxbZZJ6GxP0LP9esMiiWAV1ppDuC6VMdgDk+DEaqt7Q0UuTMLqQkHCh18e0MpgCaAl6UElI/wt1Gx7xlNbxErU6RQBgD8ydzHtLxBSTckjo8X80pm2KZ8oFJUosTcAjHS2TEjqkrLIBYhiVMkDw+8ZVHElrITKAB62DftFw4YVP6s42D8l39ywifk/poRxAjlBlgNuX9mG8S1OuKEnnBwzNfw+G6Qn0egkpLqQVMW51fyzQ4SmTzUSpSOam5BZ9xbHeJsVsFM4oyWUc4Kht7jPvEZHEi7ulT5Y3/ADhjpNMoBnSQcBn7NHdZwGWlfOhLM4NDFTm5I6AXbzC4OrJ3GEoShUutD8q3DgDyOsQmTAUrKSL7B87mBJXCJYqLJVhsgdXCXA7O8B6jS7IABHUm/kXvBofX7OuHpsKnqa6lEX/eGXCeMCSKRdUywmFgwxjpGJm6yehZplunIT8zfwRdwDiipkxjYJTVbq+PEV8305mfcQ1QBpQQ5IFbXJB2iSglRIUKkjNiAenkxRqZVYqWEvswbH63irTzzMqSgOEgDP8AOjxKts7Mnqaw59g9mzeCP+6ITkh2uR32gfiM4s1rC5hMEkxtI58jBIVqFsMD+fWCkaYy3rtflB2iyTIElFQJJ+l+viI6jiSKTuc9YXquDtTICwOjX7xn9dowhRpLiOTeJLNgWB2EVytKpWAW6xUmk27UmPCDdRwpSEhW2/b/AHATGK2m8eBiwTusVlMehkv9B4t0GjqWEkE9cQMhRBjR8F4ahY9RQLJ6Fr/tE5VWM2Z1sQEEhSBUhiQWDuBexGffpFs7ih1k+WucoBSUhIsL09B1aB+KSUrSFSvnll7X3uPIF2PQws//ACjlaZKQodRY7+WMR2zjbjRcY4NLmSxNlFlqU1khJPUWt+sS4HpEadMyXMmvM2BLWYvbpCjhfxQeSWiWmlN3WXxfZv8AeIdK4cufOUpS5ciYsuApCiDUDYHAbFIBJaJxmvTmr4c63isuYZKaqSkJlpNnGUg98u8JFzZi9R6TOhSwlJDEgOzkDZzbGIr0Xw8tRWr1dOky3Sqqold35WszdvrHdPPTLkzUrckqcFDMwFRbFn2Js3aDkMn45qBLmKSlPrUODZVIV1cG7H2jL6vVqmLK1tUrLAJHTAtiNojWS/RolrsouqpQBv8Al4hAj4dB5lzZSUm9lAt2i8ayyxLuG6UTZqUFQSCfmIJb2F4L43qBUJaS4TlXU/sMfWK502XLS0pyv8Uzbf5Ogbf7wHppJUoJG8Wifpdo+HrmmmWl2zsB7x1XCZrtQfZiPq7RquE6NBFKFgsHUkWJ7ntGy4ZwjSSgFTjUsgGkB23u0RLa0+OPm+k0JlocoOHLf6gPUcUJsgYce19sx9tVw3SKQVghIAckhiO/6R8y+ItfIRMUlCCBsovUoCzkYAOw7ZhlcdM1RPVsrYYbwI5/26eW5VYtcY+uIIXxwuWDYO2QXiUv4hUCkt8vfqXMPrPiGk0GoBDApdi5JbtiHOr1WqCUhKzMs7tZPRifzgfQ/FpBAKbW6YdxG24CqVqJRFZSohmLbOR9Izy21k4+eidPWTMUsptlmB8Ai7npDXRy5wDgpUMZpd+h/eHs3QJASlaLAM77ggHe7i7ftAfEJIVYO12Owt07dYnez1oIOJJzMQUdSeUFuhFm/aOSOIyLiSGUpqiSL9e/S0K9YiehmImIGGfe9x0hSqeQXYAm/Lb2YRUx2n603MuemxLFsA32hRw8r9SchLAAhuv74gHTcUZKSSR3hrJ4glQsAT1T/PziLxUyLFSrQPPTLlvzB2xFfFtZelJxk/pAml0Sph7bmNMJzdRtHU61S8nZoijSqIdi3WHuh4YhJP4i34mIiGpK5YJYKBNLAMw89Ye9eCYqtFwcPzA/wQ308tISHYHd7CKpeqpS6gokAMH3A2aBBWXWsXP4WdgL+O8Td1UkgrXJqllKFAB89Q8VabSIpImKSlIBUHY1K6DeBdVqqbKU/Meni3ZoUzJ/2iscaVyi/VS5f4X/ANxUiYB39opBj0aM9mHD59S0oAHMW6feNvL4OopCUPRkAPc4diATvcx890k0pmIUA5CgQMv2j7x8P2lpE2VSsgVM1lM5BbN3iMo1w6+c63g8yWCphuBm7MWIF2/UOIyGsngqdIIJd0m7d37/AGj618SoXMl8oAcOAfs7Yj5RxRjNUyDLP4ku/NuQWFib+8EsGc4lwzU0zUqNwFB+rAgkCNB8Qca9atSS4HKA+A7fc7xknia5xO8VZtGOWoaq4uqZMSOii1hkpAH3/SNGeLBemKVnnR1Lk7e528RhE9tukXTpa5a2V8zA5fIf6sYm4w/pGau/b+WjyZYZ2J2/WJSpDkPYEsTsBa8axHwklQ5VVD8NwHG+Bva0PZSbY7MWJVR5P+o1i+CyU8oSQpnBL56NGd03CVLnplNcq+25+kGzmOmi+C+Cqmn1TYA8rPcjJxH0XR8JAHff+dYnwLgwQhKQAAkAAeP1Pgw5OnKQac7D9GiZG0mpop1Ek0lOQbMbj79xCLW/DMmZzTJaVkbl/wAwx941glKKXWL7gfl7wJqRY9faHZ+ivXxH4k4P/TahcsA0FlIdnKTjHS49oWiNp/1N0wE6SeRzLIYBlWUWq6i9j5jFtFuexJCm7QZouMKlF03O1y0AkRyAbsNNXxxc1TuwOwYB8PBUnjBSGqBa17v7wiEeQk9CwiLjD3W64dxOXNSQwv8AUQPqOEy61EMFDP4ScBuj3brGY0yFoULF2dmY79YaS+KKTMHqgqYuQ7OD3Zs7tEXH9VpOj9dIlqcBKUlmKdxgW69XgE8EAekkEZbzF2olp1ABFlAW2G2feB08UWlRSsUkDGCfrBKAw4T/AHL/ACm49+sM06YNSizN0Mcq5KCWJ+UxDhk8y2JICictnzBbRI7PnhIJWm+BbpaJKSyGTUkr26Fs3xBeqnAsgpFajUVAXttHpctB55oU1LAJI5i4FLn5RdzbYdYU3+VX+AUaU0FiamsRuoXsO8S4nMCUCxCmHU3aO6bVLWolHKDYK67Bo5ptOl6VOtyRm7jxDnKTOTf48Vxql/0qLqkB+hUc9MwrmcSlCXSiUkLJLkpBN+8XMmdxKRHY8S8eAewvFoNvhOQF63TpODNR+YP6R95Xpy9rR8H+EnTrJCmPLMSSxaz3vtaP0LKQkh0s2xzj88faJrbDwn1OjfN38/nGB+LvhhKplQIQTYlj7Zj63NkA3xbv9YxPxjTR8qhh1FmABN2jPP8AbT18n4xwpMpKaVBVyCQ8LGjd6n4YXNlTZgIWlIJcWICeoJuW6RidTpTLLHLReOTHPHXVTRZ/SqZ2t1iomH/CtQopEvlYhzVlnyGh26TjNki5akWUCPtDDhvFJ0mlSXUnYZEarhmmTPUZB5mUBMLDHQd7/aJanQBBMoOyT/bIwzuH7xn/AMjWYa7AEj4zUjMtirJUHF+w/WGvwcZS5/qKFVRpQ1ion5gxOAN4EmcLBSylJJfA2BNyd2g74L4UlGsQoJLgkpcuAcYHVJztE72qS76+taYp/wAFDuWbxaJUgi7F49qVlhdt4VS+OpM306goks4yPLR0b16XovUJAsWH62OIS6uq3Wx+h/1D3WBkjfzGb4lqiVBCQorJABTtfPlomzhxgf8AqxNHqyJYWTRLJUkpakqLuC13G2zRg2h38YcT9bVzFBa1pTyIKwymTZiG2U8JgoxTC3rkcIjzx4QJG8LkIVMAmOx6D3jRaThUokIVMSQT8gffAvv3EZrS6ykAMc5H8zD/AOG5iVrUpiVOGcmw9jmM8t+tcP0vk8OClzgu5Dol3csHZJ7tvEuIp9VEqUiRSpHzLKnVs/8A8cWhsuaEKdvTUA1u+fcuYFWtEsqUGqFgygSS3S+0ZTL8tPks0XDlJNJerp26xfxHgwmpcEBacHtaxhtJ1YWlLBkoSHUWa7ZPX2i6oMFAuNiL9Yjdl2dx5pllC53a3+/+I7p3ZNgWEVIS/MWfA7wz08xIlqFO7DuSLd41vER6cULQlgxQeYje5sf5tCzjM7CBk2btYj3jyxQl3TTVSWIdwHLJcOG3MC6WdXMK8JcAWdnw/i0VorT/AE+hUmUSASEMHsPLbvCzWa5CUly5/CE7ZzAnGdexVLTMrDuVBwPAEKUoJ2PtCmP5pXL9LVzlzOpbYROVw1amYZLeO/gQ+4dwwol1g0uHqID0na4s5irSSqVKKuaoKDkvuwAGzw/v9CY79By/htakqUCHGE3v1LwZopSZNAmhDF3VlsMHFrwbIUAgUlw5HKSQPO7QLO0wLha3S7p2v/rpCmVqvmRdwOalT8hqrJllKeXs7frH2rg+sSuUCCSGD7s4Ba3cx8m009IFQcjam9/tH0D4F1wXpwHchRB+rh+nKQwh4XdV+E/iP4nMpQQlDh3LFiq5sPeD+IaFGq0wP4Vo9w4t/wDaMX8Y6n+8rqEizWyonzmNL8D8U9bS0F6pZpLsO4Ztmt7Q8e2wW6ZfUrmypakJUyVpNVrkMCzt7R884/8APfJv7bR9C1s8idNSAOUlKRc7m59o+c8df1TUX+ze0Rh6P9fC4GGHCVmtI2D26/6gCDNCCkKWRYDxfaNcnPPWx0c4JBTLtWbh2cg/cvF84FZYUutLWJ8Z6gwo4TNypZISwVvgjboX/KGsrRJBJSVKuyjvkuw8iOeuuXgn+iKFL5WV+Ih7UggWJOQHg/4MmtrEPYElP2IDdyWhVJ1Sk+oSg3DEOC/uTiCOFImHUSVhI/tzElR6b362g8ofUePmiWvsn84w/EdNK0yxOStUtSaSADZXUMbF7hjGt+NJ/wDYWTuwf3z+sfONXIlqUhKllRclAuoGpr26faNv9PU4ePrfEEj03andunaPnvxhxASEKmDnZNs0hSgAnF97FxeNfpNUibpUs9NITzZtylzvveMPx3h0mcsSpqyhINixb/EB8Df6Q8rOJkvXyMl7m53fPmPPGn498HelzS1pUDhIUFFh+VhGbmyyksoMRD3tjZr1xckgAnBiAjRajRI/p5YDuRUcfMXv9IzwhylXoZcBmhK7u5tZ/dh1hdDPgcoOVKZsbm9jtj6wsvDx9bGZp3SmYFWAdindizv1AiuuZNUkyvTlkkXIuB384guRSZYcKZTClgwDNks2+IhM0pWyCAMHkyUpuC53CR2jndWlM2StKv7nLLN9zV7YiWj155aZZCS4pts5cARdNKqTVzpTet7WvYdGitGsdNSQB1ZVwLgGzZhXoI5ZICQEinYwSbkWP+Ki1RA3IFsD+CAOGTaVX5gL3uS/vBS5iXUeb/1wGHQxdukFHHZzlgeVPKgWekEkOWuX3gBawhNAyWJL47d4N1ybVHb8z+0KCY1x7NscvXQly2TGm4ZJEuWoEEkh+XLsXft+whbwLhSpsxNO5Iy2AYf+qUpoAL5JwMY+vbaJzqsJ+RsrVVSQimyQxO9wzedoDlISqxZiG5dmdgb2vA+hmqQouGSCwdycfm14PmyDRyWSS5NhzPZi13GYzvGqOlkCkFRYpDADH+4S6mSoz2KWS4ApNt2J75hzxAAJCZdlq/Ed7WtinvC7TzEhRBKgWY2KGOCp3vfEOFkN1S6AkD5SbnoGubd40X/TniNM2dJszJWlrOcHzYC/aM0qdJTSgyyErW5WbtT+ENuT+kE6DXUav1pQJlpDVWSC5uw6NDx5ej02+LdUlE9S1OSzAPgsw8JME/Auso1JSph60sNtdLq+U5yR7Qk4rrlTtSVEClKcM5Ub48dYW8K4l6M9M9R5gphbCcEeMh+8EursU740gjXzUhVIqqPckOAer3jBcYW85dmL3Hff2je8Y1wnT1rlpqsACCAxAc5+YtsI+fa4vMWb/Mc57/eKxndozvFDx0Es1/EM+F6cLKEbrU6jlgP+Pzgv4h4YJanAaNNstGPCpKZclAWCQSSClgz33/ljDPhenLgzDSBUoqfe7efaE3C5algAqJAsxNrgv7sPsYa6hQEooVUQQcZbqLi0c9jpxvFMo+sVKDMkMjNy11EdLW2zDXhvF1JSCoepMPzMQAlrM98CFulTSgtLUoJpD3yrrfozvE50v0B8lJUC5s7lhsHv3OzCEpuvjDXBWkR8zLSDa5cgsPqYyGm04kolJP8A5ndSh+FOAepMc1XH65SU+mVBNVFTAqADBTdz+kXJmLmpQpbSpW8y5vtU12CvaKyv0WPGo4VxIehNJINJ+wFrd8xmtZrApLkGwJyMqZmwcfm0cn6khFLgpSoIKgqy9g23RhAMvTh3dmFnLg5ub+0Fu5o/E/XK0CpKUuGISWFu5u28ZLjclLhmd757do2cuRY4dId7Dmu9sRk/iBfUMo3PuLD6QYVn/pFmmSTKT7fzz+0Z2YOY+TGslopkhhlI6+fqwEZWeAFFusa4+sckIffC0wVFKUBS1WuWDOM+8IY0fwnpg9SiALm7g23BNv4YM/Dw9atSQlKUqpcio81gAWw+HilJKckKIZ9iyvwna36xzUzCVJCQlrdwpDPYM/Q2xeLZzmlCaQCUkuyS6XcHcvbpGGnVv9PLnqrXJClIRTUflJILgjFoARpkpKFAsbhKUlgzH7jeCJ2nKJgKiknCzcAMLJDHD3u5junW7qBLm5xyuTYOcWhFrbM6RKT87hj1ZjtBy5GBnr4hBreIlShZgM28P+7RsJ09CkBQSE7EvsHJJ+v2is4ylZLj03noGE58mANNIK1pSPxECPaqcVrUr/I2htwrTCWK1uCd8Ujv0eNp/wBcdMvab6CWiWwlkmk5F7+esd1FVSykX6EcxOwAgXTqTWFhQcEG109rM7/nBeq4jVN5sqc1B7nqQMdBGdrafoPo9QK0+sOlVna2M3hnL1qKVJIIINlqFm8P+kBBLKYDrcjYfo8XGYgJNZCgpLcwsD3viFs5wPxRTTJSUvOLE1B/lLFgOx9oG1CQpQSlJJfNwPfa0HTRdKkAJJS1sUt/D4juokSwGSCRk92bFr3g2YefJ5igIvLSTV/i5Dlup3i3+kUtNTCkk1AOlm279bxwIqqCQ1qSLksRknALtm+0ES1ywQgBQYf3Crcks6d2bJMBTjwQwDEvaottnbriLZ0l5vqk4dNIAuf/AG/gxAmpmcxI/wDGVEIUgE1MzWyzuHi5OrRYE3SqkhrVZybFVjE3agHGAAhXOySOUAEN0+zv1tGXuo9STGt41qBMqFAS4YPsoH9Q7bXhFp+EqcKUyRlJN3bsNu8a43jHKdN+C6X0qFMylKAIP0v7naCPjPVhwAqokfTzAn9OZqEqXMKAwUAzuW5Rm13+rx3juodAslBUllAMTm4G4wPrC/J2cDcCW5diqzHcBzkezw89QGZVeYyilAqtYP8AQXcwm0mmAkgsCwqIU4GbObFv3hzwWXKArQlKbOwvSCO97ws1YDJGoqJqc2Cym4B6DzERo0rBWAKApyg2s7Oz7dD0ji9HMUpNwARWACO4BLXT1htK0oXLJQSCoEKqZ83vtjPeIrWf0qXIUFBKmSA1xjs/ttbMTmTaU0/MBcnpuxD+PMQ4hMlukBwilmF1OH3G1gxgWTqVICXQUEkm5BKiN83DEfSDRbHIWVMtZdrgIFnFIBZ9/wA3irVasFSVELQktkDmLsWBzdz+8UTdQpGnYgCaosopLjLDsQP1gaUlU6YgJIUgOkDJF2LB3BqvmCQrTWVMUkqKlB1fh8Fs+fuIx/xGslYcuSS7die2do2UuXMUo1sMMbFxf5hl7Qg1uhrnOQ9I2w8GN10s5uAuHzaQQSWAtdmsCQ/R/wAoTahTqUe5htxRkpOzsB9zCeRKqUlPUt9Y2w/NYWd0s0OlVMWEpSVF3Znt37Rv9Fp0y5CUggM72F7sfuYo4Tw5Et2FwObmxbDgZxb3gPU68qSukKUtylVw1u+5Ib79Izyv01xx+TueCAmhQQEmpVn5QL+dogVurKS4yCT3e/4ms4gCbp1KlKSo0h+UJJVSLbs5ANo6AJYWkI5kJsS5d7e4H2idNPpctIoUlQNyVMLMO2+f1jmjlJZk3lixfqMcvj7wo45xVSUBAQpLgVEOzm5vv+UWcH42ZkxPySwEsok2KmyAdiBDs4j66VjT1Ju5YXsWBAYlt4tnzCdOq/4Xb3/aKZU40EB1KW6LbZJZ4t0yCpExFLWYB7gN9sYi6zhZw2WKqlYA75OCG3g3iGoSpwSQfm3vizEZMUaBQCkliQRcKGCC+YNlaF5lc0ApPKALuWs8O39iRTptSAiyLMLvZ73v9Ghxw6egrT6iX5ScNzdLbwDPUh6QkGkWfD7D/URkfIkL5VKJApyOZiC7hoXsOcNeI8URTzgpNgkN1y79ookkJNQukpfqxv8ApC4KqSCoVqCuYO2DlzYAjp0hh6hQBMIBtdmYtjGGuIXitrqyEVC6Rt4/INaOahKlIQ4pBvtcFj5AG4vmABrzNCkGUpTDvgfsTE9IpSUmruQkEkgs3gbBh0haOU50c1FQTNNiT6Y2Ja5LYJezwHxPRKQFEoCs3VURkliBuz9sR1OnClJ5KC4ZQVdjchXQX+4iXGNQtCVpUoTFBroBKVAnlF+gNz4gkMOvh5KK3CZdSQkCybEFavA/eC5CAAGBKEvSlxuwKsZcwr0aphQCtRSAo8r2AOUlL2BJh7Ik+mwUxcM4yHxbxBROlaEIBee5U/KQzB2SndySxOLR7h+mSj/1JKgHvazMTcAnraHul0SFpUQwWeU1Da5TSMk2phDN1DTCySqkOxx0vY+AOphenYq0k4zlzkklKLA3AJY0hhuOrQUdEg0pKiFEFQJuSkH9Q1oqkSwZwVSkhSgCl3YC1juXvgR1KEeo8xAK8KYKYlzs+aQLQ/UR6ZJM4GVIKa3CVAk2B98X37wd8PzGlGsBKwQkAA86QxHYE7WvA8whM1aZdlKSCSGCklqSezgv/wDF4W8RUuWj+2ogEJuCLBJDHq3fsID3rrRTgtC3IpcMQo3b65JtbpFg1CilQF2Zk4L5L3ZzYYhVLmLWutc1S1hIqJdgndnFyWJ+8Xz9WUKxd2ASXIGHUemPoYnWqrYBHDlqWFzBWyv/ABpOBlnHk/lFmv0KnSTOZJdITdRH42LlqXs8F6vWJlk0qJUQ+Dt+EU3BI2949PQgIUVABAuXyQVJYEjd9mOIexxTo9OEVGZM5fVJSzs5DtZzf9oK0emA5ZdTBNKVNS2S5LOWxaBpetCVplgk1AfMbi7ZawFgN7ww0ylpUbkJDlCSbrBYEOWxf6QhAM/UzVzaJhUokZFi+IImyGPv9h/BDHSIC1qUEsAXL5fb6wDxI0lROEi/nJ/naJy7w/PWR+JJ39wJ6Bz5P+gIM+EdIgzKls/4X2uxUC9miHBtNMmqmTQlJFxdixUOm9rDuRDbQcOlS0ISQQVuKi9V7tbBZvfzG25J8ssZ3a/STApamUSlZBqIKUNceXD58iNVwv4aRMSosh6VUpSaGUwvlza/5xn3YALoQ4eWp3BSSRs7F3sYacI+J5emUkLqUopcLYFvJyzWsLsImat612RcQmBC/RXTyllACo2AFQZ7uQp/ET0OlQqXaorXzEuXZyQC/wAuAfD9Yr49xP8Av1S03Up1Koy74JN/lcAWuoR3hLolISkgJmEiwbY+d7fWCz9JxGcSlhOnmFYpBDgbHZx2jO6EyJdEyuxFBdJuQ/Mz74xDadqUVEzMSZfIBzDI5SHs5djsIGEgTZLLZKQsrDAPSXakHe9+0EnNJy92W0lOCAPAe4SQx2O0XaNZqBwNwDm1y2d2gTVaYlRI5XDsCWGB5i2VKmLQUgMk3dxU1gw+kVUxE6cpnGlNhlgWAL384ic0KCkhJpSi6gXG1s9vETGpUkhIWWYoLC5w4fs0dmyqiCqqr/F6ioN5yIAjqdaggOlJKSDl36C2T4tAHD5zqCSClJUf/wBQSxFmsA33i/US0FSQgE0mpVrMB1ic9Yo5Ujn3FrC5NtrGGSOr1BmTbS6kpYbMRkfe8EeqgH0ylgU4DcuSoD9/9xVI4gZaFUAKcAWU4SGDO++8VagzFIbDtZN/cq2BuWhAXq9PMRNJTLZKkBgXLBrA9zlhBJ1SpaimWlIFPOTcYT/9idu8D6KWpa6lrBQkMkAtdhciOuS6lMpQNWwSB3fs0FVP2jL1CUyxMmklTkWO/RgbkD6QTp5ygiYFPLSOYIIFglyHz1x1zCVE6pUuoMj8JbJAY4tcn7CHCSogkOkqAscO1rG1/vBeHKsCkrNICVFxZ7Et284gubqPTqM0KFnszl7Br7nEAT1TTLdFxJJKmSGyLFvPl/ES0nEJigSQPUWGBIZKRfL3OXYdBE2HvQyTqRKAWxrUClKVXKUvST53LXeOGSmWgKD4KyTy5Lvm5IfMQ0Sg5ls5oJUv/JT8o7AX+oiuYooQaijnyxJpJAFtiGH1hVW0Juslh1hkksAySScgMH6mJ6bUy0mXelTnlLVVMU367WyMRKb/AHEhctDgC1QJ5hSzDcNvviBUKmMTNS0wuBWCkAKYEpH1EUS7h0gJJqIUorUx/wAx3tgP9o4JkoKKlLSxsEuWYOC72x5DbQIjVKXM9NPJQgykMGSOYF+rnr37ReEpWGQEkBwslnUAQCeuL/oYdLfE9XXKQuoUsl0MQCXszbdfaOaDh81QChaqWBSVFON3Te+Y7N0iZqwqcoL5QkBRY2fABxTeLdEkrUqgNSyZdzYOcja7+WELwa25ptEqXKVzJMx1X5iyhYi/vh+kXomkKlmaRQGUbA1LAIShtgFczdSYL4mPSdMtlqumyAQVUubXuKrnqk4Z4UyKl0hcuhQZk7k33Jxg/wD9Qv6rX4GzNWJk2ZMYoSUJSa2FRep7EjpFqtQlSwEh2y6SXObHYdW+94lN4QE0Fc5MpLBx8ylAXLC2/SCv+9olcmmkLJNvUmAgB93ULC/QwXonBvDl+mg+rQk9Nzli3QQh41M/qV+jLtYrmk2ZIY382+0V63SqmArmzHH4ggsLkjcur+YiUrSgJUoBLlISbEOO7k4bBy8Lh3+i1SUS5gQkWoclCrCkBgWznaF8vVCqYAorULgZDvZsDNvpBM6Ubb8jFg1T7PsHDQMmTSqgJYIYU0vVdjU/TPtAS+eAlICiagomwH57Zj0nTEy0pRYKBakiogAh1Ofo3R7xHUaVEwC1w91E0nIuU5Tdtj9IoEyYVJ9MqPzFmYJp5QCwvcEue0OFfXlyFCUkFVP4TSCCoYZyPlGS8FTpZQhrpUbA4sASo1ft1jms0XJKUtZc4CiwUbVdbiws3mI8R16EBgpSyOZICXBdnBPW5LdoW9noT6ElMslksj5+qk5v1z9oWcMlVf2ZSVEkFSVG9wWJApLcpa20GTdIZqGNkBNTOXKnPKXN2O9458Ja4yFqNQrQlgCCQHPkHEH8Guv/2Q=="/>
          <p:cNvSpPr>
            <a:spLocks noChangeAspect="1" noChangeArrowheads="1"/>
          </p:cNvSpPr>
          <p:nvPr/>
        </p:nvSpPr>
        <p:spPr bwMode="auto">
          <a:xfrm>
            <a:off x="63500" y="-811213"/>
            <a:ext cx="2733675" cy="16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data:image/jpeg;base64,/9j/4AAQSkZJRgABAQAAAQABAAD/2wCEAAkGBhQSERUUEhQWFRUWGB4YFxgYGRoYHBodHRwYGB4aHhwcHSYgHhkjGhweHy8gJScpLCwsHB4xNTAqNSYrLCkBCQoKDgwOFw8PGikcHBwpKSkpKSkpKSkpKSkpKSkpKSkpKSkpKSkpKSkpKSwsLCksKSkpLCksLCwsKSkpLCksKf/AABEIALABHwMBIgACEQEDEQH/xAAcAAACAwEBAQEAAAAAAAAAAAAEBQIDBgEABwj/xAA7EAABAgUCBQIEBQQBBAIDAAABAhEAAxIhMQRBBSJRYXETgQYykaFCscHR8BQjUuHxBxUzYoKiFnKS/8QAGAEAAwEBAAAAAAAAAAAAAAAAAAECAwT/xAAhEQEBAAMBAQADAQADAAAAAAAAAQIRITESQVFhAxMicf/aAAwDAQACEQMRAD8A+dTUmsKcM+Is4ckrWaiTe33ikaZRU1+wi9KqCM19HjLbSCNboKFFjm5gSagKNV6kiLNTxF1i7v8AWJBTYsTeEdR0c0kORfBjuo1tJDY3iaCzvje0VTtMFLCAc92tAHNXrkyqaRc3LxJEqtDnANV7wZO4eFEPdhgwJMm+m4oq6gPaFB4aStUmUwQLqGwzEZWurSqtBC/wDLW3hdJ4+klihR8QaJ6RzJQXO52gsqpdquGaVZSorY3e20c0unpmGpDknlJNm6QbLXSkOodT3/1FcriRWkgIJJcA2YeIW1aQEkFnJCnJAV+TdIuRpylKgQDuSc/WIzZSRNCg4VSxc9MtAo4gVLWm1IN9yqCbBzMkSlSiXNbfKPtiBFapYIKFUqQ12/MR7htlFQd9gbe8XayaS5Jubu38vEm5MWVGou7XNrxXMpAJJU5t48eYlKleoUsSyRcWY/WL9XpwbJdlEZ2MA1sFpEFUq4Pg7R71CSi5AdoYTZJlMlbhRIDfztFGqpCylKqi2+3aAa0jJkKEy0wkMWAYMP3ic2mYCFlQv4c9/wBo9WyApTWBBtmBZiTUD/jdjcF8H2hDSS9KsrKV8pSxHS/+o56cyZOoS0uWndnJ8QRxPUPS5s4e1z/rtBEmSy/VpsP5YRRSDBp2UFKDAYbMDaqclMwBnBdj3zHNXP8AUmBCXJUAVf8AqIH1GjRLWEAjqL3D5t4iVC5mpANVL/zp2i3XcRTNCQkemQwskY6+YpVpKZJJdjgkZMDcMm1BNQbuMe/SCD+JqlKmD+2q4LAkXHtFuslrlDnL0Jawd3hjptN6aJiwUm7IA3MLNeZkwBlhFSL2e+8HgsCplpUgFx07xKVLdmIYB3x2aJabgo00oKd+/wDO0V6tZm0hLUlmUBu+IaUpbSnZypQuT07Qr1WmC5iAtaqiMYSOg7wcuSFTSanWjkAGP53i3iegMuXUm8x+UZYeYfhWbS0+k9JIZZWXx08R3UpPSzsGicnlIUoByA46EbRzUatI/uEKbYdH7QlajOo1riru3iJanSuAQbqye0D6daXUQ9J2PWDlSgWB2wI0YxSdKkUhAq3KjFq9IHB3GS8TlTeZmAJ77RHULZjSGfreA1S5jAqD04be+8R02juZiha1PWOp0tZSbd3LD3e2YtEspmgKDcpNyGF2z0hBLWTEkIUlbKIN2+0L9Nq0gkrIe4Fi7mwe+IKBC0qALk3SkD+faKZPDwXr3GTtDkgvaidOAxllJVSBbLwcniRCQFoKSd9vMJ53DyC6bX5e4y8VI1kxG5vsRb2/1FfKZuNNIlpIKgUkHJeJIlgTCCpLA/h28nDxmRqKjbkJ2B5YZS9WKQJiQRsU9doi4rmRpNAWkpZ2Nx1bvHEaSlAWlAD32jw1Do5GfLgWHvuY8ZpGW/l4XVCJKabKqdvBvce0clorJTWA/wDPzgOfxmYVCWskEAM4AIzY2cRBU9QJIIJNidz2ttBofR0iSlBuhiA6at09RFg1gQXYNlmc+Yz/AK62SHVZ2ckkbk3iKlLBquScEnaFo/poeKcQVqFhRAFvDN+sINQmcggoQSTkm8Tl6lVVV7df2glXFFlLW+n+4PCt2JkzgE8wsLk7COJ4rKWhVdg4DsQW6JG7wPI1NKKV7vcAG0cE8LWhilQQPudi+7QenKOmcVQZwR6ZoAcKIz2t/wAxKZxJKlUh3a+aR/u8VcZ10iWqWy3SWCkggM+79QYo0uuQ9KTZfyqAdRgP6C6lJE+sEpSA4pLl+8MZWkPrqmFRUVpCbsHttHOHyUTFKSWSEg53L4Ed1solfKWSHt7QjgrUTZipdNbFPyBgQ46xySgUgksRkDfv4eGchMv+jGBMIqcXIaF05JpqG4ANoStfl3TkuQjDveKjKCVlSlE3bt/xF8wJQoXsBk2Bthv1gJIJU14EjNWyilmIFy/Xa2MRRPTSEhCSSSG2YPk9N4kdMpThNgm4B6b3ikyfmFVlJCQbsk73gP8A9V6CQZc+ZUBUTUCcFsB+sT1/EFJSVhuTL7nt2j09KfVloD8ovSHFmu/WLToAtxe9yG6YJhlq+RCRN9RAUkF3u4NvAjmr4atyoJLE52xFqEzAUiWQLut83wInOnz1GkrATuWA8QoWmT0UsAqqSOw28xbq9WZbApd/t7wVqkpDUghPUlzA8/WlXyoCSd26bxqy1oPK1DhJZlKdidgP3i2ahahTUAPc/l3iyfys7Atk5Hhot0+uDfMUgNcB8F/qYY9LUS5qVHlrCfmvkHHcZixPF1JXUuWagGTawHhob6LUSQhSlKLrNzcWGLdhCvWfEAJYJJbDnZ3g9/BUMviCS1ctQbcFjHf6uWoNWoPscNsPL7xRM4iFfMnck9/4IqVMQXLMTgD8/wBIr5SL/qFAWVUQGGD7BsxUmaFKCpgcMzAsbb3gYSRsfPaIkEM+IrULdNZcuUvlqpYWJYXe+MloJ/7OEAFyR0HM/hvzhAZkEabVqRYKIScgE/XzEaOVp9LIUwYMNhf8usXarSFsEEdRt18QPw7hbhIAKibhrkj+bRPUpVJUpDM+AXcAZtlunvEyXfWt8JOIpAUCc5PtAy+LKJsA0FTptS8OSD9I5wv4eXPmgJDJ3JxbN/5gxc0z1bTPhuhVNQlVYFtwT7E/pBCUUhQaogOCDbpnaNDI4MZBlpDKRLuClhzO1tyNjAc66VgJAQFPYAFRNnFxYfvGXrXWme1OpMtlBvlBIZgDuPH18mOS9QOUjDDP52s8V8T05oJV4AOcwiXMILEkNthov52z+mumqF3bpC7UyhkC/l/b/mBNDxbZZJ6GxP0LP9esMiiWAV1ppDuC6VMdgDk+DEaqt7Q0UuTMLqQkHCh18e0MpgCaAl6UElI/wt1Gx7xlNbxErU6RQBgD8ydzHtLxBSTckjo8X80pm2KZ8oFJUosTcAjHS2TEjqkrLIBYhiVMkDw+8ZVHElrITKAB62DftFw4YVP6s42D8l39ywifk/poRxAjlBlgNuX9mG8S1OuKEnnBwzNfw+G6Qn0egkpLqQVMW51fyzQ4SmTzUSpSOam5BZ9xbHeJsVsFM4oyWUc4Kht7jPvEZHEi7ulT5Y3/ADhjpNMoBnSQcBn7NHdZwGWlfOhLM4NDFTm5I6AXbzC4OrJ3GEoShUutD8q3DgDyOsQmTAUrKSL7B87mBJXCJYqLJVhsgdXCXA7O8B6jS7IABHUm/kXvBofX7OuHpsKnqa6lEX/eGXCeMCSKRdUywmFgwxjpGJm6yehZplunIT8zfwRdwDiipkxjYJTVbq+PEV8305mfcQ1QBpQQ5IFbXJB2iSglRIUKkjNiAenkxRqZVYqWEvswbH63irTzzMqSgOEgDP8AOjxKts7Mnqaw59g9mzeCP+6ITkh2uR32gfiM4s1rC5hMEkxtI58jBIVqFsMD+fWCkaYy3rtflB2iyTIElFQJJ+l+viI6jiSKTuc9YXquDtTICwOjX7xn9dowhRpLiOTeJLNgWB2EVytKpWAW6xUmk27UmPCDdRwpSEhW2/b/AHATGK2m8eBiwTusVlMehkv9B4t0GjqWEkE9cQMhRBjR8F4ahY9RQLJ6Fr/tE5VWM2Z1sQEEhSBUhiQWDuBexGffpFs7ih1k+WucoBSUhIsL09B1aB+KSUrSFSvnll7X3uPIF2PQws//ACjlaZKQodRY7+WMR2zjbjRcY4NLmSxNlFlqU1khJPUWt+sS4HpEadMyXMmvM2BLWYvbpCjhfxQeSWiWmlN3WXxfZv8AeIdK4cufOUpS5ciYsuApCiDUDYHAbFIBJaJxmvTmr4c63isuYZKaqSkJlpNnGUg98u8JFzZi9R6TOhSwlJDEgOzkDZzbGIr0Xw8tRWr1dOky3Sqqold35WszdvrHdPPTLkzUrckqcFDMwFRbFn2Js3aDkMn45qBLmKSlPrUODZVIV1cG7H2jL6vVqmLK1tUrLAJHTAtiNojWS/RolrsouqpQBv8Al4hAj4dB5lzZSUm9lAt2i8ayyxLuG6UTZqUFQSCfmIJb2F4L43qBUJaS4TlXU/sMfWK502XLS0pyv8Uzbf5Ogbf7wHppJUoJG8Wifpdo+HrmmmWl2zsB7x1XCZrtQfZiPq7RquE6NBFKFgsHUkWJ7ntGy4ZwjSSgFTjUsgGkB23u0RLa0+OPm+k0JlocoOHLf6gPUcUJsgYce19sx9tVw3SKQVghIAckhiO/6R8y+ItfIRMUlCCBsovUoCzkYAOw7ZhlcdM1RPVsrYYbwI5/26eW5VYtcY+uIIXxwuWDYO2QXiUv4hUCkt8vfqXMPrPiGk0GoBDApdi5JbtiHOr1WqCUhKzMs7tZPRifzgfQ/FpBAKbW6YdxG24CqVqJRFZSohmLbOR9Izy21k4+eidPWTMUsptlmB8Ai7npDXRy5wDgpUMZpd+h/eHs3QJASlaLAM77ggHe7i7ftAfEJIVYO12Owt07dYnez1oIOJJzMQUdSeUFuhFm/aOSOIyLiSGUpqiSL9e/S0K9YiehmImIGGfe9x0hSqeQXYAm/Lb2YRUx2n603MuemxLFsA32hRw8r9SchLAAhuv74gHTcUZKSSR3hrJ4glQsAT1T/PziLxUyLFSrQPPTLlvzB2xFfFtZelJxk/pAml0Sph7bmNMJzdRtHU61S8nZoijSqIdi3WHuh4YhJP4i34mIiGpK5YJYKBNLAMw89Ye9eCYqtFwcPzA/wQ308tISHYHd7CKpeqpS6gokAMH3A2aBBWXWsXP4WdgL+O8Td1UkgrXJqllKFAB89Q8VabSIpImKSlIBUHY1K6DeBdVqqbKU/Meni3ZoUzJ/2iscaVyi/VS5f4X/ANxUiYB39opBj0aM9mHD59S0oAHMW6feNvL4OopCUPRkAPc4diATvcx890k0pmIUA5CgQMv2j7x8P2lpE2VSsgVM1lM5BbN3iMo1w6+c63g8yWCphuBm7MWIF2/UOIyGsngqdIIJd0m7d37/AGj618SoXMl8oAcOAfs7Yj5RxRjNUyDLP4ku/NuQWFib+8EsGc4lwzU0zUqNwFB+rAgkCNB8Qca9atSS4HKA+A7fc7xknia5xO8VZtGOWoaq4uqZMSOii1hkpAH3/SNGeLBemKVnnR1Lk7e528RhE9tukXTpa5a2V8zA5fIf6sYm4w/pGau/b+WjyZYZ2J2/WJSpDkPYEsTsBa8axHwklQ5VVD8NwHG+Bva0PZSbY7MWJVR5P+o1i+CyU8oSQpnBL56NGd03CVLnplNcq+25+kGzmOmi+C+Cqmn1TYA8rPcjJxH0XR8JAHff+dYnwLgwQhKQAAkAAeP1Pgw5OnKQac7D9GiZG0mpop1Ek0lOQbMbj79xCLW/DMmZzTJaVkbl/wAwx941glKKXWL7gfl7wJqRY9faHZ+ivXxH4k4P/TahcsA0FlIdnKTjHS49oWiNp/1N0wE6SeRzLIYBlWUWq6i9j5jFtFuexJCm7QZouMKlF03O1y0AkRyAbsNNXxxc1TuwOwYB8PBUnjBSGqBa17v7wiEeQk9CwiLjD3W64dxOXNSQwv8AUQPqOEy61EMFDP4ScBuj3brGY0yFoULF2dmY79YaS+KKTMHqgqYuQ7OD3Zs7tEXH9VpOj9dIlqcBKUlmKdxgW69XgE8EAekkEZbzF2olp1ABFlAW2G2feB08UWlRSsUkDGCfrBKAw4T/AHL/ACm49+sM06YNSizN0Mcq5KCWJ+UxDhk8y2JICictnzBbRI7PnhIJWm+BbpaJKSyGTUkr26Fs3xBeqnAsgpFajUVAXttHpctB55oU1LAJI5i4FLn5RdzbYdYU3+VX+AUaU0FiamsRuoXsO8S4nMCUCxCmHU3aO6bVLWolHKDYK67Bo5ptOl6VOtyRm7jxDnKTOTf48Vxql/0qLqkB+hUc9MwrmcSlCXSiUkLJLkpBN+8XMmdxKRHY8S8eAewvFoNvhOQF63TpODNR+YP6R95Xpy9rR8H+EnTrJCmPLMSSxaz3vtaP0LKQkh0s2xzj88faJrbDwn1OjfN38/nGB+LvhhKplQIQTYlj7Zj63NkA3xbv9YxPxjTR8qhh1FmABN2jPP8AbT18n4xwpMpKaVBVyCQ8LGjd6n4YXNlTZgIWlIJcWICeoJuW6RidTpTLLHLReOTHPHXVTRZ/SqZ2t1iomH/CtQopEvlYhzVlnyGh26TjNki5akWUCPtDDhvFJ0mlSXUnYZEarhmmTPUZB5mUBMLDHQd7/aJanQBBMoOyT/bIwzuH7xn/AMjWYa7AEj4zUjMtirJUHF+w/WGvwcZS5/qKFVRpQ1ion5gxOAN4EmcLBSylJJfA2BNyd2g74L4UlGsQoJLgkpcuAcYHVJztE72qS76+taYp/wAFDuWbxaJUgi7F49qVlhdt4VS+OpM306goks4yPLR0b16XovUJAsWH62OIS6uq3Wx+h/1D3WBkjfzGb4lqiVBCQorJABTtfPlomzhxgf8AqxNHqyJYWTRLJUkpakqLuC13G2zRg2h38YcT9bVzFBa1pTyIKwymTZiG2U8JgoxTC3rkcIjzx4QJG8LkIVMAmOx6D3jRaThUokIVMSQT8gffAvv3EZrS6ykAMc5H8zD/AOG5iVrUpiVOGcmw9jmM8t+tcP0vk8OClzgu5Dol3csHZJ7tvEuIp9VEqUiRSpHzLKnVs/8A8cWhsuaEKdvTUA1u+fcuYFWtEsqUGqFgygSS3S+0ZTL8tPks0XDlJNJerp26xfxHgwmpcEBacHtaxhtJ1YWlLBkoSHUWa7ZPX2i6oMFAuNiL9Yjdl2dx5pllC53a3+/+I7p3ZNgWEVIS/MWfA7wz08xIlqFO7DuSLd41vER6cULQlgxQeYje5sf5tCzjM7CBk2btYj3jyxQl3TTVSWIdwHLJcOG3MC6WdXMK8JcAWdnw/i0VorT/AE+hUmUSASEMHsPLbvCzWa5CUly5/CE7ZzAnGdexVLTMrDuVBwPAEKUoJ2PtCmP5pXL9LVzlzOpbYROVw1amYZLeO/gQ+4dwwol1g0uHqID0na4s5irSSqVKKuaoKDkvuwAGzw/v9CY79By/htakqUCHGE3v1LwZopSZNAmhDF3VlsMHFrwbIUAgUlw5HKSQPO7QLO0wLha3S7p2v/rpCmVqvmRdwOalT8hqrJllKeXs7frH2rg+sSuUCCSGD7s4Ba3cx8m009IFQcjam9/tH0D4F1wXpwHchRB+rh+nKQwh4XdV+E/iP4nMpQQlDh3LFiq5sPeD+IaFGq0wP4Vo9w4t/wDaMX8Y6n+8rqEizWyonzmNL8D8U9bS0F6pZpLsO4Ztmt7Q8e2wW6ZfUrmypakJUyVpNVrkMCzt7R884/8APfJv7bR9C1s8idNSAOUlKRc7m59o+c8df1TUX+ze0Rh6P9fC4GGHCVmtI2D26/6gCDNCCkKWRYDxfaNcnPPWx0c4JBTLtWbh2cg/cvF84FZYUutLWJ8Z6gwo4TNypZISwVvgjboX/KGsrRJBJSVKuyjvkuw8iOeuuXgn+iKFL5WV+Ih7UggWJOQHg/4MmtrEPYElP2IDdyWhVJ1Sk+oSg3DEOC/uTiCOFImHUSVhI/tzElR6b362g8ofUePmiWvsn84w/EdNK0yxOStUtSaSADZXUMbF7hjGt+NJ/wDYWTuwf3z+sfONXIlqUhKllRclAuoGpr26faNv9PU4ePrfEEj03andunaPnvxhxASEKmDnZNs0hSgAnF97FxeNfpNUibpUs9NITzZtylzvveMPx3h0mcsSpqyhINixb/EB8Df6Q8rOJkvXyMl7m53fPmPPGn498HelzS1pUDhIUFFh+VhGbmyyksoMRD3tjZr1xckgAnBiAjRajRI/p5YDuRUcfMXv9IzwhylXoZcBmhK7u5tZ/dh1hdDPgcoOVKZsbm9jtj6wsvDx9bGZp3SmYFWAdindizv1AiuuZNUkyvTlkkXIuB384guRSZYcKZTClgwDNks2+IhM0pWyCAMHkyUpuC53CR2jndWlM2StKv7nLLN9zV7YiWj155aZZCS4pts5cARdNKqTVzpTet7WvYdGitGsdNSQB1ZVwLgGzZhXoI5ZICQEinYwSbkWP+Ki1RA3IFsD+CAOGTaVX5gL3uS/vBS5iXUeb/1wGHQxdukFHHZzlgeVPKgWekEkOWuX3gBawhNAyWJL47d4N1ybVHb8z+0KCY1x7NscvXQly2TGm4ZJEuWoEEkh+XLsXft+whbwLhSpsxNO5Iy2AYf+qUpoAL5JwMY+vbaJzqsJ+RsrVVSQimyQxO9wzedoDlISqxZiG5dmdgb2vA+hmqQouGSCwdycfm14PmyDRyWSS5NhzPZi13GYzvGqOlkCkFRYpDADH+4S6mSoz2KWS4ApNt2J75hzxAAJCZdlq/Ed7WtinvC7TzEhRBKgWY2KGOCp3vfEOFkN1S6AkD5SbnoGubd40X/TniNM2dJszJWlrOcHzYC/aM0qdJTSgyyErW5WbtT+ENuT+kE6DXUav1pQJlpDVWSC5uw6NDx5ej02+LdUlE9S1OSzAPgsw8JME/Auso1JSph60sNtdLq+U5yR7Qk4rrlTtSVEClKcM5Ub48dYW8K4l6M9M9R5gphbCcEeMh+8EursU740gjXzUhVIqqPckOAer3jBcYW85dmL3Hff2je8Y1wnT1rlpqsACCAxAc5+YtsI+fa4vMWb/Mc57/eKxndozvFDx0Es1/EM+F6cLKEbrU6jlgP+Pzgv4h4YJanAaNNstGPCpKZclAWCQSSClgz33/ljDPhenLgzDSBUoqfe7efaE3C5algAqJAsxNrgv7sPsYa6hQEooVUQQcZbqLi0c9jpxvFMo+sVKDMkMjNy11EdLW2zDXhvF1JSCoepMPzMQAlrM98CFulTSgtLUoJpD3yrrfozvE50v0B8lJUC5s7lhsHv3OzCEpuvjDXBWkR8zLSDa5cgsPqYyGm04kolJP8A5ndSh+FOAepMc1XH65SU+mVBNVFTAqADBTdz+kXJmLmpQpbSpW8y5vtU12CvaKyv0WPGo4VxIehNJINJ+wFrd8xmtZrApLkGwJyMqZmwcfm0cn6khFLgpSoIKgqy9g23RhAMvTh3dmFnLg5ub+0Fu5o/E/XK0CpKUuGISWFu5u28ZLjclLhmd757do2cuRY4dId7Dmu9sRk/iBfUMo3PuLD6QYVn/pFmmSTKT7fzz+0Z2YOY+TGslopkhhlI6+fqwEZWeAFFusa4+sckIffC0wVFKUBS1WuWDOM+8IY0fwnpg9SiALm7g23BNv4YM/Dw9atSQlKUqpcio81gAWw+HilJKckKIZ9iyvwna36xzUzCVJCQlrdwpDPYM/Q2xeLZzmlCaQCUkuyS6XcHcvbpGGnVv9PLnqrXJClIRTUflJILgjFoARpkpKFAsbhKUlgzH7jeCJ2nKJgKiknCzcAMLJDHD3u5junW7qBLm5xyuTYOcWhFrbM6RKT87hj1ZjtBy5GBnr4hBreIlShZgM28P+7RsJ09CkBQSE7EvsHJJ+v2is4ylZLj03noGE58mANNIK1pSPxECPaqcVrUr/I2htwrTCWK1uCd8Ujv0eNp/wBcdMvab6CWiWwlkmk5F7+esd1FVSykX6EcxOwAgXTqTWFhQcEG109rM7/nBeq4jVN5sqc1B7nqQMdBGdrafoPo9QK0+sOlVna2M3hnL1qKVJIIINlqFm8P+kBBLKYDrcjYfo8XGYgJNZCgpLcwsD3viFs5wPxRTTJSUvOLE1B/lLFgOx9oG1CQpQSlJJfNwPfa0HTRdKkAJJS1sUt/D4juokSwGSCRk92bFr3g2YefJ5igIvLSTV/i5Dlup3i3+kUtNTCkk1AOlm279bxwIqqCQ1qSLksRknALtm+0ES1ywQgBQYf3Crcks6d2bJMBTjwQwDEvaottnbriLZ0l5vqk4dNIAuf/AG/gxAmpmcxI/wDGVEIUgE1MzWyzuHi5OrRYE3SqkhrVZybFVjE3agHGAAhXOySOUAEN0+zv1tGXuo9STGt41qBMqFAS4YPsoH9Q7bXhFp+EqcKUyRlJN3bsNu8a43jHKdN+C6X0qFMylKAIP0v7naCPjPVhwAqokfTzAn9OZqEqXMKAwUAzuW5Rm13+rx3juodAslBUllAMTm4G4wPrC/J2cDcCW5diqzHcBzkezw89QGZVeYyilAqtYP8AQXcwm0mmAkgsCwqIU4GbObFv3hzwWXKArQlKbOwvSCO97ws1YDJGoqJqc2Cym4B6DzERo0rBWAKApyg2s7Oz7dD0ji9HMUpNwARWACO4BLXT1htK0oXLJQSCoEKqZ83vtjPeIrWf0qXIUFBKmSA1xjs/ttbMTmTaU0/MBcnpuxD+PMQ4hMlukBwilmF1OH3G1gxgWTqVICXQUEkm5BKiN83DEfSDRbHIWVMtZdrgIFnFIBZ9/wA3irVasFSVELQktkDmLsWBzdz+8UTdQpGnYgCaosopLjLDsQP1gaUlU6YgJIUgOkDJF2LB3BqvmCQrTWVMUkqKlB1fh8Fs+fuIx/xGslYcuSS7die2do2UuXMUo1sMMbFxf5hl7Qg1uhrnOQ9I2w8GN10s5uAuHzaQQSWAtdmsCQ/R/wAoTahTqUe5htxRkpOzsB9zCeRKqUlPUt9Y2w/NYWd0s0OlVMWEpSVF3Znt37Rv9Fp0y5CUggM72F7sfuYo4Tw5Et2FwObmxbDgZxb3gPU68qSukKUtylVw1u+5Ib79Izyv01xx+TueCAmhQQEmpVn5QL+dogVurKS4yCT3e/4ms4gCbp1KlKSo0h+UJJVSLbs5ANo6AJYWkI5kJsS5d7e4H2idNPpctIoUlQNyVMLMO2+f1jmjlJZk3lixfqMcvj7wo45xVSUBAQpLgVEOzm5vv+UWcH42ZkxPySwEsok2KmyAdiBDs4j66VjT1Ju5YXsWBAYlt4tnzCdOq/4Xb3/aKZU40EB1KW6LbZJZ4t0yCpExFLWYB7gN9sYi6zhZw2WKqlYA75OCG3g3iGoSpwSQfm3vizEZMUaBQCkliQRcKGCC+YNlaF5lc0ApPKALuWs8O39iRTptSAiyLMLvZ73v9Ghxw6egrT6iX5ScNzdLbwDPUh6QkGkWfD7D/URkfIkL5VKJApyOZiC7hoXsOcNeI8URTzgpNgkN1y79ookkJNQukpfqxv8ApC4KqSCoVqCuYO2DlzYAjp0hh6hQBMIBtdmYtjGGuIXitrqyEVC6Rt4/INaOahKlIQ4pBvtcFj5AG4vmABrzNCkGUpTDvgfsTE9IpSUmruQkEkgs3gbBh0haOU50c1FQTNNiT6Y2Ja5LYJezwHxPRKQFEoCs3VURkliBuz9sR1OnClJ5KC4ZQVdjchXQX+4iXGNQtCVpUoTFBroBKVAnlF+gNz4gkMOvh5KK3CZdSQkCybEFavA/eC5CAAGBKEvSlxuwKsZcwr0aphQCtRSAo8r2AOUlL2BJh7Ik+mwUxcM4yHxbxBROlaEIBee5U/KQzB2SndySxOLR7h+mSj/1JKgHvazMTcAnraHul0SFpUQwWeU1Da5TSMk2phDN1DTCySqkOxx0vY+AOphenYq0k4zlzkklKLA3AJY0hhuOrQUdEg0pKiFEFQJuSkH9Q1oqkSwZwVSkhSgCl3YC1juXvgR1KEeo8xAK8KYKYlzs+aQLQ/UR6ZJM4GVIKa3CVAk2B98X37wd8PzGlGsBKwQkAA86QxHYE7WvA8whM1aZdlKSCSGCklqSezgv/wDF4W8RUuWj+2ogEJuCLBJDHq3fsID3rrRTgtC3IpcMQo3b65JtbpFg1CilQF2Zk4L5L3ZzYYhVLmLWutc1S1hIqJdgndnFyWJ+8Xz9WUKxd2ASXIGHUemPoYnWqrYBHDlqWFzBWyv/ABpOBlnHk/lFmv0KnSTOZJdITdRH42LlqXs8F6vWJlk0qJUQ+Dt+EU3BI2949PQgIUVABAuXyQVJYEjd9mOIexxTo9OEVGZM5fVJSzs5DtZzf9oK0emA5ZdTBNKVNS2S5LOWxaBpetCVplgk1AfMbi7ZawFgN7ww0ylpUbkJDlCSbrBYEOWxf6QhAM/UzVzaJhUokZFi+IImyGPv9h/BDHSIC1qUEsAXL5fb6wDxI0lROEi/nJ/naJy7w/PWR+JJ39wJ6Bz5P+gIM+EdIgzKls/4X2uxUC9miHBtNMmqmTQlJFxdixUOm9rDuRDbQcOlS0ISQQVuKi9V7tbBZvfzG25J8ssZ3a/STApamUSlZBqIKUNceXD58iNVwv4aRMSosh6VUpSaGUwvlza/5xn3YALoQ4eWp3BSSRs7F3sYacI+J5emUkLqUopcLYFvJyzWsLsImat612RcQmBC/RXTyllACo2AFQZ7uQp/ET0OlQqXaorXzEuXZyQC/wAuAfD9Yr49xP8Av1S03Up1Koy74JN/lcAWuoR3hLolISkgJmEiwbY+d7fWCz9JxGcSlhOnmFYpBDgbHZx2jO6EyJdEyuxFBdJuQ/Mz74xDadqUVEzMSZfIBzDI5SHs5djsIGEgTZLLZKQsrDAPSXakHe9+0EnNJy92W0lOCAPAe4SQx2O0XaNZqBwNwDm1y2d2gTVaYlRI5XDsCWGB5i2VKmLQUgMk3dxU1gw+kVUxE6cpnGlNhlgWAL384ic0KCkhJpSi6gXG1s9vETGpUkhIWWYoLC5w4fs0dmyqiCqqr/F6ioN5yIAjqdaggOlJKSDl36C2T4tAHD5zqCSClJUf/wBQSxFmsA33i/US0FSQgE0mpVrMB1ic9Yo5Ujn3FrC5NtrGGSOr1BmTbS6kpYbMRkfe8EeqgH0ylgU4DcuSoD9/9xVI4gZaFUAKcAWU4SGDO++8VagzFIbDtZN/cq2BuWhAXq9PMRNJTLZKkBgXLBrA9zlhBJ1SpaimWlIFPOTcYT/9idu8D6KWpa6lrBQkMkAtdhciOuS6lMpQNWwSB3fs0FVP2jL1CUyxMmklTkWO/RgbkD6QTp5ygiYFPLSOYIIFglyHz1x1zCVE6pUuoMj8JbJAY4tcn7CHCSogkOkqAscO1rG1/vBeHKsCkrNICVFxZ7Et284gubqPTqM0KFnszl7Br7nEAT1TTLdFxJJKmSGyLFvPl/ES0nEJigSQPUWGBIZKRfL3OXYdBE2HvQyTqRKAWxrUClKVXKUvST53LXeOGSmWgKD4KyTy5Lvm5IfMQ0Sg5ls5oJUv/JT8o7AX+oiuYooQaijnyxJpJAFtiGH1hVW0Juslh1hkksAySScgMH6mJ6bUy0mXelTnlLVVMU367WyMRKb/AHEhctDgC1QJ5hSzDcNvviBUKmMTNS0wuBWCkAKYEpH1EUS7h0gJJqIUorUx/wAx3tgP9o4JkoKKlLSxsEuWYOC72x5DbQIjVKXM9NPJQgykMGSOYF+rnr37ReEpWGQEkBwslnUAQCeuL/oYdLfE9XXKQuoUsl0MQCXszbdfaOaDh81QChaqWBSVFON3Te+Y7N0iZqwqcoL5QkBRY2fABxTeLdEkrUqgNSyZdzYOcja7+WELwa25ptEqXKVzJMx1X5iyhYi/vh+kXomkKlmaRQGUbA1LAIShtgFczdSYL4mPSdMtlqumyAQVUubXuKrnqk4Z4UyKl0hcuhQZk7k33Jxg/wD9Qv6rX4GzNWJk2ZMYoSUJSa2FRep7EjpFqtQlSwEh2y6SXObHYdW+94lN4QE0Fc5MpLBx8ylAXLC2/SCv+9olcmmkLJNvUmAgB93ULC/QwXonBvDl+mg+rQk9Nzli3QQh41M/qV+jLtYrmk2ZIY382+0V63SqmArmzHH4ggsLkjcur+YiUrSgJUoBLlISbEOO7k4bBy8Lh3+i1SUS5gQkWoclCrCkBgWznaF8vVCqYAorULgZDvZsDNvpBM6Ubb8jFg1T7PsHDQMmTSqgJYIYU0vVdjU/TPtAS+eAlICiagomwH57Zj0nTEy0pRYKBakiogAh1Ofo3R7xHUaVEwC1w91E0nIuU5Tdtj9IoEyYVJ9MqPzFmYJp5QCwvcEue0OFfXlyFCUkFVP4TSCCoYZyPlGS8FTpZQhrpUbA4sASo1ft1jms0XJKUtZc4CiwUbVdbiws3mI8R16EBgpSyOZICXBdnBPW5LdoW9noT6ElMslksj5+qk5v1z9oWcMlVf2ZSVEkFSVG9wWJApLcpa20GTdIZqGNkBNTOXKnPKXN2O9458Ja4yFqNQrQlgCCQHPkHEH8Guv/2Q=="/>
          <p:cNvSpPr>
            <a:spLocks noChangeAspect="1" noChangeArrowheads="1"/>
          </p:cNvSpPr>
          <p:nvPr/>
        </p:nvSpPr>
        <p:spPr bwMode="auto">
          <a:xfrm>
            <a:off x="215900" y="-658813"/>
            <a:ext cx="2733675" cy="16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ata:image/jpeg;base64,/9j/4AAQSkZJRgABAQAAAQABAAD/2wCEAAkGBhQSERUUEhQWFRUWGB4YFxgYGRoYHBodHRwYGB4aHhwcHSYgHhkjGhweHy8gJScpLCwsHB4xNTAqNSYrLCkBCQoKDgwOFw8PGikcHBwpKSkpKSkpKSkpKSkpKSkpKSkpKSkpKSkpKSkpKSwsLCksKSkpLCksLCwsKSkpLCksKf/AABEIALABHwMBIgACEQEDEQH/xAAcAAACAwEBAQEAAAAAAAAAAAAEBQIDBgEABwj/xAA7EAABAgUCBQIEBQQBBAIDAAABAhEAAxIhMQRBBSJRYXETgQYykaFCscHR8BQjUuHxBxUzYoKiFnKS/8QAGAEAAwEBAAAAAAAAAAAAAAAAAAECAwT/xAAhEQEBAAMBAQADAQADAAAAAAAAAQIRITESQVFhAxMicf/aAAwDAQACEQMRAD8A+dTUmsKcM+Is4ckrWaiTe33ikaZRU1+wi9KqCM19HjLbSCNboKFFjm5gSagKNV6kiLNTxF1i7v8AWJBTYsTeEdR0c0kORfBjuo1tJDY3iaCzvje0VTtMFLCAc92tAHNXrkyqaRc3LxJEqtDnANV7wZO4eFEPdhgwJMm+m4oq6gPaFB4aStUmUwQLqGwzEZWurSqtBC/wDLW3hdJ4+klihR8QaJ6RzJQXO52gsqpdquGaVZSorY3e20c0unpmGpDknlJNm6QbLXSkOodT3/1FcriRWkgIJJcA2YeIW1aQEkFnJCnJAV+TdIuRpylKgQDuSc/WIzZSRNCg4VSxc9MtAo4gVLWm1IN9yqCbBzMkSlSiXNbfKPtiBFapYIKFUqQ12/MR7htlFQd9gbe8XayaS5Jubu38vEm5MWVGou7XNrxXMpAJJU5t48eYlKleoUsSyRcWY/WL9XpwbJdlEZ2MA1sFpEFUq4Pg7R71CSi5AdoYTZJlMlbhRIDfztFGqpCylKqi2+3aAa0jJkKEy0wkMWAYMP3ic2mYCFlQv4c9/wBo9WyApTWBBtmBZiTUD/jdjcF8H2hDSS9KsrKV8pSxHS/+o56cyZOoS0uWndnJ8QRxPUPS5s4e1z/rtBEmSy/VpsP5YRRSDBp2UFKDAYbMDaqclMwBnBdj3zHNXP8AUmBCXJUAVf8AqIH1GjRLWEAjqL3D5t4iVC5mpANVL/zp2i3XcRTNCQkemQwskY6+YpVpKZJJdjgkZMDcMm1BNQbuMe/SCD+JqlKmD+2q4LAkXHtFuslrlDnL0Jawd3hjptN6aJiwUm7IA3MLNeZkwBlhFSL2e+8HgsCplpUgFx07xKVLdmIYB3x2aJabgo00oKd+/wDO0V6tZm0hLUlmUBu+IaUpbSnZypQuT07Qr1WmC5iAtaqiMYSOg7wcuSFTSanWjkAGP53i3iegMuXUm8x+UZYeYfhWbS0+k9JIZZWXx08R3UpPSzsGicnlIUoByA46EbRzUatI/uEKbYdH7QlajOo1riru3iJanSuAQbqye0D6daXUQ9J2PWDlSgWB2wI0YxSdKkUhAq3KjFq9IHB3GS8TlTeZmAJ77RHULZjSGfreA1S5jAqD04be+8R02juZiha1PWOp0tZSbd3LD3e2YtEspmgKDcpNyGF2z0hBLWTEkIUlbKIN2+0L9Nq0gkrIe4Fi7mwe+IKBC0qALk3SkD+faKZPDwXr3GTtDkgvaidOAxllJVSBbLwcniRCQFoKSd9vMJ53DyC6bX5e4y8VI1kxG5vsRb2/1FfKZuNNIlpIKgUkHJeJIlgTCCpLA/h28nDxmRqKjbkJ2B5YZS9WKQJiQRsU9doi4rmRpNAWkpZ2Nx1bvHEaSlAWlAD32jw1Do5GfLgWHvuY8ZpGW/l4XVCJKabKqdvBvce0clorJTWA/wDPzgOfxmYVCWskEAM4AIzY2cRBU9QJIIJNidz2ttBofR0iSlBuhiA6at09RFg1gQXYNlmc+Yz/AK62SHVZ2ckkbk3iKlLBquScEnaFo/poeKcQVqFhRAFvDN+sINQmcggoQSTkm8Tl6lVVV7df2glXFFlLW+n+4PCt2JkzgE8wsLk7COJ4rKWhVdg4DsQW6JG7wPI1NKKV7vcAG0cE8LWhilQQPudi+7QenKOmcVQZwR6ZoAcKIz2t/wAxKZxJKlUh3a+aR/u8VcZ10iWqWy3SWCkggM+79QYo0uuQ9KTZfyqAdRgP6C6lJE+sEpSA4pLl+8MZWkPrqmFRUVpCbsHttHOHyUTFKSWSEg53L4Ed1solfKWSHt7QjgrUTZipdNbFPyBgQ46xySgUgksRkDfv4eGchMv+jGBMIqcXIaF05JpqG4ANoStfl3TkuQjDveKjKCVlSlE3bt/xF8wJQoXsBk2Bthv1gJIJU14EjNWyilmIFy/Xa2MRRPTSEhCSSSG2YPk9N4kdMpThNgm4B6b3ikyfmFVlJCQbsk73gP8A9V6CQZc+ZUBUTUCcFsB+sT1/EFJSVhuTL7nt2j09KfVloD8ovSHFmu/WLToAtxe9yG6YJhlq+RCRN9RAUkF3u4NvAjmr4atyoJLE52xFqEzAUiWQLut83wInOnz1GkrATuWA8QoWmT0UsAqqSOw28xbq9WZbApd/t7wVqkpDUghPUlzA8/WlXyoCSd26bxqy1oPK1DhJZlKdidgP3i2ahahTUAPc/l3iyfys7Atk5Hhot0+uDfMUgNcB8F/qYY9LUS5qVHlrCfmvkHHcZixPF1JXUuWagGTawHhob6LUSQhSlKLrNzcWGLdhCvWfEAJYJJbDnZ3g9/BUMviCS1ctQbcFjHf6uWoNWoPscNsPL7xRM4iFfMnck9/4IqVMQXLMTgD8/wBIr5SL/qFAWVUQGGD7BsxUmaFKCpgcMzAsbb3gYSRsfPaIkEM+IrULdNZcuUvlqpYWJYXe+MloJ/7OEAFyR0HM/hvzhAZkEabVqRYKIScgE/XzEaOVp9LIUwYMNhf8usXarSFsEEdRt18QPw7hbhIAKibhrkj+bRPUpVJUpDM+AXcAZtlunvEyXfWt8JOIpAUCc5PtAy+LKJsA0FTptS8OSD9I5wv4eXPmgJDJ3JxbN/5gxc0z1bTPhuhVNQlVYFtwT7E/pBCUUhQaogOCDbpnaNDI4MZBlpDKRLuClhzO1tyNjAc66VgJAQFPYAFRNnFxYfvGXrXWme1OpMtlBvlBIZgDuPH18mOS9QOUjDDP52s8V8T05oJV4AOcwiXMILEkNthov52z+mumqF3bpC7UyhkC/l/b/mBNDxbZZJ6GxP0LP9esMiiWAV1ppDuC6VMdgDk+DEaqt7Q0UuTMLqQkHCh18e0MpgCaAl6UElI/wt1Gx7xlNbxErU6RQBgD8ydzHtLxBSTckjo8X80pm2KZ8oFJUosTcAjHS2TEjqkrLIBYhiVMkDw+8ZVHElrITKAB62DftFw4YVP6s42D8l39ywifk/poRxAjlBlgNuX9mG8S1OuKEnnBwzNfw+G6Qn0egkpLqQVMW51fyzQ4SmTzUSpSOam5BZ9xbHeJsVsFM4oyWUc4Kht7jPvEZHEi7ulT5Y3/ADhjpNMoBnSQcBn7NHdZwGWlfOhLM4NDFTm5I6AXbzC4OrJ3GEoShUutD8q3DgDyOsQmTAUrKSL7B87mBJXCJYqLJVhsgdXCXA7O8B6jS7IABHUm/kXvBofX7OuHpsKnqa6lEX/eGXCeMCSKRdUywmFgwxjpGJm6yehZplunIT8zfwRdwDiipkxjYJTVbq+PEV8305mfcQ1QBpQQ5IFbXJB2iSglRIUKkjNiAenkxRqZVYqWEvswbH63irTzzMqSgOEgDP8AOjxKts7Mnqaw59g9mzeCP+6ITkh2uR32gfiM4s1rC5hMEkxtI58jBIVqFsMD+fWCkaYy3rtflB2iyTIElFQJJ+l+viI6jiSKTuc9YXquDtTICwOjX7xn9dowhRpLiOTeJLNgWB2EVytKpWAW6xUmk27UmPCDdRwpSEhW2/b/AHATGK2m8eBiwTusVlMehkv9B4t0GjqWEkE9cQMhRBjR8F4ahY9RQLJ6Fr/tE5VWM2Z1sQEEhSBUhiQWDuBexGffpFs7ih1k+WucoBSUhIsL09B1aB+KSUrSFSvnll7X3uPIF2PQws//ACjlaZKQodRY7+WMR2zjbjRcY4NLmSxNlFlqU1khJPUWt+sS4HpEadMyXMmvM2BLWYvbpCjhfxQeSWiWmlN3WXxfZv8AeIdK4cufOUpS5ciYsuApCiDUDYHAbFIBJaJxmvTmr4c63isuYZKaqSkJlpNnGUg98u8JFzZi9R6TOhSwlJDEgOzkDZzbGIr0Xw8tRWr1dOky3Sqqold35WszdvrHdPPTLkzUrckqcFDMwFRbFn2Js3aDkMn45qBLmKSlPrUODZVIV1cG7H2jL6vVqmLK1tUrLAJHTAtiNojWS/RolrsouqpQBv8Al4hAj4dB5lzZSUm9lAt2i8ayyxLuG6UTZqUFQSCfmIJb2F4L43qBUJaS4TlXU/sMfWK502XLS0pyv8Uzbf5Ogbf7wHppJUoJG8Wifpdo+HrmmmWl2zsB7x1XCZrtQfZiPq7RquE6NBFKFgsHUkWJ7ntGy4ZwjSSgFTjUsgGkB23u0RLa0+OPm+k0JlocoOHLf6gPUcUJsgYce19sx9tVw3SKQVghIAckhiO/6R8y+ItfIRMUlCCBsovUoCzkYAOw7ZhlcdM1RPVsrYYbwI5/26eW5VYtcY+uIIXxwuWDYO2QXiUv4hUCkt8vfqXMPrPiGk0GoBDApdi5JbtiHOr1WqCUhKzMs7tZPRifzgfQ/FpBAKbW6YdxG24CqVqJRFZSohmLbOR9Izy21k4+eidPWTMUsptlmB8Ai7npDXRy5wDgpUMZpd+h/eHs3QJASlaLAM77ggHe7i7ftAfEJIVYO12Owt07dYnez1oIOJJzMQUdSeUFuhFm/aOSOIyLiSGUpqiSL9e/S0K9YiehmImIGGfe9x0hSqeQXYAm/Lb2YRUx2n603MuemxLFsA32hRw8r9SchLAAhuv74gHTcUZKSSR3hrJ4glQsAT1T/PziLxUyLFSrQPPTLlvzB2xFfFtZelJxk/pAml0Sph7bmNMJzdRtHU61S8nZoijSqIdi3WHuh4YhJP4i34mIiGpK5YJYKBNLAMw89Ye9eCYqtFwcPzA/wQ308tISHYHd7CKpeqpS6gokAMH3A2aBBWXWsXP4WdgL+O8Td1UkgrXJqllKFAB89Q8VabSIpImKSlIBUHY1K6DeBdVqqbKU/Meni3ZoUzJ/2iscaVyi/VS5f4X/ANxUiYB39opBj0aM9mHD59S0oAHMW6feNvL4OopCUPRkAPc4diATvcx890k0pmIUA5CgQMv2j7x8P2lpE2VSsgVM1lM5BbN3iMo1w6+c63g8yWCphuBm7MWIF2/UOIyGsngqdIIJd0m7d37/AGj618SoXMl8oAcOAfs7Yj5RxRjNUyDLP4ku/NuQWFib+8EsGc4lwzU0zUqNwFB+rAgkCNB8Qca9atSS4HKA+A7fc7xknia5xO8VZtGOWoaq4uqZMSOii1hkpAH3/SNGeLBemKVnnR1Lk7e528RhE9tukXTpa5a2V8zA5fIf6sYm4w/pGau/b+WjyZYZ2J2/WJSpDkPYEsTsBa8axHwklQ5VVD8NwHG+Bva0PZSbY7MWJVR5P+o1i+CyU8oSQpnBL56NGd03CVLnplNcq+25+kGzmOmi+C+Cqmn1TYA8rPcjJxH0XR8JAHff+dYnwLgwQhKQAAkAAeP1Pgw5OnKQac7D9GiZG0mpop1Ek0lOQbMbj79xCLW/DMmZzTJaVkbl/wAwx941glKKXWL7gfl7wJqRY9faHZ+ivXxH4k4P/TahcsA0FlIdnKTjHS49oWiNp/1N0wE6SeRzLIYBlWUWq6i9j5jFtFuexJCm7QZouMKlF03O1y0AkRyAbsNNXxxc1TuwOwYB8PBUnjBSGqBa17v7wiEeQk9CwiLjD3W64dxOXNSQwv8AUQPqOEy61EMFDP4ScBuj3brGY0yFoULF2dmY79YaS+KKTMHqgqYuQ7OD3Zs7tEXH9VpOj9dIlqcBKUlmKdxgW69XgE8EAekkEZbzF2olp1ABFlAW2G2feB08UWlRSsUkDGCfrBKAw4T/AHL/ACm49+sM06YNSizN0Mcq5KCWJ+UxDhk8y2JICictnzBbRI7PnhIJWm+BbpaJKSyGTUkr26Fs3xBeqnAsgpFajUVAXttHpctB55oU1LAJI5i4FLn5RdzbYdYU3+VX+AUaU0FiamsRuoXsO8S4nMCUCxCmHU3aO6bVLWolHKDYK67Bo5ptOl6VOtyRm7jxDnKTOTf48Vxql/0qLqkB+hUc9MwrmcSlCXSiUkLJLkpBN+8XMmdxKRHY8S8eAewvFoNvhOQF63TpODNR+YP6R95Xpy9rR8H+EnTrJCmPLMSSxaz3vtaP0LKQkh0s2xzj88faJrbDwn1OjfN38/nGB+LvhhKplQIQTYlj7Zj63NkA3xbv9YxPxjTR8qhh1FmABN2jPP8AbT18n4xwpMpKaVBVyCQ8LGjd6n4YXNlTZgIWlIJcWICeoJuW6RidTpTLLHLReOTHPHXVTRZ/SqZ2t1iomH/CtQopEvlYhzVlnyGh26TjNki5akWUCPtDDhvFJ0mlSXUnYZEarhmmTPUZB5mUBMLDHQd7/aJanQBBMoOyT/bIwzuH7xn/AMjWYa7AEj4zUjMtirJUHF+w/WGvwcZS5/qKFVRpQ1ion5gxOAN4EmcLBSylJJfA2BNyd2g74L4UlGsQoJLgkpcuAcYHVJztE72qS76+taYp/wAFDuWbxaJUgi7F49qVlhdt4VS+OpM306goks4yPLR0b16XovUJAsWH62OIS6uq3Wx+h/1D3WBkjfzGb4lqiVBCQorJABTtfPlomzhxgf8AqxNHqyJYWTRLJUkpakqLuC13G2zRg2h38YcT9bVzFBa1pTyIKwymTZiG2U8JgoxTC3rkcIjzx4QJG8LkIVMAmOx6D3jRaThUokIVMSQT8gffAvv3EZrS6ykAMc5H8zD/AOG5iVrUpiVOGcmw9jmM8t+tcP0vk8OClzgu5Dol3csHZJ7tvEuIp9VEqUiRSpHzLKnVs/8A8cWhsuaEKdvTUA1u+fcuYFWtEsqUGqFgygSS3S+0ZTL8tPks0XDlJNJerp26xfxHgwmpcEBacHtaxhtJ1YWlLBkoSHUWa7ZPX2i6oMFAuNiL9Yjdl2dx5pllC53a3+/+I7p3ZNgWEVIS/MWfA7wz08xIlqFO7DuSLd41vER6cULQlgxQeYje5sf5tCzjM7CBk2btYj3jyxQl3TTVSWIdwHLJcOG3MC6WdXMK8JcAWdnw/i0VorT/AE+hUmUSASEMHsPLbvCzWa5CUly5/CE7ZzAnGdexVLTMrDuVBwPAEKUoJ2PtCmP5pXL9LVzlzOpbYROVw1amYZLeO/gQ+4dwwol1g0uHqID0na4s5irSSqVKKuaoKDkvuwAGzw/v9CY79By/htakqUCHGE3v1LwZopSZNAmhDF3VlsMHFrwbIUAgUlw5HKSQPO7QLO0wLha3S7p2v/rpCmVqvmRdwOalT8hqrJllKeXs7frH2rg+sSuUCCSGD7s4Ba3cx8m009IFQcjam9/tH0D4F1wXpwHchRB+rh+nKQwh4XdV+E/iP4nMpQQlDh3LFiq5sPeD+IaFGq0wP4Vo9w4t/wDaMX8Y6n+8rqEizWyonzmNL8D8U9bS0F6pZpLsO4Ztmt7Q8e2wW6ZfUrmypakJUyVpNVrkMCzt7R884/8APfJv7bR9C1s8idNSAOUlKRc7m59o+c8df1TUX+ze0Rh6P9fC4GGHCVmtI2D26/6gCDNCCkKWRYDxfaNcnPPWx0c4JBTLtWbh2cg/cvF84FZYUutLWJ8Z6gwo4TNypZISwVvgjboX/KGsrRJBJSVKuyjvkuw8iOeuuXgn+iKFL5WV+Ih7UggWJOQHg/4MmtrEPYElP2IDdyWhVJ1Sk+oSg3DEOC/uTiCOFImHUSVhI/tzElR6b362g8ofUePmiWvsn84w/EdNK0yxOStUtSaSADZXUMbF7hjGt+NJ/wDYWTuwf3z+sfONXIlqUhKllRclAuoGpr26faNv9PU4ePrfEEj03andunaPnvxhxASEKmDnZNs0hSgAnF97FxeNfpNUibpUs9NITzZtylzvveMPx3h0mcsSpqyhINixb/EB8Df6Q8rOJkvXyMl7m53fPmPPGn498HelzS1pUDhIUFFh+VhGbmyyksoMRD3tjZr1xckgAnBiAjRajRI/p5YDuRUcfMXv9IzwhylXoZcBmhK7u5tZ/dh1hdDPgcoOVKZsbm9jtj6wsvDx9bGZp3SmYFWAdindizv1AiuuZNUkyvTlkkXIuB384guRSZYcKZTClgwDNks2+IhM0pWyCAMHkyUpuC53CR2jndWlM2StKv7nLLN9zV7YiWj155aZZCS4pts5cARdNKqTVzpTet7WvYdGitGsdNSQB1ZVwLgGzZhXoI5ZICQEinYwSbkWP+Ki1RA3IFsD+CAOGTaVX5gL3uS/vBS5iXUeb/1wGHQxdukFHHZzlgeVPKgWekEkOWuX3gBawhNAyWJL47d4N1ybVHb8z+0KCY1x7NscvXQly2TGm4ZJEuWoEEkh+XLsXft+whbwLhSpsxNO5Iy2AYf+qUpoAL5JwMY+vbaJzqsJ+RsrVVSQimyQxO9wzedoDlISqxZiG5dmdgb2vA+hmqQouGSCwdycfm14PmyDRyWSS5NhzPZi13GYzvGqOlkCkFRYpDADH+4S6mSoz2KWS4ApNt2J75hzxAAJCZdlq/Ed7WtinvC7TzEhRBKgWY2KGOCp3vfEOFkN1S6AkD5SbnoGubd40X/TniNM2dJszJWlrOcHzYC/aM0qdJTSgyyErW5WbtT+ENuT+kE6DXUav1pQJlpDVWSC5uw6NDx5ej02+LdUlE9S1OSzAPgsw8JME/Auso1JSph60sNtdLq+U5yR7Qk4rrlTtSVEClKcM5Ub48dYW8K4l6M9M9R5gphbCcEeMh+8EursU740gjXzUhVIqqPckOAer3jBcYW85dmL3Hff2je8Y1wnT1rlpqsACCAxAc5+YtsI+fa4vMWb/Mc57/eKxndozvFDx0Es1/EM+F6cLKEbrU6jlgP+Pzgv4h4YJanAaNNstGPCpKZclAWCQSSClgz33/ljDPhenLgzDSBUoqfe7efaE3C5algAqJAsxNrgv7sPsYa6hQEooVUQQcZbqLi0c9jpxvFMo+sVKDMkMjNy11EdLW2zDXhvF1JSCoepMPzMQAlrM98CFulTSgtLUoJpD3yrrfozvE50v0B8lJUC5s7lhsHv3OzCEpuvjDXBWkR8zLSDa5cgsPqYyGm04kolJP8A5ndSh+FOAepMc1XH65SU+mVBNVFTAqADBTdz+kXJmLmpQpbSpW8y5vtU12CvaKyv0WPGo4VxIehNJINJ+wFrd8xmtZrApLkGwJyMqZmwcfm0cn6khFLgpSoIKgqy9g23RhAMvTh3dmFnLg5ub+0Fu5o/E/XK0CpKUuGISWFu5u28ZLjclLhmd757do2cuRY4dId7Dmu9sRk/iBfUMo3PuLD6QYVn/pFmmSTKT7fzz+0Z2YOY+TGslopkhhlI6+fqwEZWeAFFusa4+sckIffC0wVFKUBS1WuWDOM+8IY0fwnpg9SiALm7g23BNv4YM/Dw9atSQlKUqpcio81gAWw+HilJKckKIZ9iyvwna36xzUzCVJCQlrdwpDPYM/Q2xeLZzmlCaQCUkuyS6XcHcvbpGGnVv9PLnqrXJClIRTUflJILgjFoARpkpKFAsbhKUlgzH7jeCJ2nKJgKiknCzcAMLJDHD3u5junW7qBLm5xyuTYOcWhFrbM6RKT87hj1ZjtBy5GBnr4hBreIlShZgM28P+7RsJ09CkBQSE7EvsHJJ+v2is4ylZLj03noGE58mANNIK1pSPxECPaqcVrUr/I2htwrTCWK1uCd8Ujv0eNp/wBcdMvab6CWiWwlkmk5F7+esd1FVSykX6EcxOwAgXTqTWFhQcEG109rM7/nBeq4jVN5sqc1B7nqQMdBGdrafoPo9QK0+sOlVna2M3hnL1qKVJIIINlqFm8P+kBBLKYDrcjYfo8XGYgJNZCgpLcwsD3viFs5wPxRTTJSUvOLE1B/lLFgOx9oG1CQpQSlJJfNwPfa0HTRdKkAJJS1sUt/D4juokSwGSCRk92bFr3g2YefJ5igIvLSTV/i5Dlup3i3+kUtNTCkk1AOlm279bxwIqqCQ1qSLksRknALtm+0ES1ywQgBQYf3Crcks6d2bJMBTjwQwDEvaottnbriLZ0l5vqk4dNIAuf/AG/gxAmpmcxI/wDGVEIUgE1MzWyzuHi5OrRYE3SqkhrVZybFVjE3agHGAAhXOySOUAEN0+zv1tGXuo9STGt41qBMqFAS4YPsoH9Q7bXhFp+EqcKUyRlJN3bsNu8a43jHKdN+C6X0qFMylKAIP0v7naCPjPVhwAqokfTzAn9OZqEqXMKAwUAzuW5Rm13+rx3juodAslBUllAMTm4G4wPrC/J2cDcCW5diqzHcBzkezw89QGZVeYyilAqtYP8AQXcwm0mmAkgsCwqIU4GbObFv3hzwWXKArQlKbOwvSCO97ws1YDJGoqJqc2Cym4B6DzERo0rBWAKApyg2s7Oz7dD0ji9HMUpNwARWACO4BLXT1htK0oXLJQSCoEKqZ83vtjPeIrWf0qXIUFBKmSA1xjs/ttbMTmTaU0/MBcnpuxD+PMQ4hMlukBwilmF1OH3G1gxgWTqVICXQUEkm5BKiN83DEfSDRbHIWVMtZdrgIFnFIBZ9/wA3irVasFSVELQktkDmLsWBzdz+8UTdQpGnYgCaosopLjLDsQP1gaUlU6YgJIUgOkDJF2LB3BqvmCQrTWVMUkqKlB1fh8Fs+fuIx/xGslYcuSS7die2do2UuXMUo1sMMbFxf5hl7Qg1uhrnOQ9I2w8GN10s5uAuHzaQQSWAtdmsCQ/R/wAoTahTqUe5htxRkpOzsB9zCeRKqUlPUt9Y2w/NYWd0s0OlVMWEpSVF3Znt37Rv9Fp0y5CUggM72F7sfuYo4Tw5Et2FwObmxbDgZxb3gPU68qSukKUtylVw1u+5Ib79Izyv01xx+TueCAmhQQEmpVn5QL+dogVurKS4yCT3e/4ms4gCbp1KlKSo0h+UJJVSLbs5ANo6AJYWkI5kJsS5d7e4H2idNPpctIoUlQNyVMLMO2+f1jmjlJZk3lixfqMcvj7wo45xVSUBAQpLgVEOzm5vv+UWcH42ZkxPySwEsok2KmyAdiBDs4j66VjT1Ju5YXsWBAYlt4tnzCdOq/4Xb3/aKZU40EB1KW6LbZJZ4t0yCpExFLWYB7gN9sYi6zhZw2WKqlYA75OCG3g3iGoSpwSQfm3vizEZMUaBQCkliQRcKGCC+YNlaF5lc0ApPKALuWs8O39iRTptSAiyLMLvZ73v9Ghxw6egrT6iX5ScNzdLbwDPUh6QkGkWfD7D/URkfIkL5VKJApyOZiC7hoXsOcNeI8URTzgpNgkN1y79ookkJNQukpfqxv8ApC4KqSCoVqCuYO2DlzYAjp0hh6hQBMIBtdmYtjGGuIXitrqyEVC6Rt4/INaOahKlIQ4pBvtcFj5AG4vmABrzNCkGUpTDvgfsTE9IpSUmruQkEkgs3gbBh0haOU50c1FQTNNiT6Y2Ja5LYJezwHxPRKQFEoCs3VURkliBuz9sR1OnClJ5KC4ZQVdjchXQX+4iXGNQtCVpUoTFBroBKVAnlF+gNz4gkMOvh5KK3CZdSQkCybEFavA/eC5CAAGBKEvSlxuwKsZcwr0aphQCtRSAo8r2AOUlL2BJh7Ik+mwUxcM4yHxbxBROlaEIBee5U/KQzB2SndySxOLR7h+mSj/1JKgHvazMTcAnraHul0SFpUQwWeU1Da5TSMk2phDN1DTCySqkOxx0vY+AOphenYq0k4zlzkklKLA3AJY0hhuOrQUdEg0pKiFEFQJuSkH9Q1oqkSwZwVSkhSgCl3YC1juXvgR1KEeo8xAK8KYKYlzs+aQLQ/UR6ZJM4GVIKa3CVAk2B98X37wd8PzGlGsBKwQkAA86QxHYE7WvA8whM1aZdlKSCSGCklqSezgv/wDF4W8RUuWj+2ogEJuCLBJDHq3fsID3rrRTgtC3IpcMQo3b65JtbpFg1CilQF2Zk4L5L3ZzYYhVLmLWutc1S1hIqJdgndnFyWJ+8Xz9WUKxd2ASXIGHUemPoYnWqrYBHDlqWFzBWyv/ABpOBlnHk/lFmv0KnSTOZJdITdRH42LlqXs8F6vWJlk0qJUQ+Dt+EU3BI2949PQgIUVABAuXyQVJYEjd9mOIexxTo9OEVGZM5fVJSzs5DtZzf9oK0emA5ZdTBNKVNS2S5LOWxaBpetCVplgk1AfMbi7ZawFgN7ww0ylpUbkJDlCSbrBYEOWxf6QhAM/UzVzaJhUokZFi+IImyGPv9h/BDHSIC1qUEsAXL5fb6wDxI0lROEi/nJ/naJy7w/PWR+JJ39wJ6Bz5P+gIM+EdIgzKls/4X2uxUC9miHBtNMmqmTQlJFxdixUOm9rDuRDbQcOlS0ISQQVuKi9V7tbBZvfzG25J8ssZ3a/STApamUSlZBqIKUNceXD58iNVwv4aRMSosh6VUpSaGUwvlza/5xn3YALoQ4eWp3BSSRs7F3sYacI+J5emUkLqUopcLYFvJyzWsLsImat612RcQmBC/RXTyllACo2AFQZ7uQp/ET0OlQqXaorXzEuXZyQC/wAuAfD9Yr49xP8Av1S03Up1Koy74JN/lcAWuoR3hLolISkgJmEiwbY+d7fWCz9JxGcSlhOnmFYpBDgbHZx2jO6EyJdEyuxFBdJuQ/Mz74xDadqUVEzMSZfIBzDI5SHs5djsIGEgTZLLZKQsrDAPSXakHe9+0EnNJy92W0lOCAPAe4SQx2O0XaNZqBwNwDm1y2d2gTVaYlRI5XDsCWGB5i2VKmLQUgMk3dxU1gw+kVUxE6cpnGlNhlgWAL384ic0KCkhJpSi6gXG1s9vETGpUkhIWWYoLC5w4fs0dmyqiCqqr/F6ioN5yIAjqdaggOlJKSDl36C2T4tAHD5zqCSClJUf/wBQSxFmsA33i/US0FSQgE0mpVrMB1ic9Yo5Ujn3FrC5NtrGGSOr1BmTbS6kpYbMRkfe8EeqgH0ylgU4DcuSoD9/9xVI4gZaFUAKcAWU4SGDO++8VagzFIbDtZN/cq2BuWhAXq9PMRNJTLZKkBgXLBrA9zlhBJ1SpaimWlIFPOTcYT/9idu8D6KWpa6lrBQkMkAtdhciOuS6lMpQNWwSB3fs0FVP2jL1CUyxMmklTkWO/RgbkD6QTp5ygiYFPLSOYIIFglyHz1x1zCVE6pUuoMj8JbJAY4tcn7CHCSogkOkqAscO1rG1/vBeHKsCkrNICVFxZ7Et284gubqPTqM0KFnszl7Br7nEAT1TTLdFxJJKmSGyLFvPl/ES0nEJigSQPUWGBIZKRfL3OXYdBE2HvQyTqRKAWxrUClKVXKUvST53LXeOGSmWgKD4KyTy5Lvm5IfMQ0Sg5ls5oJUv/JT8o7AX+oiuYooQaijnyxJpJAFtiGH1hVW0Juslh1hkksAySScgMH6mJ6bUy0mXelTnlLVVMU367WyMRKb/AHEhctDgC1QJ5hSzDcNvviBUKmMTNS0wuBWCkAKYEpH1EUS7h0gJJqIUorUx/wAx3tgP9o4JkoKKlLSxsEuWYOC72x5DbQIjVKXM9NPJQgykMGSOYF+rnr37ReEpWGQEkBwslnUAQCeuL/oYdLfE9XXKQuoUsl0MQCXszbdfaOaDh81QChaqWBSVFON3Te+Y7N0iZqwqcoL5QkBRY2fABxTeLdEkrUqgNSyZdzYOcja7+WELwa25ptEqXKVzJMx1X5iyhYi/vh+kXomkKlmaRQGUbA1LAIShtgFczdSYL4mPSdMtlqumyAQVUubXuKrnqk4Z4UyKl0hcuhQZk7k33Jxg/wD9Qv6rX4GzNWJk2ZMYoSUJSa2FRep7EjpFqtQlSwEh2y6SXObHYdW+94lN4QE0Fc5MpLBx8ylAXLC2/SCv+9olcmmkLJNvUmAgB93ULC/QwXonBvDl+mg+rQk9Nzli3QQh41M/qV+jLtYrmk2ZIY382+0V63SqmArmzHH4ggsLkjcur+YiUrSgJUoBLlISbEOO7k4bBy8Lh3+i1SUS5gQkWoclCrCkBgWznaF8vVCqYAorULgZDvZsDNvpBM6Ubb8jFg1T7PsHDQMmTSqgJYIYU0vVdjU/TPtAS+eAlICiagomwH57Zj0nTEy0pRYKBakiogAh1Ofo3R7xHUaVEwC1w91E0nIuU5Tdtj9IoEyYVJ9MqPzFmYJp5QCwvcEue0OFfXlyFCUkFVP4TSCCoYZyPlGS8FTpZQhrpUbA4sASo1ft1jms0XJKUtZc4CiwUbVdbiws3mI8R16EBgpSyOZICXBdnBPW5LdoW9noT6ElMslksj5+qk5v1z9oWcMlVf2ZSVEkFSVG9wWJApLcpa20GTdIZqGNkBNTOXKnPKXN2O9458Ja4yFqNQrQlgCCQHPkHEH8Guv/2Q=="/>
          <p:cNvSpPr>
            <a:spLocks noChangeAspect="1" noChangeArrowheads="1"/>
          </p:cNvSpPr>
          <p:nvPr/>
        </p:nvSpPr>
        <p:spPr bwMode="auto">
          <a:xfrm>
            <a:off x="63500" y="-735013"/>
            <a:ext cx="2476500" cy="151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6" name="Picture 2" descr="http://upload.wikimedia.org/wikipedia/commons/thumb/6/66/Centipede.jpg/220px-Centiped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1"/>
          <a:stretch/>
        </p:blipFill>
        <p:spPr bwMode="auto">
          <a:xfrm>
            <a:off x="3233873" y="-34656"/>
            <a:ext cx="2546721" cy="236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4.bp.blogspot.com/-ibm8vn1qt1k/TpgbrmIDaFI/AAAAAAAABO4/w3fRMS6eZOw/s1600/millipede-milliped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1"/>
          <a:stretch/>
        </p:blipFill>
        <p:spPr bwMode="auto">
          <a:xfrm>
            <a:off x="5780594" y="-34655"/>
            <a:ext cx="3363406" cy="236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0.gstatic.com/images?q=tbn:ANd9GcSqb8WM8nW4UZGvAvW2YRRDXAsIXUoCv5Z1kdpAEJarBExg_ouAArQGSbDB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"/>
          <a:stretch/>
        </p:blipFill>
        <p:spPr bwMode="auto">
          <a:xfrm>
            <a:off x="-2969" y="2346719"/>
            <a:ext cx="4114510" cy="336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desktopjazz.co.uk/wallpaper/Insects/albums/Insects_Bugs_3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0" b="1948"/>
          <a:stretch/>
        </p:blipFill>
        <p:spPr bwMode="auto">
          <a:xfrm>
            <a:off x="4111541" y="2346719"/>
            <a:ext cx="5032460" cy="336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7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3505200" cy="952500"/>
          </a:xfrm>
        </p:spPr>
        <p:txBody>
          <a:bodyPr/>
          <a:lstStyle/>
          <a:p>
            <a:r>
              <a:rPr lang="en-US" dirty="0" smtClean="0"/>
              <a:t>Organization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 main classes:</a:t>
            </a:r>
          </a:p>
          <a:p>
            <a:pPr lvl="1"/>
            <a:r>
              <a:rPr lang="en-US" dirty="0" smtClean="0"/>
              <a:t>Class </a:t>
            </a:r>
            <a:r>
              <a:rPr lang="en-US" dirty="0" err="1" smtClean="0"/>
              <a:t>Chilopoda</a:t>
            </a:r>
            <a:endParaRPr lang="en-US" dirty="0" smtClean="0"/>
          </a:p>
          <a:p>
            <a:pPr lvl="2"/>
            <a:r>
              <a:rPr lang="en-US" dirty="0" smtClean="0"/>
              <a:t>Centipedes</a:t>
            </a:r>
          </a:p>
          <a:p>
            <a:pPr lvl="2"/>
            <a:r>
              <a:rPr lang="en-US" dirty="0" smtClean="0"/>
              <a:t>One pair of legs per segment</a:t>
            </a:r>
          </a:p>
          <a:p>
            <a:pPr lvl="2"/>
            <a:r>
              <a:rPr lang="en-US" dirty="0" smtClean="0"/>
              <a:t>Poison claws on head</a:t>
            </a:r>
          </a:p>
          <a:p>
            <a:pPr lvl="2"/>
            <a:r>
              <a:rPr lang="en-US" dirty="0" smtClean="0"/>
              <a:t>Carnivorous</a:t>
            </a:r>
          </a:p>
          <a:p>
            <a:pPr lvl="1"/>
            <a:r>
              <a:rPr lang="en-US" dirty="0" smtClean="0"/>
              <a:t>Class </a:t>
            </a:r>
            <a:r>
              <a:rPr lang="en-US" dirty="0" err="1" smtClean="0"/>
              <a:t>Diplopoda</a:t>
            </a:r>
            <a:endParaRPr lang="en-US" dirty="0" smtClean="0"/>
          </a:p>
          <a:p>
            <a:pPr lvl="2"/>
            <a:r>
              <a:rPr lang="en-US" dirty="0" smtClean="0"/>
              <a:t>Millipedes</a:t>
            </a:r>
          </a:p>
          <a:p>
            <a:pPr lvl="2"/>
            <a:r>
              <a:rPr lang="en-US" dirty="0" smtClean="0"/>
              <a:t>Two pairs of legs per segment</a:t>
            </a:r>
          </a:p>
          <a:p>
            <a:pPr lvl="2"/>
            <a:r>
              <a:rPr lang="en-US" dirty="0" smtClean="0"/>
              <a:t>herbivorous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2050" name="Picture 2" descr="http://farm4.static.flickr.com/3195/2704690023_8d264cc5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800" y="627909"/>
            <a:ext cx="3296916" cy="215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thumb/d/dc/Narceus_americanus.jpg/220px-Narceus_american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800" y="3040224"/>
            <a:ext cx="3314626" cy="229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47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5300"/>
            <a:ext cx="3810000" cy="838200"/>
          </a:xfrm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Class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Insecta</a:t>
            </a:r>
            <a:endParaRPr lang="en-C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586" y="1409701"/>
            <a:ext cx="5225079" cy="39873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Three </a:t>
            </a:r>
            <a:r>
              <a:rPr lang="en-US" dirty="0"/>
              <a:t>body </a:t>
            </a:r>
            <a:r>
              <a:rPr lang="en-US" dirty="0" smtClean="0"/>
              <a:t>segments</a:t>
            </a:r>
          </a:p>
          <a:p>
            <a:pPr lvl="1"/>
            <a:r>
              <a:rPr lang="en-US" dirty="0" smtClean="0"/>
              <a:t>Head, Thorax &amp; Abdomen</a:t>
            </a:r>
          </a:p>
          <a:p>
            <a:r>
              <a:rPr lang="en-US" dirty="0" smtClean="0"/>
              <a:t>Three pairs </a:t>
            </a:r>
            <a:r>
              <a:rPr lang="en-US" dirty="0"/>
              <a:t>of </a:t>
            </a:r>
            <a:r>
              <a:rPr lang="en-US" dirty="0" smtClean="0"/>
              <a:t>legs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Compound eyes </a:t>
            </a:r>
          </a:p>
          <a:p>
            <a:r>
              <a:rPr lang="en-US" dirty="0" smtClean="0"/>
              <a:t>One pair of antennae </a:t>
            </a:r>
          </a:p>
          <a:p>
            <a:r>
              <a:rPr lang="en-US" dirty="0" smtClean="0"/>
              <a:t>Two pairs of wings on thorax</a:t>
            </a:r>
            <a:endParaRPr lang="en-US" dirty="0"/>
          </a:p>
          <a:p>
            <a:r>
              <a:rPr lang="en-US" dirty="0" smtClean="0">
                <a:solidFill>
                  <a:srgbClr val="3399FF"/>
                </a:solidFill>
              </a:rPr>
              <a:t>Leathery exoskeleton</a:t>
            </a:r>
            <a:endParaRPr lang="en-US" dirty="0"/>
          </a:p>
          <a:p>
            <a:r>
              <a:rPr lang="en-US" dirty="0" smtClean="0"/>
              <a:t>Mandibles</a:t>
            </a:r>
          </a:p>
          <a:p>
            <a:r>
              <a:rPr lang="en-US" dirty="0" smtClean="0"/>
              <a:t>Inhabit </a:t>
            </a:r>
            <a:r>
              <a:rPr lang="en-US" dirty="0"/>
              <a:t>almost every terrestrial habitat on Earth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2" descr="http://animaldiscoveryonline.com/animal-pictures/ant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47699"/>
            <a:ext cx="3681557" cy="264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newsimg.bbc.co.uk/media/images/41604000/jpg/_41604432_bee_head_spl2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90900"/>
            <a:ext cx="2590800" cy="193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0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B052-4801-41F0-9E3E-90B5FA99C7B8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12776"/>
            <a:ext cx="6711950" cy="477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20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2900"/>
            <a:ext cx="3810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46018"/>
            <a:ext cx="7772401" cy="973282"/>
          </a:xfrm>
        </p:spPr>
        <p:txBody>
          <a:bodyPr>
            <a:normAutofit/>
          </a:bodyPr>
          <a:lstStyle/>
          <a:p>
            <a:r>
              <a:rPr lang="en-US" dirty="0" smtClean="0"/>
              <a:t>Feeding</a:t>
            </a:r>
          </a:p>
          <a:p>
            <a:pPr lvl="1"/>
            <a:r>
              <a:rPr lang="en-US" dirty="0" smtClean="0"/>
              <a:t>Large variety of mouthparts including mandibles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148" name="Picture 4" descr="http://siera104.com/images/bio/arthro/insect%20mouth%20par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875" y="1894114"/>
            <a:ext cx="4197303" cy="233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2166997"/>
            <a:ext cx="396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indent="-2286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4B6D2"/>
              </a:buClr>
              <a:buSzPct val="76000"/>
              <a:buFont typeface="Courier New" pitchFamily="49" charset="0"/>
              <a:buChar char="o"/>
            </a:pPr>
            <a:r>
              <a:rPr lang="en-US" sz="2000" dirty="0">
                <a:solidFill>
                  <a:schemeClr val="tx2"/>
                </a:solidFill>
                <a:latin typeface="+mj-lt"/>
              </a:rPr>
              <a:t>depends on food source</a:t>
            </a:r>
          </a:p>
          <a:p>
            <a:pPr lvl="2" indent="-2286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4B6D2"/>
              </a:buClr>
              <a:buSzPct val="76000"/>
              <a:buFont typeface="Courier New" pitchFamily="49" charset="0"/>
              <a:buChar char="o"/>
            </a:pPr>
            <a:r>
              <a:rPr lang="en-US" sz="2000" dirty="0" smtClean="0">
                <a:solidFill>
                  <a:srgbClr val="775F55"/>
                </a:solidFill>
                <a:latin typeface="Century Gothic"/>
              </a:rPr>
              <a:t>butterfly</a:t>
            </a:r>
            <a:r>
              <a:rPr lang="en-US" sz="2000" dirty="0">
                <a:solidFill>
                  <a:srgbClr val="775F55"/>
                </a:solidFill>
                <a:latin typeface="Century Gothic"/>
              </a:rPr>
              <a:t>: long tube for </a:t>
            </a:r>
            <a:r>
              <a:rPr lang="en-US" sz="2000" dirty="0">
                <a:solidFill>
                  <a:schemeClr val="tx2"/>
                </a:solidFill>
                <a:latin typeface="Century Gothic"/>
              </a:rPr>
              <a:t>sipping nectar</a:t>
            </a:r>
          </a:p>
          <a:p>
            <a:pPr lvl="2" indent="-2286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4B6D2"/>
              </a:buClr>
              <a:buSzPct val="76000"/>
              <a:buFont typeface="Courier New" pitchFamily="49" charset="0"/>
              <a:buChar char="o"/>
            </a:pPr>
            <a:r>
              <a:rPr lang="en-US" sz="2000" dirty="0">
                <a:solidFill>
                  <a:srgbClr val="775F55"/>
                </a:solidFill>
                <a:latin typeface="Century Gothic"/>
              </a:rPr>
              <a:t>bee: chewing and gathering </a:t>
            </a:r>
            <a:r>
              <a:rPr lang="en-US" sz="2000" dirty="0" smtClean="0">
                <a:solidFill>
                  <a:srgbClr val="775F55"/>
                </a:solidFill>
                <a:latin typeface="Century Gothic"/>
              </a:rPr>
              <a:t>nectar</a:t>
            </a:r>
            <a:endParaRPr lang="en-US" sz="2000" dirty="0">
              <a:solidFill>
                <a:srgbClr val="775F55"/>
              </a:solidFill>
              <a:latin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229100"/>
            <a:ext cx="797737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indent="-2286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4B6D2"/>
              </a:buClr>
              <a:buSzPct val="76000"/>
              <a:buFont typeface="Courier New" pitchFamily="49" charset="0"/>
              <a:buChar char="o"/>
            </a:pPr>
            <a:r>
              <a:rPr lang="en-US" sz="2000" dirty="0">
                <a:solidFill>
                  <a:srgbClr val="775F55"/>
                </a:solidFill>
                <a:latin typeface="Century Gothic"/>
              </a:rPr>
              <a:t>fly: spongy mouthpart used to soak up food</a:t>
            </a:r>
          </a:p>
          <a:p>
            <a:pPr lvl="2" indent="-2286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4B6D2"/>
              </a:buClr>
              <a:buSzPct val="76000"/>
              <a:buFont typeface="Courier New" pitchFamily="49" charset="0"/>
              <a:buChar char="o"/>
            </a:pPr>
            <a:r>
              <a:rPr lang="en-US" sz="2000" dirty="0">
                <a:solidFill>
                  <a:srgbClr val="775F55"/>
                </a:solidFill>
                <a:latin typeface="Century Gothic"/>
              </a:rPr>
              <a:t>grasshopper: cut / chew plants</a:t>
            </a:r>
          </a:p>
          <a:p>
            <a:pPr lvl="2" indent="-2286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4B6D2"/>
              </a:buClr>
              <a:buSzPct val="76000"/>
              <a:buFont typeface="Courier New" pitchFamily="49" charset="0"/>
              <a:buChar char="o"/>
            </a:pPr>
            <a:r>
              <a:rPr lang="en-US" sz="2000" dirty="0">
                <a:solidFill>
                  <a:srgbClr val="775F55"/>
                </a:solidFill>
                <a:latin typeface="Century Gothic"/>
              </a:rPr>
              <a:t>mosquito: tube pierces skin to suck blood (females only)</a:t>
            </a:r>
          </a:p>
        </p:txBody>
      </p:sp>
    </p:spTree>
    <p:extLst>
      <p:ext uri="{BB962C8B-B14F-4D97-AF65-F5344CB8AC3E}">
        <p14:creationId xmlns:p14="http://schemas.microsoft.com/office/powerpoint/2010/main" val="252480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451" y="381000"/>
            <a:ext cx="370850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Evolutionary Advances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62100"/>
            <a:ext cx="4724400" cy="3962400"/>
          </a:xfrm>
        </p:spPr>
        <p:txBody>
          <a:bodyPr>
            <a:noAutofit/>
          </a:bodyPr>
          <a:lstStyle/>
          <a:p>
            <a:r>
              <a:rPr lang="en-US" sz="2500" dirty="0"/>
              <a:t>Jointed appendages </a:t>
            </a:r>
          </a:p>
          <a:p>
            <a:r>
              <a:rPr lang="en-US" sz="2500" dirty="0">
                <a:solidFill>
                  <a:schemeClr val="accent5">
                    <a:lumMod val="75000"/>
                  </a:schemeClr>
                </a:solidFill>
              </a:rPr>
              <a:t>Exoskeleton</a:t>
            </a:r>
          </a:p>
          <a:p>
            <a:pPr lvl="1"/>
            <a:r>
              <a:rPr lang="en-US" sz="2100" dirty="0"/>
              <a:t>Made up of lipoprotein and chitin for protection and waterproofing</a:t>
            </a:r>
          </a:p>
          <a:p>
            <a:pPr lvl="1"/>
            <a:r>
              <a:rPr lang="en-US" sz="2100" dirty="0" smtClean="0"/>
              <a:t>May be leathery </a:t>
            </a:r>
            <a:r>
              <a:rPr lang="en-US" sz="2100" dirty="0"/>
              <a:t>and </a:t>
            </a:r>
            <a:r>
              <a:rPr lang="en-US" sz="2100" dirty="0" smtClean="0"/>
              <a:t>flexible or extremely </a:t>
            </a:r>
            <a:r>
              <a:rPr lang="en-US" sz="2100" dirty="0"/>
              <a:t>hard</a:t>
            </a:r>
          </a:p>
          <a:p>
            <a:pPr lvl="1"/>
            <a:r>
              <a:rPr lang="en-US" sz="2100" dirty="0" smtClean="0"/>
              <a:t>Discarded </a:t>
            </a:r>
            <a:r>
              <a:rPr lang="en-US" sz="2100" dirty="0"/>
              <a:t>at molt stage </a:t>
            </a:r>
            <a:endParaRPr lang="en-US" sz="2100" dirty="0" smtClean="0"/>
          </a:p>
          <a:p>
            <a:r>
              <a:rPr lang="en-US" sz="2500" dirty="0" smtClean="0">
                <a:solidFill>
                  <a:srgbClr val="C00000"/>
                </a:solidFill>
              </a:rPr>
              <a:t>Flight</a:t>
            </a:r>
          </a:p>
          <a:p>
            <a:pPr lvl="1"/>
            <a:r>
              <a:rPr lang="en-US" sz="2100" dirty="0" smtClean="0"/>
              <a:t>Insects only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4" descr="http://insectzoo.msstate.edu/Images/rh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92484"/>
            <a:ext cx="230124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arthropoda.files.wordpress.com/2010/02/stomatopodra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93258"/>
            <a:ext cx="3723056" cy="162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3.google.com/images?q=tbn:ANd9GcSOqN8WJsxMZpYjXKZuJJIl0Dsug1mZ116q9KarP65Lmo-fDu4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95697"/>
            <a:ext cx="2114994" cy="172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39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3581400" cy="762000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57300"/>
            <a:ext cx="46482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Respiration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Tracheal Tubes</a:t>
            </a:r>
          </a:p>
          <a:p>
            <a:pPr lvl="2"/>
            <a:r>
              <a:rPr lang="en-US" sz="2200" dirty="0" smtClean="0"/>
              <a:t>Branch deep </a:t>
            </a:r>
            <a:r>
              <a:rPr lang="en-US" sz="2200" dirty="0"/>
              <a:t>into the animal’s tissues</a:t>
            </a:r>
          </a:p>
          <a:p>
            <a:pPr lvl="2"/>
            <a:r>
              <a:rPr lang="en-US" sz="2200" dirty="0"/>
              <a:t>supplies oxygen by diffusion</a:t>
            </a:r>
          </a:p>
          <a:p>
            <a:pPr lvl="2"/>
            <a:r>
              <a:rPr lang="en-US" sz="2200" dirty="0" smtClean="0"/>
              <a:t>Movement of </a:t>
            </a:r>
            <a:r>
              <a:rPr lang="en-US" sz="2200" dirty="0"/>
              <a:t>body muscles cause the tracheae to shrink and </a:t>
            </a:r>
            <a:r>
              <a:rPr lang="en-US" sz="2200" dirty="0" smtClean="0"/>
              <a:t>expand</a:t>
            </a:r>
          </a:p>
          <a:p>
            <a:pPr lvl="3"/>
            <a:r>
              <a:rPr lang="en-US" sz="2200" dirty="0" smtClean="0"/>
              <a:t>Fills them </a:t>
            </a:r>
            <a:r>
              <a:rPr lang="en-US" sz="2200" dirty="0"/>
              <a:t>with </a:t>
            </a:r>
            <a:r>
              <a:rPr lang="en-US" sz="2200" dirty="0" smtClean="0"/>
              <a:t>air</a:t>
            </a:r>
          </a:p>
          <a:p>
            <a:pPr lvl="3"/>
            <a:r>
              <a:rPr lang="en-US" sz="2200" dirty="0" smtClean="0"/>
              <a:t>Works </a:t>
            </a:r>
            <a:r>
              <a:rPr lang="en-US" sz="2200" dirty="0"/>
              <a:t>well in </a:t>
            </a:r>
            <a:r>
              <a:rPr lang="en-US" sz="2200" dirty="0">
                <a:solidFill>
                  <a:srgbClr val="0070C0"/>
                </a:solidFill>
              </a:rPr>
              <a:t>small </a:t>
            </a:r>
            <a:r>
              <a:rPr lang="en-US" sz="2200" dirty="0" smtClean="0">
                <a:solidFill>
                  <a:srgbClr val="0070C0"/>
                </a:solidFill>
              </a:rPr>
              <a:t>animals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Spiracles</a:t>
            </a:r>
            <a:r>
              <a:rPr lang="en-US" sz="2400" dirty="0" smtClean="0"/>
              <a:t> connect tracheal tubes to the outside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7172" name="Picture 4" descr="http://images.tutorvista.com/content/respiration/grasshopper-respiratory-syste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365" y="647700"/>
            <a:ext cx="368340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encrypted-tbn1.google.com/images?q=tbn:ANd9GcRgEXKgEvCL30DZNVvCrhk2xL7KWls3v7uOPlFtasKGY7X-0qEbK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7" t="23156" r="31089" b="31532"/>
          <a:stretch/>
        </p:blipFill>
        <p:spPr bwMode="auto">
          <a:xfrm>
            <a:off x="533400" y="3507696"/>
            <a:ext cx="914400" cy="93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amentsoc.org/images/insect-body-struc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364" y="2886282"/>
            <a:ext cx="3281410" cy="218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36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2900"/>
            <a:ext cx="3810000" cy="762000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7300"/>
            <a:ext cx="3124200" cy="4114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Internal Transport</a:t>
            </a:r>
          </a:p>
          <a:p>
            <a:pPr lvl="1"/>
            <a:r>
              <a:rPr lang="en-US" dirty="0" smtClean="0"/>
              <a:t>Open system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orsal heart</a:t>
            </a:r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/>
              <a:t>Excretion</a:t>
            </a:r>
          </a:p>
          <a:p>
            <a:pPr lvl="1"/>
            <a:r>
              <a:rPr lang="en-US" dirty="0" err="1" smtClean="0">
                <a:solidFill>
                  <a:srgbClr val="C00000"/>
                </a:solidFill>
              </a:rPr>
              <a:t>Malpighian</a:t>
            </a:r>
            <a:r>
              <a:rPr lang="en-US" dirty="0" smtClean="0">
                <a:solidFill>
                  <a:srgbClr val="C00000"/>
                </a:solidFill>
              </a:rPr>
              <a:t> tubules </a:t>
            </a:r>
            <a:r>
              <a:rPr lang="en-US" dirty="0" smtClean="0"/>
              <a:t>remove </a:t>
            </a:r>
            <a:r>
              <a:rPr lang="en-US" dirty="0"/>
              <a:t>metabolic waste from the </a:t>
            </a:r>
            <a:r>
              <a:rPr lang="en-US" dirty="0" smtClean="0"/>
              <a:t>blood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81099"/>
            <a:ext cx="5457825" cy="311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3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3810000" cy="952500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5900"/>
            <a:ext cx="4038600" cy="38862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Movement</a:t>
            </a:r>
          </a:p>
          <a:p>
            <a:pPr lvl="1"/>
            <a:r>
              <a:rPr lang="en-US" sz="2800" dirty="0" smtClean="0"/>
              <a:t>Well-developed muscles </a:t>
            </a:r>
          </a:p>
          <a:p>
            <a:pPr lvl="1"/>
            <a:r>
              <a:rPr lang="en-US" sz="2800" dirty="0" smtClean="0"/>
              <a:t>Leathery exoskeleton</a:t>
            </a:r>
          </a:p>
          <a:p>
            <a:pPr lvl="1"/>
            <a:r>
              <a:rPr lang="en-US" sz="2800" dirty="0" smtClean="0"/>
              <a:t>Two pairs of well developed wings present in most species</a:t>
            </a:r>
          </a:p>
          <a:p>
            <a:pPr lvl="1"/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9218" name="Picture 2" descr="https://encrypted-tbn2.google.com/images?q=tbn:ANd9GcTLQ8hfm8XoFXD_ViACN3Qqt9JNn-xsj6GVghGnn_2DdxagmhvW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20" y="2445403"/>
            <a:ext cx="1555002" cy="102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termites-pictures.com/wp-content/uploads/a877cc55fdc0f6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4" b="4036"/>
          <a:stretch/>
        </p:blipFill>
        <p:spPr bwMode="auto">
          <a:xfrm>
            <a:off x="4419600" y="3467101"/>
            <a:ext cx="4229100" cy="192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dreamstime.com/grasshopper-with-spread-wings-thumb993858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" t="15966" r="10052" b="12986"/>
          <a:stretch/>
        </p:blipFill>
        <p:spPr bwMode="auto">
          <a:xfrm>
            <a:off x="5120817" y="702128"/>
            <a:ext cx="3527883" cy="207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54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3505200" cy="952500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5900"/>
            <a:ext cx="4425707" cy="38862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Response</a:t>
            </a:r>
          </a:p>
          <a:p>
            <a:pPr lvl="1"/>
            <a:r>
              <a:rPr lang="en-US" sz="3000" dirty="0" smtClean="0"/>
              <a:t>Brain </a:t>
            </a:r>
            <a:r>
              <a:rPr lang="en-US" sz="3000" dirty="0"/>
              <a:t>connected to ventral nerve </a:t>
            </a:r>
            <a:r>
              <a:rPr lang="en-US" sz="3000" dirty="0" smtClean="0"/>
              <a:t>cord</a:t>
            </a:r>
          </a:p>
          <a:p>
            <a:pPr lvl="1"/>
            <a:r>
              <a:rPr lang="en-US" sz="3000" dirty="0" smtClean="0"/>
              <a:t>Sensory organs include:</a:t>
            </a:r>
          </a:p>
          <a:p>
            <a:pPr lvl="2"/>
            <a:r>
              <a:rPr lang="en-US" sz="2600" dirty="0" smtClean="0"/>
              <a:t>Compound eyes</a:t>
            </a:r>
          </a:p>
          <a:p>
            <a:pPr lvl="2"/>
            <a:r>
              <a:rPr lang="en-US" sz="2600" dirty="0" smtClean="0"/>
              <a:t>Chemosensory hairs on antennae</a:t>
            </a:r>
          </a:p>
          <a:p>
            <a:pPr lvl="2"/>
            <a:r>
              <a:rPr lang="en-US" sz="2600" dirty="0" smtClean="0">
                <a:solidFill>
                  <a:srgbClr val="C00000"/>
                </a:solidFill>
              </a:rPr>
              <a:t>Tympanic membranes</a:t>
            </a:r>
          </a:p>
          <a:p>
            <a:pPr lvl="3"/>
            <a:r>
              <a:rPr lang="en-US" sz="2600" dirty="0" smtClean="0"/>
              <a:t>Hearing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0242" name="Picture 2" descr="http://www.earthlife.net/insects/images/anatomy/nerv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75" y="647700"/>
            <a:ext cx="42291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biopsychology.com/6e/step/06/0602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307" y="2400300"/>
            <a:ext cx="3578467" cy="25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34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3352800" cy="952500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38300"/>
            <a:ext cx="7859713" cy="3733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Reproduction</a:t>
            </a:r>
          </a:p>
          <a:p>
            <a:pPr lvl="1"/>
            <a:r>
              <a:rPr lang="en-US" sz="2400" dirty="0"/>
              <a:t>internal </a:t>
            </a:r>
            <a:r>
              <a:rPr lang="en-US" sz="2400" dirty="0" smtClean="0"/>
              <a:t>fertilization</a:t>
            </a:r>
          </a:p>
          <a:p>
            <a:pPr lvl="1"/>
            <a:r>
              <a:rPr lang="en-US" sz="2400" dirty="0" smtClean="0"/>
              <a:t>Eggs deposited using ovipositor</a:t>
            </a:r>
          </a:p>
          <a:p>
            <a:pPr lvl="1"/>
            <a:r>
              <a:rPr lang="en-US" sz="2400" dirty="0" smtClean="0"/>
              <a:t>Molt during growth</a:t>
            </a:r>
          </a:p>
          <a:p>
            <a:pPr lvl="1"/>
            <a:r>
              <a:rPr lang="en-US" sz="2400" dirty="0" smtClean="0"/>
              <a:t>Two types of Metamorphosis</a:t>
            </a:r>
          </a:p>
          <a:p>
            <a:pPr lvl="2"/>
            <a:r>
              <a:rPr lang="en-US" sz="2400" dirty="0" smtClean="0"/>
              <a:t>Complete</a:t>
            </a:r>
          </a:p>
          <a:p>
            <a:pPr lvl="3"/>
            <a:r>
              <a:rPr lang="en-US" dirty="0" smtClean="0"/>
              <a:t>Egg </a:t>
            </a:r>
            <a:r>
              <a:rPr lang="en-US" dirty="0" smtClean="0">
                <a:sym typeface="Symbol"/>
              </a:rPr>
              <a:t> Larva  Pupa  Adult</a:t>
            </a:r>
          </a:p>
          <a:p>
            <a:pPr lvl="2"/>
            <a:r>
              <a:rPr lang="en-US" sz="2400" dirty="0" smtClean="0">
                <a:sym typeface="Symbol"/>
              </a:rPr>
              <a:t>Incomplete</a:t>
            </a:r>
          </a:p>
          <a:p>
            <a:pPr lvl="3">
              <a:buClr>
                <a:srgbClr val="94B6D2"/>
              </a:buClr>
            </a:pPr>
            <a:r>
              <a:rPr lang="en-US" dirty="0">
                <a:solidFill>
                  <a:srgbClr val="775F55"/>
                </a:solidFill>
              </a:rPr>
              <a:t>Egg </a:t>
            </a:r>
            <a:r>
              <a:rPr lang="en-US" dirty="0" smtClean="0">
                <a:solidFill>
                  <a:srgbClr val="775F55"/>
                </a:solidFill>
                <a:sym typeface="Symbol"/>
              </a:rPr>
              <a:t> Nymph  Adult</a:t>
            </a:r>
            <a:endParaRPr lang="en-US" dirty="0">
              <a:solidFill>
                <a:srgbClr val="775F55"/>
              </a:solidFill>
              <a:sym typeface="Symbo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47700"/>
            <a:ext cx="4049713" cy="185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4.bp.blogspot.com/-gK3hUR9ak2Q/TZgq5i-4TZI/AAAAAAAAAZs/KGMfqZ9IypI/s1600/metamorphosi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" t="4290"/>
          <a:stretch/>
        </p:blipFill>
        <p:spPr bwMode="auto">
          <a:xfrm>
            <a:off x="5692664" y="3162300"/>
            <a:ext cx="2942541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00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3657600" cy="952500"/>
          </a:xfrm>
        </p:spPr>
        <p:txBody>
          <a:bodyPr/>
          <a:lstStyle/>
          <a:p>
            <a:r>
              <a:rPr lang="en-US" dirty="0" smtClean="0"/>
              <a:t>Ecology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4500"/>
            <a:ext cx="3733800" cy="3581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Pollinators</a:t>
            </a:r>
          </a:p>
          <a:p>
            <a:pPr lvl="1"/>
            <a:r>
              <a:rPr lang="en-US" dirty="0" smtClean="0"/>
              <a:t>Co-evolved with flowering plants</a:t>
            </a:r>
          </a:p>
          <a:p>
            <a:r>
              <a:rPr lang="en-US" dirty="0" smtClean="0"/>
              <a:t>Produce useful chemicals</a:t>
            </a:r>
          </a:p>
          <a:p>
            <a:r>
              <a:rPr lang="en-US" dirty="0" smtClean="0"/>
              <a:t>Form complex societies</a:t>
            </a:r>
          </a:p>
          <a:p>
            <a:r>
              <a:rPr lang="en-US" dirty="0" smtClean="0"/>
              <a:t>Harmful effects include:</a:t>
            </a:r>
          </a:p>
          <a:p>
            <a:pPr lvl="1"/>
            <a:r>
              <a:rPr lang="en-US" dirty="0" smtClean="0"/>
              <a:t>Destruction of crops</a:t>
            </a:r>
          </a:p>
          <a:p>
            <a:pPr lvl="1"/>
            <a:r>
              <a:rPr lang="en-US" dirty="0" smtClean="0"/>
              <a:t>Transmit disease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11266" name="Picture 2" descr="http://upload.wikimedia.org/wikipedia/commons/thumb/1/1d/European_honey_bee_extracts_nectar.jpg/250px-European_honey_bee_extracts_nec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6790"/>
            <a:ext cx="2067310" cy="163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sciencewithme.com/wp-content/uploads/2010/11/pollination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6" b="8556"/>
          <a:stretch/>
        </p:blipFill>
        <p:spPr bwMode="auto">
          <a:xfrm>
            <a:off x="4384675" y="2476500"/>
            <a:ext cx="4229100" cy="294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encrypted-tbn2.google.com/images?q=tbn:ANd9GcRip6bmzhcKwbjx0z08oIlBDTLie8sHIHFKdgaHxmU7LDwZ_4hRdURjqxvpr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57"/>
          <a:stretch/>
        </p:blipFill>
        <p:spPr bwMode="auto">
          <a:xfrm>
            <a:off x="6678895" y="686790"/>
            <a:ext cx="1956953" cy="163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56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9100"/>
            <a:ext cx="3886200" cy="952500"/>
          </a:xfrm>
        </p:spPr>
        <p:txBody>
          <a:bodyPr>
            <a:normAutofit/>
          </a:bodyPr>
          <a:lstStyle/>
          <a:p>
            <a:r>
              <a:rPr lang="en-US" dirty="0" smtClean="0"/>
              <a:t>Insect societies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76962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Many insects </a:t>
            </a:r>
            <a:r>
              <a:rPr lang="en-US" dirty="0"/>
              <a:t>form </a:t>
            </a:r>
            <a:r>
              <a:rPr lang="en-US" dirty="0" smtClean="0"/>
              <a:t>colonies</a:t>
            </a:r>
          </a:p>
          <a:p>
            <a:r>
              <a:rPr lang="en-US" dirty="0" smtClean="0"/>
              <a:t>Several </a:t>
            </a:r>
            <a:r>
              <a:rPr lang="en-US" dirty="0"/>
              <a:t>types of insects for a special colony called a society</a:t>
            </a:r>
          </a:p>
          <a:p>
            <a:pPr lvl="1"/>
            <a:r>
              <a:rPr lang="en-US" dirty="0" smtClean="0"/>
              <a:t>Separate </a:t>
            </a:r>
            <a:r>
              <a:rPr lang="en-US" dirty="0"/>
              <a:t>individuals are dependent upon one another for </a:t>
            </a:r>
            <a:r>
              <a:rPr lang="en-US" dirty="0" smtClean="0"/>
              <a:t>survival</a:t>
            </a:r>
          </a:p>
          <a:p>
            <a:pPr lvl="2"/>
            <a:r>
              <a:rPr lang="en-US" dirty="0" smtClean="0"/>
              <a:t>Ex: termites</a:t>
            </a:r>
            <a:r>
              <a:rPr lang="en-US" dirty="0"/>
              <a:t>, wasps, bees, and ants</a:t>
            </a:r>
          </a:p>
          <a:p>
            <a:pPr lvl="1"/>
            <a:r>
              <a:rPr lang="en-US" dirty="0" smtClean="0"/>
              <a:t>they </a:t>
            </a:r>
            <a:r>
              <a:rPr lang="en-US" dirty="0"/>
              <a:t>have a division of labor:</a:t>
            </a:r>
          </a:p>
          <a:p>
            <a:pPr lvl="2"/>
            <a:r>
              <a:rPr lang="en-US" dirty="0" smtClean="0"/>
              <a:t>reproductive </a:t>
            </a:r>
            <a:r>
              <a:rPr lang="en-US" dirty="0"/>
              <a:t>females</a:t>
            </a:r>
          </a:p>
          <a:p>
            <a:pPr lvl="2"/>
            <a:r>
              <a:rPr lang="en-US" dirty="0" smtClean="0"/>
              <a:t>reproductive </a:t>
            </a:r>
            <a:r>
              <a:rPr lang="en-US" dirty="0"/>
              <a:t>males</a:t>
            </a:r>
          </a:p>
          <a:p>
            <a:pPr lvl="2"/>
            <a:r>
              <a:rPr lang="en-US" dirty="0" smtClean="0"/>
              <a:t>workers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162300"/>
            <a:ext cx="2180724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08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3810000" cy="952500"/>
          </a:xfrm>
        </p:spPr>
        <p:txBody>
          <a:bodyPr/>
          <a:lstStyle/>
          <a:p>
            <a:r>
              <a:rPr lang="en-US" dirty="0" smtClean="0"/>
              <a:t>Bees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7696200" cy="3810000"/>
          </a:xfrm>
        </p:spPr>
        <p:txBody>
          <a:bodyPr>
            <a:normAutofit/>
          </a:bodyPr>
          <a:lstStyle/>
          <a:p>
            <a:r>
              <a:rPr lang="en-US" dirty="0"/>
              <a:t>Reproductive </a:t>
            </a:r>
            <a:r>
              <a:rPr lang="en-US" dirty="0" smtClean="0"/>
              <a:t>(diploid) females </a:t>
            </a:r>
            <a:r>
              <a:rPr lang="en-US" dirty="0"/>
              <a:t>= </a:t>
            </a:r>
            <a:r>
              <a:rPr lang="en-US" dirty="0" smtClean="0">
                <a:solidFill>
                  <a:srgbClr val="C00000"/>
                </a:solidFill>
              </a:rPr>
              <a:t>Queen</a:t>
            </a:r>
          </a:p>
          <a:p>
            <a:pPr lvl="1"/>
            <a:r>
              <a:rPr lang="en-US" dirty="0" smtClean="0"/>
              <a:t>Typically </a:t>
            </a:r>
            <a:r>
              <a:rPr lang="en-US" dirty="0"/>
              <a:t>there is only </a:t>
            </a:r>
            <a:r>
              <a:rPr lang="en-US" dirty="0" smtClean="0"/>
              <a:t>one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argest </a:t>
            </a:r>
            <a:r>
              <a:rPr lang="en-US" dirty="0"/>
              <a:t>individual in the </a:t>
            </a:r>
            <a:r>
              <a:rPr lang="en-US" dirty="0" smtClean="0"/>
              <a:t>colony</a:t>
            </a:r>
          </a:p>
          <a:p>
            <a:r>
              <a:rPr lang="en-US" dirty="0" smtClean="0"/>
              <a:t>Reproductive (haploid) males = </a:t>
            </a:r>
            <a:r>
              <a:rPr lang="en-US" dirty="0" smtClean="0">
                <a:solidFill>
                  <a:srgbClr val="C00000"/>
                </a:solidFill>
              </a:rPr>
              <a:t>Drones</a:t>
            </a:r>
          </a:p>
          <a:p>
            <a:pPr lvl="1"/>
            <a:r>
              <a:rPr lang="en-US" dirty="0" smtClean="0"/>
              <a:t>Formed by </a:t>
            </a:r>
            <a:r>
              <a:rPr lang="en-US" dirty="0" smtClean="0">
                <a:solidFill>
                  <a:srgbClr val="0070C0"/>
                </a:solidFill>
              </a:rPr>
              <a:t>Parthenogenesis</a:t>
            </a:r>
          </a:p>
          <a:p>
            <a:pPr lvl="1"/>
            <a:r>
              <a:rPr lang="en-US" dirty="0" smtClean="0"/>
              <a:t>Function </a:t>
            </a:r>
            <a:r>
              <a:rPr lang="en-US" dirty="0"/>
              <a:t>only to fertilize the queen’s eggs</a:t>
            </a:r>
          </a:p>
          <a:p>
            <a:pPr lvl="1"/>
            <a:r>
              <a:rPr lang="en-US" dirty="0" smtClean="0"/>
              <a:t>Queen </a:t>
            </a:r>
            <a:r>
              <a:rPr lang="en-US" dirty="0"/>
              <a:t>bee mates only </a:t>
            </a:r>
            <a:r>
              <a:rPr lang="en-US" dirty="0" smtClean="0"/>
              <a:t>once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Workers</a:t>
            </a:r>
            <a:r>
              <a:rPr lang="en-US" dirty="0" smtClean="0"/>
              <a:t> are sterile (diploid) females</a:t>
            </a:r>
          </a:p>
          <a:p>
            <a:pPr lvl="1"/>
            <a:r>
              <a:rPr lang="en-US" dirty="0" smtClean="0"/>
              <a:t>perform </a:t>
            </a:r>
            <a:r>
              <a:rPr lang="en-US" dirty="0"/>
              <a:t>all colony tasks except </a:t>
            </a:r>
            <a:r>
              <a:rPr lang="en-US" dirty="0" smtClean="0"/>
              <a:t>reproduction</a:t>
            </a:r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3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3733800" cy="952500"/>
          </a:xfrm>
        </p:spPr>
        <p:txBody>
          <a:bodyPr/>
          <a:lstStyle/>
          <a:p>
            <a:r>
              <a:rPr lang="en-US" dirty="0" smtClean="0"/>
              <a:t>Exoskeleton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4500"/>
            <a:ext cx="5181600" cy="3657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Provides </a:t>
            </a:r>
            <a:r>
              <a:rPr lang="en-US" dirty="0"/>
              <a:t>protection from physical damage </a:t>
            </a:r>
            <a:endParaRPr lang="en-US" dirty="0" smtClean="0"/>
          </a:p>
          <a:p>
            <a:pPr lvl="1"/>
            <a:r>
              <a:rPr lang="en-US" dirty="0" smtClean="0"/>
              <a:t>Supports the body</a:t>
            </a:r>
          </a:p>
          <a:p>
            <a:r>
              <a:rPr lang="en-US" dirty="0" smtClean="0"/>
              <a:t>Disadvantages</a:t>
            </a:r>
            <a:endParaRPr lang="en-US" dirty="0"/>
          </a:p>
          <a:p>
            <a:pPr lvl="1"/>
            <a:r>
              <a:rPr lang="en-US" dirty="0"/>
              <a:t>Cannot grow as the animal grows</a:t>
            </a:r>
          </a:p>
          <a:p>
            <a:pPr lvl="1"/>
            <a:r>
              <a:rPr lang="en-US" dirty="0"/>
              <a:t>Movement only at the joints</a:t>
            </a:r>
          </a:p>
          <a:p>
            <a:pPr lvl="1"/>
            <a:r>
              <a:rPr lang="en-US" dirty="0"/>
              <a:t>Very heavy if the animal was to grow large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 descr="http://evolution.berkeley.edu/evolibrary/images/lobster_cartoon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96433"/>
            <a:ext cx="3709059" cy="284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98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3810000" cy="952500"/>
          </a:xfrm>
        </p:spPr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4500"/>
            <a:ext cx="4191000" cy="3581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4 Sub-phyla</a:t>
            </a:r>
            <a:endParaRPr lang="en-US" sz="3200" dirty="0"/>
          </a:p>
          <a:p>
            <a:pPr lvl="1"/>
            <a:r>
              <a:rPr lang="en-US" sz="2800" dirty="0"/>
              <a:t>Subphylum </a:t>
            </a:r>
            <a:r>
              <a:rPr lang="en-US" sz="2800" dirty="0" err="1">
                <a:solidFill>
                  <a:srgbClr val="C00000"/>
                </a:solidFill>
              </a:rPr>
              <a:t>Trilobita</a:t>
            </a:r>
            <a:endParaRPr lang="en-US" sz="2800" dirty="0">
              <a:solidFill>
                <a:srgbClr val="C00000"/>
              </a:solidFill>
            </a:endParaRPr>
          </a:p>
          <a:p>
            <a:pPr lvl="2"/>
            <a:r>
              <a:rPr lang="en-US" sz="2400" dirty="0"/>
              <a:t>trilobites are thought to be the oldest subphylum</a:t>
            </a:r>
          </a:p>
          <a:p>
            <a:pPr lvl="2"/>
            <a:r>
              <a:rPr lang="en-US" sz="2400" dirty="0" smtClean="0"/>
              <a:t>inhabited </a:t>
            </a:r>
            <a:r>
              <a:rPr lang="en-US" sz="2400" dirty="0"/>
              <a:t>ancient </a:t>
            </a:r>
            <a:r>
              <a:rPr lang="en-US" sz="2400" dirty="0" smtClean="0"/>
              <a:t>seas</a:t>
            </a:r>
          </a:p>
          <a:p>
            <a:pPr lvl="2"/>
            <a:r>
              <a:rPr lang="en-US" sz="2400" dirty="0" smtClean="0"/>
              <a:t>all extinct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AutoShape 2" descr="data:image/jpeg;base64,/9j/4AAQSkZJRgABAQAAAQABAAD/2wCEAAkGBhQRERUUExIWFRMWGRgWFBcYGBcbGBkaGhgXFxcYGxgaHCYeFxkjGRQXHy8iJCcpLC0sFR4xNTAqNSYrLCkBCQoKDgwOGg8PGi8kHyQsLCwsLCwtLSosLCksLCwsKSwsLSwsLCwpLCwsLCksLCwsKSwsLCksLCwsLCwpKSwpLP/AABEIAGkA0gMBIgACEQEDEQH/xAAcAAABBQEBAQAAAAAAAAAAAAAAAgMEBQYBBwj/xAA8EAABAwIEAwUFBgYBBQAAAAABAAIRAyEEBRIxQVFhBiJxgZEHEzKhsUJSYsHR8BQjM3Lh8RcVJENEY//EABkBAAMBAQEAAAAAAAAAAAAAAAABAgMEBf/EACoRAAICAQMDAgUFAAAAAAAAAAABAhESAyFRMUGRE2EyQlJioQQicYHw/9oADAMBAAIRAxEAPwD3FCEIAEIQgAQhCABCEIAEIQgAQhJe8ASSAOqAFIVZiO0FNpsHu/tbKgu7T6zpYAx345npA4+qOgrRoUipWa3dwHiQFnK4ruH8wlzeOg6SPLinMPgpEzrH4rkeqE0xZF1UzCm3d4TDs4YHAQ6DsYsVEOBgS3zadj87JIYAIvp+bT4pWLIs8Pj2vJABBG8qO3PGatJDgd9rfIpgg2Is9u3UKPjKY7tUHbf6EKHNrsNMtaeaUnfbHK9vqpDaoOxB8CFnsXQEmL6ocPz+S6cNDgRa02+qj1q6oZo0KhZmNSkGyNYPAm/qrPAZk2qDFiN2ncfqtYyUlaCyWhCFQwQhCABCEIAEIQgAQhCABCFxzgN7IA6mq+JawS5wA6rOZznrnONOm8sbcF4EnyUHD5cxxk13Odzc66dE2XtftVSbsHHrpIHrCgYiocVEulvJpj/JUnDYIgd2qD4gFPDCXl1Ns822KTFkQcPkZbdr3N6EyPRTRhJEVGNcOaea0cCZ6/u6U6sWiTfwSxM7E0MOGDuG3AFd1SeTuXNI94DcHSf3wSatXnY8Cpe3QYl+JuRsRuEzVcTcGD+9wo9V+o8qg+Y8OKYdVLjYxUG44OUpmiQsY/h8Lhv0j6tXRii61r7jg4cx1TT4qdHj1EfUKur4jRZ4jreJ5gjYrRUwZPfj40snvM+GftDj6J6nmoJbO2kt85/wqPG5m3RFRpP3XjcA8eoVR/1AtvMjnEeBITcH1Ik0j0FtYOcBawn9Ex7gtOtpIP1WTwufAncTHW8cfBXuBzpsCT034/6usnpu7WzJUkaLLc3FQ6HWqDhz6hWSy9bDB8VGEBwuI35wtHha2tjXcx/tXGVmqY6hCFRQIQhAAhCEACaxWJFNpc7YKDnOesw4j4qhHdaN/E9FlDi3YgzUFQ+oA8I2VJd2JvgvH9o6jv6dIDkXH8gq6v715/mayOVi0eQS8HhNHw1HRydf5wrSkH8HNPPmjLgh+5EwQ4d3puD6FWNOg07s+QS2tJjUwFOBgHAhKibEChT5Qk6gNnkeN04TOzk3U8ApySChFV9TgWu8QozieLSP7Tb0XajOMHyK4Jj4vX9UZFpIaNf71+FwQUlzzFrjjsQh9R/Furwv8lEdiKZMHun0WMk2Wh41BxERtb80xW0vHA9Wm4TbqgFm1bcje3iq7EEi4IJ6EBVCAMlYiuWd4kkD7Q3jqFEOPLgdOmoDuBvHgfBRK2axuSD1/M8VVVsw1GQxp/E10He8W3XbDSy6mE9TEezHSJjXT1G7HCWG8cLjfgoQdpgt8ouP1RUzIxE2INnQd9vNVNfFuJ2aLm4gRy8RZdMdLY5ZztnM00gF7DoeyZ+6ZteLhVI7UVw4MDNW0aSSIjgfEE/JS63vI3aCd54iDw4qVk+BkgFg4XDeU323v6AIcHEF7m+7JZViMRTbVFQNaYB3kc7Bei4WhoY1szAiVn+xDS2m5vAEcIWlXBO8nZ26apAhCFJoCEIQAKrzbPG0bAFz9oaJi25ULOu0ZadFEiRu43HlG5+ircExzpc6C43JvdaYUrZGXZEQNNV+t2o9SL9fBWlBsfe9FJp0DxA9Sp1Fv4fmolbC6GMM/wDEfMKZpB3g+SB4EeiWEjOxApgbW80rzQuF3RAjlVk8PRMOZykJbnjiYSHDk4eaylGy0xBaY3lIcXcpSnUnfdnqCPzSLjfUOPNZ7o02I1Rpn4D4gwoWJbO5cPEAhWZA4OlRcR/d8gnkFFBiMI10wWyOhb9FX1cqJBgz0D59QVoa2Hk30eahVMvEzA8oWsNWugnGzP1ctcNj0iYVTi8p030iReQTM7c7rQ43CwTM+ImVTVabvuvc3Ym5P1Xdp6r5MZQK5pLWQAXCDbVM8wZUDEVS4f0zeRtqH67xspeYsgDuPad+6SDtHqVBxVAuE6Har/a3Ftxtz9V1qaZyyhRCr1C20SIBNy0iN9uIkLR5AdekarCJ3JNgPWw85WSr4bTLtLg4iHWHifC0LSdmaRJElzrzM2Bm/DZU3aFVHsvZB8h3gOfVaNZfsTUkPERtuQea1C8vU+Jnfp/CgQhCzNDhMbrIdo+1zL0mEifidBHiG81psywAr0ywuLQYu03sZWdr9hSfhruHiAVcHFO5Gc8vlM9g2NdcVLdOHPcK+wtTTA94D4gfUBcpdlcRTFn0n+I0n81Hzb32FZ7x9IOaNwxwnyBF1rlGT2IjFrqXFPGGILmHxBUujWEbs+Y+q80x/tQFG38JWJ4TpE/moFD2zvlwOAfI+HSZ8jaOSp6SfdeUDTPYGvJ2g+BSw6f9rxr/AJortMnAd3a7odfbh+7KPmftexZLTRwbGCL6gXmYnhAHFR6cfqXkKlwe1u/cpLncx6T+i8Xy/wBumIAirggY4sLm332MrjvbXjC4luDbpECCXSD4zdHpfcvKCnwezkngU2ZPBv0Xj/8Ay3mJ/wDUpDxJ/VQ8b7VcxfGjDspkn7uq/WdksI95x8jUZcM9rBHHSPB6DUjZxjj0XzxmPtCzOoR3jTv9hrW8eMpVHt7mgIIqai3hpYQecgbow0frQ8Z8H0C+ra7mHxF/kmjpIuGesfkvDKvaTNsQ0tbU0jfuN0n14KKzF5w3/wA77XguB6bQoa/TrZzRWM+D3HEMHBrTbnwVfWb/APH5rx2p2izem4/z6l+gjht3eq2/sx7Tuxwq08S5wr0hqsLvbE7c+gVRhotftkmJ5R6ovcQ8j4WW5Sq97KnIx4KPnPaSvTDjToGo0XkktMESSQGnltJM7ws/jfanpYC7DHvbAVBMxcG0i/yK0jBdmvI9+6LHG+8tLXEbWc2wJubdFS5jjzEBpdvAMdRG6TS9omsH/sKpJ20vN/Vt11mc1K06Mq714L3czxBbdV60YPdx8oiWm5dEQO+7UG07ugTYGSLgTPHirXKKdbUQaMzsdXQchCrG4/M2EtaxjCfh7jZF7AED6rT5DkWZh1OpUxAewEF9OBccQDFjHFZS/XaK2yX9WwWhJLoa7s1jHUKwOgim+zom3Uk8l6ICqrAZVRLWvaJ4iTKtVk5OW7NIxoEIQkUCEJNRkgjmCEAN1sRp4foqnGs13eR4HbySRmFah3atI1Gj4ajOI4am8D9VBq5zRfaKnWWQsZvb/IpFPmGR0HGdTWnr+qgns+wXlpHMQrPEOoPkFlQz0gqO3K8MbRUHQtff5wuJXd4vyja/chOymgLOc3p6JbMkwr7B3lMfJSKmBo6gPdVSRxAKfGGqXFDBmebhbkPJVl9v5JcvchnsPh95j5eCXQ7IUG21jzI39LJ+jgc0JM0aAbwE/wCbKWzA1T/WwhB50nBwPWDcLVRh2Jt92RX9m6IEF447Efsps5JhhuR5SpWKaKbZZQrPP3dME+phNMLy2XYKq3pKtOK7flCd8kV+Q4Q3Jb5p7D5Jgxs5gIJXHYp2rvYCto2JAaYub73tdTG5fQcNWl4P3dJB+izlS3w8NDUvccbltACzh5IqUKLGyWzx2Hkq0Zm8GG4Oo6OMCPqJ+anYYve3vYap4R+wpc41SS8jKrMs7plpa2iSY4hY7sjnH8LnOuo33dOsBTsHRJu1xm0AiLcwvS3ZW4gFmHcHTu4BU+I9m1fE1ddVwYOEQTHlx81GjqSjqW4rjYcqcaKP2i08S7F6sK52ogiw7kNI7t9nWu4b2Cxf8CKmK/iTTig1zdQDY0giXaugJMnkWr6MoZDSbT0FodIaHE7ujmkYTszQpOqFtNv8z4gQCLzI22MrqmpvaPT8kWqM9hssouYHNY24kGAmK2csonS9oHkNlBzPsjj8G5xy97H0CS4UapMsk/Cx8yGcQDss/iuzObYg6X0mMHMGd9/tfr4LhmoQWyV8NFokVs/w9SvBfTbF33A7p5rQUO09AAtpOFR1hDTO4tMW5WVXlvsKokh+IeXuPxAbfQfRbrIexuGwYApU2gjjAn14J6eivli/5ewSlyybkVBzKLdQgnvEcp4KwQheouhiCEITAEIQgASfdjkEpCTSYHAwcl2EIRSA5pHJELqEUgBCEJgC5C6hAHC1dQhKkByEQuoRSAIQhCYAhCEAC5pC6hFACEIQAIQhAAhCEAf/2Q=="/>
          <p:cNvSpPr>
            <a:spLocks noChangeAspect="1" noChangeArrowheads="1"/>
          </p:cNvSpPr>
          <p:nvPr/>
        </p:nvSpPr>
        <p:spPr bwMode="auto">
          <a:xfrm>
            <a:off x="63500" y="-490538"/>
            <a:ext cx="2000250" cy="100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4" descr="data:image/jpeg;base64,/9j/4AAQSkZJRgABAQAAAQABAAD/2wCEAAkGBhQRERUUExIWFRMWGRgWFBcYGBcbGBkaGhgXFxcYGxgaHCYeFxkjGRQXHy8iJCcpLC0sFR4xNTAqNSYrLCkBCQoKDgwOGg8PGi8kHyQsLCwsLCwtLSosLCksLCwsKSwsLSwsLCwpLCwsLCksLCwsKSwsLCksLCwsLCwpKSwpLP/AABEIAGkA0gMBIgACEQEDEQH/xAAcAAABBQEBAQAAAAAAAAAAAAAAAgMEBQYBBwj/xAA8EAABAwIEAwUFBgYBBQAAAAABAAIRAyEEBRIxQVFhBiJxgZEHEzKhsUJSYsHR8BQjM3Lh8RcVJENEY//EABkBAAMBAQEAAAAAAAAAAAAAAAABAgMEBf/EACoRAAICAQMDAgUFAAAAAAAAAAABAhESAyFRMUGRE2EyQlJioQQicYHw/9oADAMBAAIRAxEAPwD3FCEIAEIQgAQhCABCEIAEIQgAQhJe8ASSAOqAFIVZiO0FNpsHu/tbKgu7T6zpYAx345npA4+qOgrRoUipWa3dwHiQFnK4ruH8wlzeOg6SPLinMPgpEzrH4rkeqE0xZF1UzCm3d4TDs4YHAQ6DsYsVEOBgS3zadj87JIYAIvp+bT4pWLIs8Pj2vJABBG8qO3PGatJDgd9rfIpgg2Is9u3UKPjKY7tUHbf6EKHNrsNMtaeaUnfbHK9vqpDaoOxB8CFnsXQEmL6ocPz+S6cNDgRa02+qj1q6oZo0KhZmNSkGyNYPAm/qrPAZk2qDFiN2ncfqtYyUlaCyWhCFQwQhCABCEIAEIQgAQhCABCFxzgN7IA6mq+JawS5wA6rOZznrnONOm8sbcF4EnyUHD5cxxk13Odzc66dE2XtftVSbsHHrpIHrCgYiocVEulvJpj/JUnDYIgd2qD4gFPDCXl1Ns822KTFkQcPkZbdr3N6EyPRTRhJEVGNcOaea0cCZ6/u6U6sWiTfwSxM7E0MOGDuG3AFd1SeTuXNI94DcHSf3wSatXnY8Cpe3QYl+JuRsRuEzVcTcGD+9wo9V+o8qg+Y8OKYdVLjYxUG44OUpmiQsY/h8Lhv0j6tXRii61r7jg4cx1TT4qdHj1EfUKur4jRZ4jreJ5gjYrRUwZPfj40snvM+GftDj6J6nmoJbO2kt85/wqPG5m3RFRpP3XjcA8eoVR/1AtvMjnEeBITcH1Ik0j0FtYOcBawn9Ex7gtOtpIP1WTwufAncTHW8cfBXuBzpsCT034/6usnpu7WzJUkaLLc3FQ6HWqDhz6hWSy9bDB8VGEBwuI35wtHha2tjXcx/tXGVmqY6hCFRQIQhAAhCEACaxWJFNpc7YKDnOesw4j4qhHdaN/E9FlDi3YgzUFQ+oA8I2VJd2JvgvH9o6jv6dIDkXH8gq6v715/mayOVi0eQS8HhNHw1HRydf5wrSkH8HNPPmjLgh+5EwQ4d3puD6FWNOg07s+QS2tJjUwFOBgHAhKibEChT5Qk6gNnkeN04TOzk3U8ApySChFV9TgWu8QozieLSP7Tb0XajOMHyK4Jj4vX9UZFpIaNf71+FwQUlzzFrjjsQh9R/Furwv8lEdiKZMHun0WMk2Wh41BxERtb80xW0vHA9Wm4TbqgFm1bcje3iq7EEi4IJ6EBVCAMlYiuWd4kkD7Q3jqFEOPLgdOmoDuBvHgfBRK2axuSD1/M8VVVsw1GQxp/E10He8W3XbDSy6mE9TEezHSJjXT1G7HCWG8cLjfgoQdpgt8ouP1RUzIxE2INnQd9vNVNfFuJ2aLm4gRy8RZdMdLY5ZztnM00gF7DoeyZ+6ZteLhVI7UVw4MDNW0aSSIjgfEE/JS63vI3aCd54iDw4qVk+BkgFg4XDeU323v6AIcHEF7m+7JZViMRTbVFQNaYB3kc7Bei4WhoY1szAiVn+xDS2m5vAEcIWlXBO8nZ26apAhCFJoCEIQAKrzbPG0bAFz9oaJi25ULOu0ZadFEiRu43HlG5+ircExzpc6C43JvdaYUrZGXZEQNNV+t2o9SL9fBWlBsfe9FJp0DxA9Sp1Fv4fmolbC6GMM/wDEfMKZpB3g+SB4EeiWEjOxApgbW80rzQuF3RAjlVk8PRMOZykJbnjiYSHDk4eaylGy0xBaY3lIcXcpSnUnfdnqCPzSLjfUOPNZ7o02I1Rpn4D4gwoWJbO5cPEAhWZA4OlRcR/d8gnkFFBiMI10wWyOhb9FX1cqJBgz0D59QVoa2Hk30eahVMvEzA8oWsNWugnGzP1ctcNj0iYVTi8p030iReQTM7c7rQ43CwTM+ImVTVabvuvc3Ym5P1Xdp6r5MZQK5pLWQAXCDbVM8wZUDEVS4f0zeRtqH67xspeYsgDuPad+6SDtHqVBxVAuE6Har/a3Ftxtz9V1qaZyyhRCr1C20SIBNy0iN9uIkLR5AdekarCJ3JNgPWw85WSr4bTLtLg4iHWHifC0LSdmaRJElzrzM2Bm/DZU3aFVHsvZB8h3gOfVaNZfsTUkPERtuQea1C8vU+Jnfp/CgQhCzNDhMbrIdo+1zL0mEifidBHiG81psywAr0ywuLQYu03sZWdr9hSfhruHiAVcHFO5Gc8vlM9g2NdcVLdOHPcK+wtTTA94D4gfUBcpdlcRTFn0n+I0n81Hzb32FZ7x9IOaNwxwnyBF1rlGT2IjFrqXFPGGILmHxBUujWEbs+Y+q80x/tQFG38JWJ4TpE/moFD2zvlwOAfI+HSZ8jaOSp6SfdeUDTPYGvJ2g+BSw6f9rxr/AJortMnAd3a7odfbh+7KPmftexZLTRwbGCL6gXmYnhAHFR6cfqXkKlwe1u/cpLncx6T+i8Xy/wBumIAirggY4sLm332MrjvbXjC4luDbpECCXSD4zdHpfcvKCnwezkngU2ZPBv0Xj/8Ay3mJ/wDUpDxJ/VQ8b7VcxfGjDspkn7uq/WdksI95x8jUZcM9rBHHSPB6DUjZxjj0XzxmPtCzOoR3jTv9hrW8eMpVHt7mgIIqai3hpYQecgbow0frQ8Z8H0C+ra7mHxF/kmjpIuGesfkvDKvaTNsQ0tbU0jfuN0n14KKzF5w3/wA77XguB6bQoa/TrZzRWM+D3HEMHBrTbnwVfWb/APH5rx2p2izem4/z6l+gjht3eq2/sx7Tuxwq08S5wr0hqsLvbE7c+gVRhotftkmJ5R6ovcQ8j4WW5Sq97KnIx4KPnPaSvTDjToGo0XkktMESSQGnltJM7ws/jfanpYC7DHvbAVBMxcG0i/yK0jBdmvI9+6LHG+8tLXEbWc2wJubdFS5jjzEBpdvAMdRG6TS9omsH/sKpJ20vN/Vt11mc1K06Mq714L3czxBbdV60YPdx8oiWm5dEQO+7UG07ugTYGSLgTPHirXKKdbUQaMzsdXQchCrG4/M2EtaxjCfh7jZF7AED6rT5DkWZh1OpUxAewEF9OBccQDFjHFZS/XaK2yX9WwWhJLoa7s1jHUKwOgim+zom3Uk8l6ICqrAZVRLWvaJ4iTKtVk5OW7NIxoEIQkUCEJNRkgjmCEAN1sRp4foqnGs13eR4HbySRmFah3atI1Gj4ajOI4am8D9VBq5zRfaKnWWQsZvb/IpFPmGR0HGdTWnr+qgns+wXlpHMQrPEOoPkFlQz0gqO3K8MbRUHQtff5wuJXd4vyja/chOymgLOc3p6JbMkwr7B3lMfJSKmBo6gPdVSRxAKfGGqXFDBmebhbkPJVl9v5JcvchnsPh95j5eCXQ7IUG21jzI39LJ+jgc0JM0aAbwE/wCbKWzA1T/WwhB50nBwPWDcLVRh2Jt92RX9m6IEF447Efsps5JhhuR5SpWKaKbZZQrPP3dME+phNMLy2XYKq3pKtOK7flCd8kV+Q4Q3Jb5p7D5Jgxs5gIJXHYp2rvYCto2JAaYub73tdTG5fQcNWl4P3dJB+izlS3w8NDUvccbltACzh5IqUKLGyWzx2Hkq0Zm8GG4Oo6OMCPqJ+anYYve3vYap4R+wpc41SS8jKrMs7plpa2iSY4hY7sjnH8LnOuo33dOsBTsHRJu1xm0AiLcwvS3ZW4gFmHcHTu4BU+I9m1fE1ddVwYOEQTHlx81GjqSjqW4rjYcqcaKP2i08S7F6sK52ogiw7kNI7t9nWu4b2Cxf8CKmK/iTTig1zdQDY0giXaugJMnkWr6MoZDSbT0FodIaHE7ujmkYTszQpOqFtNv8z4gQCLzI22MrqmpvaPT8kWqM9hssouYHNY24kGAmK2csonS9oHkNlBzPsjj8G5xy97H0CS4UapMsk/Cx8yGcQDss/iuzObYg6X0mMHMGd9/tfr4LhmoQWyV8NFokVs/w9SvBfTbF33A7p5rQUO09AAtpOFR1hDTO4tMW5WVXlvsKokh+IeXuPxAbfQfRbrIexuGwYApU2gjjAn14J6eivli/5ewSlyybkVBzKLdQgnvEcp4KwQheouhiCEITAEIQgASfdjkEpCTSYHAwcl2EIRSA5pHJELqEUgBCEJgC5C6hAHC1dQhKkByEQuoRSAIQhCYAhCEAC5pC6hFACEIQAIQhAAhCEAf/2Q=="/>
          <p:cNvSpPr>
            <a:spLocks noChangeAspect="1" noChangeArrowheads="1"/>
          </p:cNvSpPr>
          <p:nvPr/>
        </p:nvSpPr>
        <p:spPr bwMode="auto">
          <a:xfrm>
            <a:off x="215900" y="-338138"/>
            <a:ext cx="2000250" cy="100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6" descr="data:image/jpeg;base64,/9j/4AAQSkZJRgABAQAAAQABAAD/2wCEAAkGBhQRERUUExIWFRMWGRgWFBcYGBcbGBkaGhgXFxcYGxgaHCYeFxkjGRQXHy8iJCcpLC0sFR4xNTAqNSYrLCkBCQoKDgwOGg8PGi8kHyQsLCwsLCwtLSosLCksLCwsKSwsLSwsLCwpLCwsLCksLCwsKSwsLCksLCwsLCwpKSwpLP/AABEIAGkA0gMBIgACEQEDEQH/xAAcAAABBQEBAQAAAAAAAAAAAAAAAgMEBQYBBwj/xAA8EAABAwIEAwUFBgYBBQAAAAABAAIRAyEEBRIxQVFhBiJxgZEHEzKhsUJSYsHR8BQjM3Lh8RcVJENEY//EABkBAAMBAQEAAAAAAAAAAAAAAAABAgMEBf/EACoRAAICAQMDAgUFAAAAAAAAAAABAhESAyFRMUGRE2EyQlJioQQicYHw/9oADAMBAAIRAxEAPwD3FCEIAEIQgAQhCABCEIAEIQgAQhJe8ASSAOqAFIVZiO0FNpsHu/tbKgu7T6zpYAx345npA4+qOgrRoUipWa3dwHiQFnK4ruH8wlzeOg6SPLinMPgpEzrH4rkeqE0xZF1UzCm3d4TDs4YHAQ6DsYsVEOBgS3zadj87JIYAIvp+bT4pWLIs8Pj2vJABBG8qO3PGatJDgd9rfIpgg2Is9u3UKPjKY7tUHbf6EKHNrsNMtaeaUnfbHK9vqpDaoOxB8CFnsXQEmL6ocPz+S6cNDgRa02+qj1q6oZo0KhZmNSkGyNYPAm/qrPAZk2qDFiN2ncfqtYyUlaCyWhCFQwQhCABCEIAEIQgAQhCABCFxzgN7IA6mq+JawS5wA6rOZznrnONOm8sbcF4EnyUHD5cxxk13Odzc66dE2XtftVSbsHHrpIHrCgYiocVEulvJpj/JUnDYIgd2qD4gFPDCXl1Ns822KTFkQcPkZbdr3N6EyPRTRhJEVGNcOaea0cCZ6/u6U6sWiTfwSxM7E0MOGDuG3AFd1SeTuXNI94DcHSf3wSatXnY8Cpe3QYl+JuRsRuEzVcTcGD+9wo9V+o8qg+Y8OKYdVLjYxUG44OUpmiQsY/h8Lhv0j6tXRii61r7jg4cx1TT4qdHj1EfUKur4jRZ4jreJ5gjYrRUwZPfj40snvM+GftDj6J6nmoJbO2kt85/wqPG5m3RFRpP3XjcA8eoVR/1AtvMjnEeBITcH1Ik0j0FtYOcBawn9Ex7gtOtpIP1WTwufAncTHW8cfBXuBzpsCT034/6usnpu7WzJUkaLLc3FQ6HWqDhz6hWSy9bDB8VGEBwuI35wtHha2tjXcx/tXGVmqY6hCFRQIQhAAhCEACaxWJFNpc7YKDnOesw4j4qhHdaN/E9FlDi3YgzUFQ+oA8I2VJd2JvgvH9o6jv6dIDkXH8gq6v715/mayOVi0eQS8HhNHw1HRydf5wrSkH8HNPPmjLgh+5EwQ4d3puD6FWNOg07s+QS2tJjUwFOBgHAhKibEChT5Qk6gNnkeN04TOzk3U8ApySChFV9TgWu8QozieLSP7Tb0XajOMHyK4Jj4vX9UZFpIaNf71+FwQUlzzFrjjsQh9R/Furwv8lEdiKZMHun0WMk2Wh41BxERtb80xW0vHA9Wm4TbqgFm1bcje3iq7EEi4IJ6EBVCAMlYiuWd4kkD7Q3jqFEOPLgdOmoDuBvHgfBRK2axuSD1/M8VVVsw1GQxp/E10He8W3XbDSy6mE9TEezHSJjXT1G7HCWG8cLjfgoQdpgt8ouP1RUzIxE2INnQd9vNVNfFuJ2aLm4gRy8RZdMdLY5ZztnM00gF7DoeyZ+6ZteLhVI7UVw4MDNW0aSSIjgfEE/JS63vI3aCd54iDw4qVk+BkgFg4XDeU323v6AIcHEF7m+7JZViMRTbVFQNaYB3kc7Bei4WhoY1szAiVn+xDS2m5vAEcIWlXBO8nZ26apAhCFJoCEIQAKrzbPG0bAFz9oaJi25ULOu0ZadFEiRu43HlG5+ircExzpc6C43JvdaYUrZGXZEQNNV+t2o9SL9fBWlBsfe9FJp0DxA9Sp1Fv4fmolbC6GMM/wDEfMKZpB3g+SB4EeiWEjOxApgbW80rzQuF3RAjlVk8PRMOZykJbnjiYSHDk4eaylGy0xBaY3lIcXcpSnUnfdnqCPzSLjfUOPNZ7o02I1Rpn4D4gwoWJbO5cPEAhWZA4OlRcR/d8gnkFFBiMI10wWyOhb9FX1cqJBgz0D59QVoa2Hk30eahVMvEzA8oWsNWugnGzP1ctcNj0iYVTi8p030iReQTM7c7rQ43CwTM+ImVTVabvuvc3Ym5P1Xdp6r5MZQK5pLWQAXCDbVM8wZUDEVS4f0zeRtqH67xspeYsgDuPad+6SDtHqVBxVAuE6Har/a3Ftxtz9V1qaZyyhRCr1C20SIBNy0iN9uIkLR5AdekarCJ3JNgPWw85WSr4bTLtLg4iHWHifC0LSdmaRJElzrzM2Bm/DZU3aFVHsvZB8h3gOfVaNZfsTUkPERtuQea1C8vU+Jnfp/CgQhCzNDhMbrIdo+1zL0mEifidBHiG81psywAr0ywuLQYu03sZWdr9hSfhruHiAVcHFO5Gc8vlM9g2NdcVLdOHPcK+wtTTA94D4gfUBcpdlcRTFn0n+I0n81Hzb32FZ7x9IOaNwxwnyBF1rlGT2IjFrqXFPGGILmHxBUujWEbs+Y+q80x/tQFG38JWJ4TpE/moFD2zvlwOAfI+HSZ8jaOSp6SfdeUDTPYGvJ2g+BSw6f9rxr/AJortMnAd3a7odfbh+7KPmftexZLTRwbGCL6gXmYnhAHFR6cfqXkKlwe1u/cpLncx6T+i8Xy/wBumIAirggY4sLm332MrjvbXjC4luDbpECCXSD4zdHpfcvKCnwezkngU2ZPBv0Xj/8Ay3mJ/wDUpDxJ/VQ8b7VcxfGjDspkn7uq/WdksI95x8jUZcM9rBHHSPB6DUjZxjj0XzxmPtCzOoR3jTv9hrW8eMpVHt7mgIIqai3hpYQecgbow0frQ8Z8H0C+ra7mHxF/kmjpIuGesfkvDKvaTNsQ0tbU0jfuN0n14KKzF5w3/wA77XguB6bQoa/TrZzRWM+D3HEMHBrTbnwVfWb/APH5rx2p2izem4/z6l+gjht3eq2/sx7Tuxwq08S5wr0hqsLvbE7c+gVRhotftkmJ5R6ovcQ8j4WW5Sq97KnIx4KPnPaSvTDjToGo0XkktMESSQGnltJM7ws/jfanpYC7DHvbAVBMxcG0i/yK0jBdmvI9+6LHG+8tLXEbWc2wJubdFS5jjzEBpdvAMdRG6TS9omsH/sKpJ20vN/Vt11mc1K06Mq714L3czxBbdV60YPdx8oiWm5dEQO+7UG07ugTYGSLgTPHirXKKdbUQaMzsdXQchCrG4/M2EtaxjCfh7jZF7AED6rT5DkWZh1OpUxAewEF9OBccQDFjHFZS/XaK2yX9WwWhJLoa7s1jHUKwOgim+zom3Uk8l6ICqrAZVRLWvaJ4iTKtVk5OW7NIxoEIQkUCEJNRkgjmCEAN1sRp4foqnGs13eR4HbySRmFah3atI1Gj4ajOI4am8D9VBq5zRfaKnWWQsZvb/IpFPmGR0HGdTWnr+qgns+wXlpHMQrPEOoPkFlQz0gqO3K8MbRUHQtff5wuJXd4vyja/chOymgLOc3p6JbMkwr7B3lMfJSKmBo6gPdVSRxAKfGGqXFDBmebhbkPJVl9v5JcvchnsPh95j5eCXQ7IUG21jzI39LJ+jgc0JM0aAbwE/wCbKWzA1T/WwhB50nBwPWDcLVRh2Jt92RX9m6IEF447Efsps5JhhuR5SpWKaKbZZQrPP3dME+phNMLy2XYKq3pKtOK7flCd8kV+Q4Q3Jb5p7D5Jgxs5gIJXHYp2rvYCto2JAaYub73tdTG5fQcNWl4P3dJB+izlS3w8NDUvccbltACzh5IqUKLGyWzx2Hkq0Zm8GG4Oo6OMCPqJ+anYYve3vYap4R+wpc41SS8jKrMs7plpa2iSY4hY7sjnH8LnOuo33dOsBTsHRJu1xm0AiLcwvS3ZW4gFmHcHTu4BU+I9m1fE1ddVwYOEQTHlx81GjqSjqW4rjYcqcaKP2i08S7F6sK52ogiw7kNI7t9nWu4b2Cxf8CKmK/iTTig1zdQDY0giXaugJMnkWr6MoZDSbT0FodIaHE7ujmkYTszQpOqFtNv8z4gQCLzI22MrqmpvaPT8kWqM9hssouYHNY24kGAmK2csonS9oHkNlBzPsjj8G5xy97H0CS4UapMsk/Cx8yGcQDss/iuzObYg6X0mMHMGd9/tfr4LhmoQWyV8NFokVs/w9SvBfTbF33A7p5rQUO09AAtpOFR1hDTO4tMW5WVXlvsKokh+IeXuPxAbfQfRbrIexuGwYApU2gjjAn14J6eivli/5ewSlyybkVBzKLdQgnvEcp4KwQheouhiCEITAEIQgASfdjkEpCTSYHAwcl2EIRSA5pHJELqEUgBCEJgC5C6hAHC1dQhKkByEQuoRSAIQhCYAhCEAC5pC6hFACEIQAIQhAAhCEAf/2Q=="/>
          <p:cNvSpPr>
            <a:spLocks noChangeAspect="1" noChangeArrowheads="1"/>
          </p:cNvSpPr>
          <p:nvPr/>
        </p:nvSpPr>
        <p:spPr bwMode="auto">
          <a:xfrm>
            <a:off x="63500" y="-346075"/>
            <a:ext cx="14097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" name="Picture 2" descr="https://encrypted-tbn2.google.com/images?q=tbn:ANd9GcSoLYW_f2HBCIsH4BjXArXYC6iGtPnPJ8BRVj9KFMUwD2pkEBvC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3238500"/>
            <a:ext cx="20764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ineraltown.com/Reports/33/trilo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1540"/>
            <a:ext cx="3733800" cy="254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11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3810000" cy="952500"/>
          </a:xfrm>
        </p:spPr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4500"/>
            <a:ext cx="4800600" cy="3581400"/>
          </a:xfrm>
        </p:spPr>
        <p:txBody>
          <a:bodyPr>
            <a:normAutofit/>
          </a:bodyPr>
          <a:lstStyle/>
          <a:p>
            <a:r>
              <a:rPr lang="en-US" sz="3200" dirty="0"/>
              <a:t>Subphylum </a:t>
            </a:r>
            <a:r>
              <a:rPr lang="en-US" sz="3200" dirty="0" err="1" smtClean="0">
                <a:solidFill>
                  <a:srgbClr val="C00000"/>
                </a:solidFill>
              </a:rPr>
              <a:t>Chelicerata</a:t>
            </a:r>
            <a:endParaRPr lang="en-US" sz="3200" dirty="0" smtClean="0">
              <a:solidFill>
                <a:srgbClr val="C00000"/>
              </a:solidFill>
            </a:endParaRPr>
          </a:p>
          <a:p>
            <a:pPr lvl="1"/>
            <a:r>
              <a:rPr lang="en-US" sz="3000" dirty="0" smtClean="0">
                <a:solidFill>
                  <a:srgbClr val="C00000"/>
                </a:solidFill>
              </a:rPr>
              <a:t>3 classes</a:t>
            </a:r>
            <a:endParaRPr lang="en-US" sz="3000" dirty="0">
              <a:solidFill>
                <a:srgbClr val="C00000"/>
              </a:solidFill>
            </a:endParaRPr>
          </a:p>
          <a:p>
            <a:pPr lvl="2"/>
            <a:r>
              <a:rPr lang="en-US" sz="2400" dirty="0" smtClean="0"/>
              <a:t>horseshoe </a:t>
            </a:r>
            <a:r>
              <a:rPr lang="en-US" sz="2400" dirty="0"/>
              <a:t>crabs,</a:t>
            </a:r>
          </a:p>
          <a:p>
            <a:pPr lvl="2"/>
            <a:r>
              <a:rPr lang="en-US" sz="2400" dirty="0" smtClean="0"/>
              <a:t>spiders, scorpions</a:t>
            </a:r>
            <a:r>
              <a:rPr lang="en-US" sz="2400" dirty="0"/>
              <a:t>, </a:t>
            </a:r>
            <a:r>
              <a:rPr lang="en-US" sz="2400" dirty="0" smtClean="0"/>
              <a:t>ticks</a:t>
            </a:r>
          </a:p>
          <a:p>
            <a:pPr lvl="2"/>
            <a:r>
              <a:rPr lang="en-US" sz="2400" dirty="0" smtClean="0"/>
              <a:t>Sea spiders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AutoShape 2" descr="data:image/jpeg;base64,/9j/4AAQSkZJRgABAQAAAQABAAD/2wCEAAkGBhQRERUUExIWFRMWGRgWFBcYGBcbGBkaGhgXFxcYGxgaHCYeFxkjGRQXHy8iJCcpLC0sFR4xNTAqNSYrLCkBCQoKDgwOGg8PGi8kHyQsLCwsLCwtLSosLCksLCwsKSwsLSwsLCwpLCwsLCksLCwsKSwsLCksLCwsLCwpKSwpLP/AABEIAGkA0gMBIgACEQEDEQH/xAAcAAABBQEBAQAAAAAAAAAAAAAAAgMEBQYBBwj/xAA8EAABAwIEAwUFBgYBBQAAAAABAAIRAyEEBRIxQVFhBiJxgZEHEzKhsUJSYsHR8BQjM3Lh8RcVJENEY//EABkBAAMBAQEAAAAAAAAAAAAAAAABAgMEBf/EACoRAAICAQMDAgUFAAAAAAAAAAABAhESAyFRMUGRE2EyQlJioQQicYHw/9oADAMBAAIRAxEAPwD3FCEIAEIQgAQhCABCEIAEIQgAQhJe8ASSAOqAFIVZiO0FNpsHu/tbKgu7T6zpYAx345npA4+qOgrRoUipWa3dwHiQFnK4ruH8wlzeOg6SPLinMPgpEzrH4rkeqE0xZF1UzCm3d4TDs4YHAQ6DsYsVEOBgS3zadj87JIYAIvp+bT4pWLIs8Pj2vJABBG8qO3PGatJDgd9rfIpgg2Is9u3UKPjKY7tUHbf6EKHNrsNMtaeaUnfbHK9vqpDaoOxB8CFnsXQEmL6ocPz+S6cNDgRa02+qj1q6oZo0KhZmNSkGyNYPAm/qrPAZk2qDFiN2ncfqtYyUlaCyWhCFQwQhCABCEIAEIQgAQhCABCFxzgN7IA6mq+JawS5wA6rOZznrnONOm8sbcF4EnyUHD5cxxk13Odzc66dE2XtftVSbsHHrpIHrCgYiocVEulvJpj/JUnDYIgd2qD4gFPDCXl1Ns822KTFkQcPkZbdr3N6EyPRTRhJEVGNcOaea0cCZ6/u6U6sWiTfwSxM7E0MOGDuG3AFd1SeTuXNI94DcHSf3wSatXnY8Cpe3QYl+JuRsRuEzVcTcGD+9wo9V+o8qg+Y8OKYdVLjYxUG44OUpmiQsY/h8Lhv0j6tXRii61r7jg4cx1TT4qdHj1EfUKur4jRZ4jreJ5gjYrRUwZPfj40snvM+GftDj6J6nmoJbO2kt85/wqPG5m3RFRpP3XjcA8eoVR/1AtvMjnEeBITcH1Ik0j0FtYOcBawn9Ex7gtOtpIP1WTwufAncTHW8cfBXuBzpsCT034/6usnpu7WzJUkaLLc3FQ6HWqDhz6hWSy9bDB8VGEBwuI35wtHha2tjXcx/tXGVmqY6hCFRQIQhAAhCEACaxWJFNpc7YKDnOesw4j4qhHdaN/E9FlDi3YgzUFQ+oA8I2VJd2JvgvH9o6jv6dIDkXH8gq6v715/mayOVi0eQS8HhNHw1HRydf5wrSkH8HNPPmjLgh+5EwQ4d3puD6FWNOg07s+QS2tJjUwFOBgHAhKibEChT5Qk6gNnkeN04TOzk3U8ApySChFV9TgWu8QozieLSP7Tb0XajOMHyK4Jj4vX9UZFpIaNf71+FwQUlzzFrjjsQh9R/Furwv8lEdiKZMHun0WMk2Wh41BxERtb80xW0vHA9Wm4TbqgFm1bcje3iq7EEi4IJ6EBVCAMlYiuWd4kkD7Q3jqFEOPLgdOmoDuBvHgfBRK2axuSD1/M8VVVsw1GQxp/E10He8W3XbDSy6mE9TEezHSJjXT1G7HCWG8cLjfgoQdpgt8ouP1RUzIxE2INnQd9vNVNfFuJ2aLm4gRy8RZdMdLY5ZztnM00gF7DoeyZ+6ZteLhVI7UVw4MDNW0aSSIjgfEE/JS63vI3aCd54iDw4qVk+BkgFg4XDeU323v6AIcHEF7m+7JZViMRTbVFQNaYB3kc7Bei4WhoY1szAiVn+xDS2m5vAEcIWlXBO8nZ26apAhCFJoCEIQAKrzbPG0bAFz9oaJi25ULOu0ZadFEiRu43HlG5+ircExzpc6C43JvdaYUrZGXZEQNNV+t2o9SL9fBWlBsfe9FJp0DxA9Sp1Fv4fmolbC6GMM/wDEfMKZpB3g+SB4EeiWEjOxApgbW80rzQuF3RAjlVk8PRMOZykJbnjiYSHDk4eaylGy0xBaY3lIcXcpSnUnfdnqCPzSLjfUOPNZ7o02I1Rpn4D4gwoWJbO5cPEAhWZA4OlRcR/d8gnkFFBiMI10wWyOhb9FX1cqJBgz0D59QVoa2Hk30eahVMvEzA8oWsNWugnGzP1ctcNj0iYVTi8p030iReQTM7c7rQ43CwTM+ImVTVabvuvc3Ym5P1Xdp6r5MZQK5pLWQAXCDbVM8wZUDEVS4f0zeRtqH67xspeYsgDuPad+6SDtHqVBxVAuE6Har/a3Ftxtz9V1qaZyyhRCr1C20SIBNy0iN9uIkLR5AdekarCJ3JNgPWw85WSr4bTLtLg4iHWHifC0LSdmaRJElzrzM2Bm/DZU3aFVHsvZB8h3gOfVaNZfsTUkPERtuQea1C8vU+Jnfp/CgQhCzNDhMbrIdo+1zL0mEifidBHiG81psywAr0ywuLQYu03sZWdr9hSfhruHiAVcHFO5Gc8vlM9g2NdcVLdOHPcK+wtTTA94D4gfUBcpdlcRTFn0n+I0n81Hzb32FZ7x9IOaNwxwnyBF1rlGT2IjFrqXFPGGILmHxBUujWEbs+Y+q80x/tQFG38JWJ4TpE/moFD2zvlwOAfI+HSZ8jaOSp6SfdeUDTPYGvJ2g+BSw6f9rxr/AJortMnAd3a7odfbh+7KPmftexZLTRwbGCL6gXmYnhAHFR6cfqXkKlwe1u/cpLncx6T+i8Xy/wBumIAirggY4sLm332MrjvbXjC4luDbpECCXSD4zdHpfcvKCnwezkngU2ZPBv0Xj/8Ay3mJ/wDUpDxJ/VQ8b7VcxfGjDspkn7uq/WdksI95x8jUZcM9rBHHSPB6DUjZxjj0XzxmPtCzOoR3jTv9hrW8eMpVHt7mgIIqai3hpYQecgbow0frQ8Z8H0C+ra7mHxF/kmjpIuGesfkvDKvaTNsQ0tbU0jfuN0n14KKzF5w3/wA77XguB6bQoa/TrZzRWM+D3HEMHBrTbnwVfWb/APH5rx2p2izem4/z6l+gjht3eq2/sx7Tuxwq08S5wr0hqsLvbE7c+gVRhotftkmJ5R6ovcQ8j4WW5Sq97KnIx4KPnPaSvTDjToGo0XkktMESSQGnltJM7ws/jfanpYC7DHvbAVBMxcG0i/yK0jBdmvI9+6LHG+8tLXEbWc2wJubdFS5jjzEBpdvAMdRG6TS9omsH/sKpJ20vN/Vt11mc1K06Mq714L3czxBbdV60YPdx8oiWm5dEQO+7UG07ugTYGSLgTPHirXKKdbUQaMzsdXQchCrG4/M2EtaxjCfh7jZF7AED6rT5DkWZh1OpUxAewEF9OBccQDFjHFZS/XaK2yX9WwWhJLoa7s1jHUKwOgim+zom3Uk8l6ICqrAZVRLWvaJ4iTKtVk5OW7NIxoEIQkUCEJNRkgjmCEAN1sRp4foqnGs13eR4HbySRmFah3atI1Gj4ajOI4am8D9VBq5zRfaKnWWQsZvb/IpFPmGR0HGdTWnr+qgns+wXlpHMQrPEOoPkFlQz0gqO3K8MbRUHQtff5wuJXd4vyja/chOymgLOc3p6JbMkwr7B3lMfJSKmBo6gPdVSRxAKfGGqXFDBmebhbkPJVl9v5JcvchnsPh95j5eCXQ7IUG21jzI39LJ+jgc0JM0aAbwE/wCbKWzA1T/WwhB50nBwPWDcLVRh2Jt92RX9m6IEF447Efsps5JhhuR5SpWKaKbZZQrPP3dME+phNMLy2XYKq3pKtOK7flCd8kV+Q4Q3Jb5p7D5Jgxs5gIJXHYp2rvYCto2JAaYub73tdTG5fQcNWl4P3dJB+izlS3w8NDUvccbltACzh5IqUKLGyWzx2Hkq0Zm8GG4Oo6OMCPqJ+anYYve3vYap4R+wpc41SS8jKrMs7plpa2iSY4hY7sjnH8LnOuo33dOsBTsHRJu1xm0AiLcwvS3ZW4gFmHcHTu4BU+I9m1fE1ddVwYOEQTHlx81GjqSjqW4rjYcqcaKP2i08S7F6sK52ogiw7kNI7t9nWu4b2Cxf8CKmK/iTTig1zdQDY0giXaugJMnkWr6MoZDSbT0FodIaHE7ujmkYTszQpOqFtNv8z4gQCLzI22MrqmpvaPT8kWqM9hssouYHNY24kGAmK2csonS9oHkNlBzPsjj8G5xy97H0CS4UapMsk/Cx8yGcQDss/iuzObYg6X0mMHMGd9/tfr4LhmoQWyV8NFokVs/w9SvBfTbF33A7p5rQUO09AAtpOFR1hDTO4tMW5WVXlvsKokh+IeXuPxAbfQfRbrIexuGwYApU2gjjAn14J6eivli/5ewSlyybkVBzKLdQgnvEcp4KwQheouhiCEITAEIQgASfdjkEpCTSYHAwcl2EIRSA5pHJELqEUgBCEJgC5C6hAHC1dQhKkByEQuoRSAIQhCYAhCEAC5pC6hFACEIQAIQhAAhCEAf/2Q=="/>
          <p:cNvSpPr>
            <a:spLocks noChangeAspect="1" noChangeArrowheads="1"/>
          </p:cNvSpPr>
          <p:nvPr/>
        </p:nvSpPr>
        <p:spPr bwMode="auto">
          <a:xfrm>
            <a:off x="63500" y="-490538"/>
            <a:ext cx="2000250" cy="100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4" descr="data:image/jpeg;base64,/9j/4AAQSkZJRgABAQAAAQABAAD/2wCEAAkGBhQRERUUExIWFRMWGRgWFBcYGBcbGBkaGhgXFxcYGxgaHCYeFxkjGRQXHy8iJCcpLC0sFR4xNTAqNSYrLCkBCQoKDgwOGg8PGi8kHyQsLCwsLCwtLSosLCksLCwsKSwsLSwsLCwpLCwsLCksLCwsKSwsLCksLCwsLCwpKSwpLP/AABEIAGkA0gMBIgACEQEDEQH/xAAcAAABBQEBAQAAAAAAAAAAAAAAAgMEBQYBBwj/xAA8EAABAwIEAwUFBgYBBQAAAAABAAIRAyEEBRIxQVFhBiJxgZEHEzKhsUJSYsHR8BQjM3Lh8RcVJENEY//EABkBAAMBAQEAAAAAAAAAAAAAAAABAgMEBf/EACoRAAICAQMDAgUFAAAAAAAAAAABAhESAyFRMUGRE2EyQlJioQQicYHw/9oADAMBAAIRAxEAPwD3FCEIAEIQgAQhCABCEIAEIQgAQhJe8ASSAOqAFIVZiO0FNpsHu/tbKgu7T6zpYAx345npA4+qOgrRoUipWa3dwHiQFnK4ruH8wlzeOg6SPLinMPgpEzrH4rkeqE0xZF1UzCm3d4TDs4YHAQ6DsYsVEOBgS3zadj87JIYAIvp+bT4pWLIs8Pj2vJABBG8qO3PGatJDgd9rfIpgg2Is9u3UKPjKY7tUHbf6EKHNrsNMtaeaUnfbHK9vqpDaoOxB8CFnsXQEmL6ocPz+S6cNDgRa02+qj1q6oZo0KhZmNSkGyNYPAm/qrPAZk2qDFiN2ncfqtYyUlaCyWhCFQwQhCABCEIAEIQgAQhCABCFxzgN7IA6mq+JawS5wA6rOZznrnONOm8sbcF4EnyUHD5cxxk13Odzc66dE2XtftVSbsHHrpIHrCgYiocVEulvJpj/JUnDYIgd2qD4gFPDCXl1Ns822KTFkQcPkZbdr3N6EyPRTRhJEVGNcOaea0cCZ6/u6U6sWiTfwSxM7E0MOGDuG3AFd1SeTuXNI94DcHSf3wSatXnY8Cpe3QYl+JuRsRuEzVcTcGD+9wo9V+o8qg+Y8OKYdVLjYxUG44OUpmiQsY/h8Lhv0j6tXRii61r7jg4cx1TT4qdHj1EfUKur4jRZ4jreJ5gjYrRUwZPfj40snvM+GftDj6J6nmoJbO2kt85/wqPG5m3RFRpP3XjcA8eoVR/1AtvMjnEeBITcH1Ik0j0FtYOcBawn9Ex7gtOtpIP1WTwufAncTHW8cfBXuBzpsCT034/6usnpu7WzJUkaLLc3FQ6HWqDhz6hWSy9bDB8VGEBwuI35wtHha2tjXcx/tXGVmqY6hCFRQIQhAAhCEACaxWJFNpc7YKDnOesw4j4qhHdaN/E9FlDi3YgzUFQ+oA8I2VJd2JvgvH9o6jv6dIDkXH8gq6v715/mayOVi0eQS8HhNHw1HRydf5wrSkH8HNPPmjLgh+5EwQ4d3puD6FWNOg07s+QS2tJjUwFOBgHAhKibEChT5Qk6gNnkeN04TOzk3U8ApySChFV9TgWu8QozieLSP7Tb0XajOMHyK4Jj4vX9UZFpIaNf71+FwQUlzzFrjjsQh9R/Furwv8lEdiKZMHun0WMk2Wh41BxERtb80xW0vHA9Wm4TbqgFm1bcje3iq7EEi4IJ6EBVCAMlYiuWd4kkD7Q3jqFEOPLgdOmoDuBvHgfBRK2axuSD1/M8VVVsw1GQxp/E10He8W3XbDSy6mE9TEezHSJjXT1G7HCWG8cLjfgoQdpgt8ouP1RUzIxE2INnQd9vNVNfFuJ2aLm4gRy8RZdMdLY5ZztnM00gF7DoeyZ+6ZteLhVI7UVw4MDNW0aSSIjgfEE/JS63vI3aCd54iDw4qVk+BkgFg4XDeU323v6AIcHEF7m+7JZViMRTbVFQNaYB3kc7Bei4WhoY1szAiVn+xDS2m5vAEcIWlXBO8nZ26apAhCFJoCEIQAKrzbPG0bAFz9oaJi25ULOu0ZadFEiRu43HlG5+ircExzpc6C43JvdaYUrZGXZEQNNV+t2o9SL9fBWlBsfe9FJp0DxA9Sp1Fv4fmolbC6GMM/wDEfMKZpB3g+SB4EeiWEjOxApgbW80rzQuF3RAjlVk8PRMOZykJbnjiYSHDk4eaylGy0xBaY3lIcXcpSnUnfdnqCPzSLjfUOPNZ7o02I1Rpn4D4gwoWJbO5cPEAhWZA4OlRcR/d8gnkFFBiMI10wWyOhb9FX1cqJBgz0D59QVoa2Hk30eahVMvEzA8oWsNWugnGzP1ctcNj0iYVTi8p030iReQTM7c7rQ43CwTM+ImVTVabvuvc3Ym5P1Xdp6r5MZQK5pLWQAXCDbVM8wZUDEVS4f0zeRtqH67xspeYsgDuPad+6SDtHqVBxVAuE6Har/a3Ftxtz9V1qaZyyhRCr1C20SIBNy0iN9uIkLR5AdekarCJ3JNgPWw85WSr4bTLtLg4iHWHifC0LSdmaRJElzrzM2Bm/DZU3aFVHsvZB8h3gOfVaNZfsTUkPERtuQea1C8vU+Jnfp/CgQhCzNDhMbrIdo+1zL0mEifidBHiG81psywAr0ywuLQYu03sZWdr9hSfhruHiAVcHFO5Gc8vlM9g2NdcVLdOHPcK+wtTTA94D4gfUBcpdlcRTFn0n+I0n81Hzb32FZ7x9IOaNwxwnyBF1rlGT2IjFrqXFPGGILmHxBUujWEbs+Y+q80x/tQFG38JWJ4TpE/moFD2zvlwOAfI+HSZ8jaOSp6SfdeUDTPYGvJ2g+BSw6f9rxr/AJortMnAd3a7odfbh+7KPmftexZLTRwbGCL6gXmYnhAHFR6cfqXkKlwe1u/cpLncx6T+i8Xy/wBumIAirggY4sLm332MrjvbXjC4luDbpECCXSD4zdHpfcvKCnwezkngU2ZPBv0Xj/8Ay3mJ/wDUpDxJ/VQ8b7VcxfGjDspkn7uq/WdksI95x8jUZcM9rBHHSPB6DUjZxjj0XzxmPtCzOoR3jTv9hrW8eMpVHt7mgIIqai3hpYQecgbow0frQ8Z8H0C+ra7mHxF/kmjpIuGesfkvDKvaTNsQ0tbU0jfuN0n14KKzF5w3/wA77XguB6bQoa/TrZzRWM+D3HEMHBrTbnwVfWb/APH5rx2p2izem4/z6l+gjht3eq2/sx7Tuxwq08S5wr0hqsLvbE7c+gVRhotftkmJ5R6ovcQ8j4WW5Sq97KnIx4KPnPaSvTDjToGo0XkktMESSQGnltJM7ws/jfanpYC7DHvbAVBMxcG0i/yK0jBdmvI9+6LHG+8tLXEbWc2wJubdFS5jjzEBpdvAMdRG6TS9omsH/sKpJ20vN/Vt11mc1K06Mq714L3czxBbdV60YPdx8oiWm5dEQO+7UG07ugTYGSLgTPHirXKKdbUQaMzsdXQchCrG4/M2EtaxjCfh7jZF7AED6rT5DkWZh1OpUxAewEF9OBccQDFjHFZS/XaK2yX9WwWhJLoa7s1jHUKwOgim+zom3Uk8l6ICqrAZVRLWvaJ4iTKtVk5OW7NIxoEIQkUCEJNRkgjmCEAN1sRp4foqnGs13eR4HbySRmFah3atI1Gj4ajOI4am8D9VBq5zRfaKnWWQsZvb/IpFPmGR0HGdTWnr+qgns+wXlpHMQrPEOoPkFlQz0gqO3K8MbRUHQtff5wuJXd4vyja/chOymgLOc3p6JbMkwr7B3lMfJSKmBo6gPdVSRxAKfGGqXFDBmebhbkPJVl9v5JcvchnsPh95j5eCXQ7IUG21jzI39LJ+jgc0JM0aAbwE/wCbKWzA1T/WwhB50nBwPWDcLVRh2Jt92RX9m6IEF447Efsps5JhhuR5SpWKaKbZZQrPP3dME+phNMLy2XYKq3pKtOK7flCd8kV+Q4Q3Jb5p7D5Jgxs5gIJXHYp2rvYCto2JAaYub73tdTG5fQcNWl4P3dJB+izlS3w8NDUvccbltACzh5IqUKLGyWzx2Hkq0Zm8GG4Oo6OMCPqJ+anYYve3vYap4R+wpc41SS8jKrMs7plpa2iSY4hY7sjnH8LnOuo33dOsBTsHRJu1xm0AiLcwvS3ZW4gFmHcHTu4BU+I9m1fE1ddVwYOEQTHlx81GjqSjqW4rjYcqcaKP2i08S7F6sK52ogiw7kNI7t9nWu4b2Cxf8CKmK/iTTig1zdQDY0giXaugJMnkWr6MoZDSbT0FodIaHE7ujmkYTszQpOqFtNv8z4gQCLzI22MrqmpvaPT8kWqM9hssouYHNY24kGAmK2csonS9oHkNlBzPsjj8G5xy97H0CS4UapMsk/Cx8yGcQDss/iuzObYg6X0mMHMGd9/tfr4LhmoQWyV8NFokVs/w9SvBfTbF33A7p5rQUO09AAtpOFR1hDTO4tMW5WVXlvsKokh+IeXuPxAbfQfRbrIexuGwYApU2gjjAn14J6eivli/5ewSlyybkVBzKLdQgnvEcp4KwQheouhiCEITAEIQgASfdjkEpCTSYHAwcl2EIRSA5pHJELqEUgBCEJgC5C6hAHC1dQhKkByEQuoRSAIQhCYAhCEAC5pC6hFACEIQAIQhAAhCEAf/2Q=="/>
          <p:cNvSpPr>
            <a:spLocks noChangeAspect="1" noChangeArrowheads="1"/>
          </p:cNvSpPr>
          <p:nvPr/>
        </p:nvSpPr>
        <p:spPr bwMode="auto">
          <a:xfrm>
            <a:off x="215900" y="-338138"/>
            <a:ext cx="2000250" cy="100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6" descr="data:image/jpeg;base64,/9j/4AAQSkZJRgABAQAAAQABAAD/2wCEAAkGBhQRERUUExIWFRMWGRgWFBcYGBcbGBkaGhgXFxcYGxgaHCYeFxkjGRQXHy8iJCcpLC0sFR4xNTAqNSYrLCkBCQoKDgwOGg8PGi8kHyQsLCwsLCwtLSosLCksLCwsKSwsLSwsLCwpLCwsLCksLCwsKSwsLCksLCwsLCwpKSwpLP/AABEIAGkA0gMBIgACEQEDEQH/xAAcAAABBQEBAQAAAAAAAAAAAAAAAgMEBQYBBwj/xAA8EAABAwIEAwUFBgYBBQAAAAABAAIRAyEEBRIxQVFhBiJxgZEHEzKhsUJSYsHR8BQjM3Lh8RcVJENEY//EABkBAAMBAQEAAAAAAAAAAAAAAAABAgMEBf/EACoRAAICAQMDAgUFAAAAAAAAAAABAhESAyFRMUGRE2EyQlJioQQicYHw/9oADAMBAAIRAxEAPwD3FCEIAEIQgAQhCABCEIAEIQgAQhJe8ASSAOqAFIVZiO0FNpsHu/tbKgu7T6zpYAx345npA4+qOgrRoUipWa3dwHiQFnK4ruH8wlzeOg6SPLinMPgpEzrH4rkeqE0xZF1UzCm3d4TDs4YHAQ6DsYsVEOBgS3zadj87JIYAIvp+bT4pWLIs8Pj2vJABBG8qO3PGatJDgd9rfIpgg2Is9u3UKPjKY7tUHbf6EKHNrsNMtaeaUnfbHK9vqpDaoOxB8CFnsXQEmL6ocPz+S6cNDgRa02+qj1q6oZo0KhZmNSkGyNYPAm/qrPAZk2qDFiN2ncfqtYyUlaCyWhCFQwQhCABCEIAEIQgAQhCABCFxzgN7IA6mq+JawS5wA6rOZznrnONOm8sbcF4EnyUHD5cxxk13Odzc66dE2XtftVSbsHHrpIHrCgYiocVEulvJpj/JUnDYIgd2qD4gFPDCXl1Ns822KTFkQcPkZbdr3N6EyPRTRhJEVGNcOaea0cCZ6/u6U6sWiTfwSxM7E0MOGDuG3AFd1SeTuXNI94DcHSf3wSatXnY8Cpe3QYl+JuRsRuEzVcTcGD+9wo9V+o8qg+Y8OKYdVLjYxUG44OUpmiQsY/h8Lhv0j6tXRii61r7jg4cx1TT4qdHj1EfUKur4jRZ4jreJ5gjYrRUwZPfj40snvM+GftDj6J6nmoJbO2kt85/wqPG5m3RFRpP3XjcA8eoVR/1AtvMjnEeBITcH1Ik0j0FtYOcBawn9Ex7gtOtpIP1WTwufAncTHW8cfBXuBzpsCT034/6usnpu7WzJUkaLLc3FQ6HWqDhz6hWSy9bDB8VGEBwuI35wtHha2tjXcx/tXGVmqY6hCFRQIQhAAhCEACaxWJFNpc7YKDnOesw4j4qhHdaN/E9FlDi3YgzUFQ+oA8I2VJd2JvgvH9o6jv6dIDkXH8gq6v715/mayOVi0eQS8HhNHw1HRydf5wrSkH8HNPPmjLgh+5EwQ4d3puD6FWNOg07s+QS2tJjUwFOBgHAhKibEChT5Qk6gNnkeN04TOzk3U8ApySChFV9TgWu8QozieLSP7Tb0XajOMHyK4Jj4vX9UZFpIaNf71+FwQUlzzFrjjsQh9R/Furwv8lEdiKZMHun0WMk2Wh41BxERtb80xW0vHA9Wm4TbqgFm1bcje3iq7EEi4IJ6EBVCAMlYiuWd4kkD7Q3jqFEOPLgdOmoDuBvHgfBRK2axuSD1/M8VVVsw1GQxp/E10He8W3XbDSy6mE9TEezHSJjXT1G7HCWG8cLjfgoQdpgt8ouP1RUzIxE2INnQd9vNVNfFuJ2aLm4gRy8RZdMdLY5ZztnM00gF7DoeyZ+6ZteLhVI7UVw4MDNW0aSSIjgfEE/JS63vI3aCd54iDw4qVk+BkgFg4XDeU323v6AIcHEF7m+7JZViMRTbVFQNaYB3kc7Bei4WhoY1szAiVn+xDS2m5vAEcIWlXBO8nZ26apAhCFJoCEIQAKrzbPG0bAFz9oaJi25ULOu0ZadFEiRu43HlG5+ircExzpc6C43JvdaYUrZGXZEQNNV+t2o9SL9fBWlBsfe9FJp0DxA9Sp1Fv4fmolbC6GMM/wDEfMKZpB3g+SB4EeiWEjOxApgbW80rzQuF3RAjlVk8PRMOZykJbnjiYSHDk4eaylGy0xBaY3lIcXcpSnUnfdnqCPzSLjfUOPNZ7o02I1Rpn4D4gwoWJbO5cPEAhWZA4OlRcR/d8gnkFFBiMI10wWyOhb9FX1cqJBgz0D59QVoa2Hk30eahVMvEzA8oWsNWugnGzP1ctcNj0iYVTi8p030iReQTM7c7rQ43CwTM+ImVTVabvuvc3Ym5P1Xdp6r5MZQK5pLWQAXCDbVM8wZUDEVS4f0zeRtqH67xspeYsgDuPad+6SDtHqVBxVAuE6Har/a3Ftxtz9V1qaZyyhRCr1C20SIBNy0iN9uIkLR5AdekarCJ3JNgPWw85WSr4bTLtLg4iHWHifC0LSdmaRJElzrzM2Bm/DZU3aFVHsvZB8h3gOfVaNZfsTUkPERtuQea1C8vU+Jnfp/CgQhCzNDhMbrIdo+1zL0mEifidBHiG81psywAr0ywuLQYu03sZWdr9hSfhruHiAVcHFO5Gc8vlM9g2NdcVLdOHPcK+wtTTA94D4gfUBcpdlcRTFn0n+I0n81Hzb32FZ7x9IOaNwxwnyBF1rlGT2IjFrqXFPGGILmHxBUujWEbs+Y+q80x/tQFG38JWJ4TpE/moFD2zvlwOAfI+HSZ8jaOSp6SfdeUDTPYGvJ2g+BSw6f9rxr/AJortMnAd3a7odfbh+7KPmftexZLTRwbGCL6gXmYnhAHFR6cfqXkKlwe1u/cpLncx6T+i8Xy/wBumIAirggY4sLm332MrjvbXjC4luDbpECCXSD4zdHpfcvKCnwezkngU2ZPBv0Xj/8Ay3mJ/wDUpDxJ/VQ8b7VcxfGjDspkn7uq/WdksI95x8jUZcM9rBHHSPB6DUjZxjj0XzxmPtCzOoR3jTv9hrW8eMpVHt7mgIIqai3hpYQecgbow0frQ8Z8H0C+ra7mHxF/kmjpIuGesfkvDKvaTNsQ0tbU0jfuN0n14KKzF5w3/wA77XguB6bQoa/TrZzRWM+D3HEMHBrTbnwVfWb/APH5rx2p2izem4/z6l+gjht3eq2/sx7Tuxwq08S5wr0hqsLvbE7c+gVRhotftkmJ5R6ovcQ8j4WW5Sq97KnIx4KPnPaSvTDjToGo0XkktMESSQGnltJM7ws/jfanpYC7DHvbAVBMxcG0i/yK0jBdmvI9+6LHG+8tLXEbWc2wJubdFS5jjzEBpdvAMdRG6TS9omsH/sKpJ20vN/Vt11mc1K06Mq714L3czxBbdV60YPdx8oiWm5dEQO+7UG07ugTYGSLgTPHirXKKdbUQaMzsdXQchCrG4/M2EtaxjCfh7jZF7AED6rT5DkWZh1OpUxAewEF9OBccQDFjHFZS/XaK2yX9WwWhJLoa7s1jHUKwOgim+zom3Uk8l6ICqrAZVRLWvaJ4iTKtVk5OW7NIxoEIQkUCEJNRkgjmCEAN1sRp4foqnGs13eR4HbySRmFah3atI1Gj4ajOI4am8D9VBq5zRfaKnWWQsZvb/IpFPmGR0HGdTWnr+qgns+wXlpHMQrPEOoPkFlQz0gqO3K8MbRUHQtff5wuJXd4vyja/chOymgLOc3p6JbMkwr7B3lMfJSKmBo6gPdVSRxAKfGGqXFDBmebhbkPJVl9v5JcvchnsPh95j5eCXQ7IUG21jzI39LJ+jgc0JM0aAbwE/wCbKWzA1T/WwhB50nBwPWDcLVRh2Jt92RX9m6IEF447Efsps5JhhuR5SpWKaKbZZQrPP3dME+phNMLy2XYKq3pKtOK7flCd8kV+Q4Q3Jb5p7D5Jgxs5gIJXHYp2rvYCto2JAaYub73tdTG5fQcNWl4P3dJB+izlS3w8NDUvccbltACzh5IqUKLGyWzx2Hkq0Zm8GG4Oo6OMCPqJ+anYYve3vYap4R+wpc41SS8jKrMs7plpa2iSY4hY7sjnH8LnOuo33dOsBTsHRJu1xm0AiLcwvS3ZW4gFmHcHTu4BU+I9m1fE1ddVwYOEQTHlx81GjqSjqW4rjYcqcaKP2i08S7F6sK52ogiw7kNI7t9nWu4b2Cxf8CKmK/iTTig1zdQDY0giXaugJMnkWr6MoZDSbT0FodIaHE7ujmkYTszQpOqFtNv8z4gQCLzI22MrqmpvaPT8kWqM9hssouYHNY24kGAmK2csonS9oHkNlBzPsjj8G5xy97H0CS4UapMsk/Cx8yGcQDss/iuzObYg6X0mMHMGd9/tfr4LhmoQWyV8NFokVs/w9SvBfTbF33A7p5rQUO09AAtpOFR1hDTO4tMW5WVXlvsKokh+IeXuPxAbfQfRbrIexuGwYApU2gjjAn14J6eivli/5ewSlyybkVBzKLdQgnvEcp4KwQheouhiCEITAEIQgASfdjkEpCTSYHAwcl2EIRSA5pHJELqEUgBCEJgC5C6hAHC1dQhKkByEQuoRSAIQhCYAhCEAC5pC6hFACEIQAIQhAAhCEAf/2Q=="/>
          <p:cNvSpPr>
            <a:spLocks noChangeAspect="1" noChangeArrowheads="1"/>
          </p:cNvSpPr>
          <p:nvPr/>
        </p:nvSpPr>
        <p:spPr bwMode="auto">
          <a:xfrm>
            <a:off x="63500" y="-346075"/>
            <a:ext cx="14097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6" descr="data:image/jpeg;base64,/9j/4AAQSkZJRgABAQAAAQABAAD/2wBDAAkGBwgHBgkIBwgKCgkLDRYPDQwMDRsUFRAWIB0iIiAdHx8kKDQsJCYxJx8fLT0tMTU3Ojo6Iys/RD84QzQ5Ojf/2wBDAQoKCg0MDRoPDxo3JR8lNzc3Nzc3Nzc3Nzc3Nzc3Nzc3Nzc3Nzc3Nzc3Nzc3Nzc3Nzc3Nzc3Nzc3Nzc3Nzc3Nzf/wAARCACDAMUDASIAAhEBAxEB/8QAHAAAAgMBAQEBAAAAAAAAAAAABAUAAwYCBwEI/8QAOhAAAgECBQIEBAUDAwQDAQAAAQIDBBEABRIhMRNBIlFhcQYUgaEykbHB0SNC8BVS4SQzcvEHFjSi/8QAGAEAAwEBAAAAAAAAAAAAAAAAAAECAwT/xAAiEQADAQACAgIDAQEAAAAAAAAAARECITEDEgRBE1FhQlL/2gAMAwEAAhEDEQA/AFXUbK9Jy/crqVpJDq1E3uFW+7X39N8McvzExxRS1VVKJtG7E2DC48ub2wT/APWpo4YamvjhTe5YAlhfuT5D9sVrSfMVCGlBMcSnVI62BHO1/wB/+MZLedUp5aGHw/NHUZnrr6YPDUvaGFdtvO3O+Cs4+JogslNllM0VSxIAjiLaeQbHsRbCIwVFNm8Mc9jUdbQLgWKkb29vP+caiWgnlgJp6OOOSElFCJ4n9b8nj2wPjoa5EWdVMtRS0u7CYwhpYr7lgbBgeBf025wrp6asqaySeeYP01PTjQjUANiBtvba+NTmMEUOU9OpDw1zxsXs1wxG5Ud+LmwHnhLlnw8JlWqhZmuhdi7MPEdyb9h6YWVyGnwIa0qZFSR3XSSrRxjVpPABH3wbSLNT1UbLARGkuu0F7FfcCxO3F/fF0FCtKZWmhCzBvCxbi/t9N8aHLKOmpI4Upi8lfI5YxxpoS9r3Fu/POBuDRKevMeqeLRJNKdCLbwop5JuORYeuC4zLVRQlRFqlI1qoDE89+35Yono0eYSIzqpkFtIA0tv5eZ/TEaWnp6qRXJ6ugsW1An0AH0++M9pb4NM69XR47U7PGgDyR9MrIhYqX0nk/mcJXqZv6qqLrHuWNrHfsPbFE+e05uUJ1KpVtwdQtvz9cEu/zKxSxoNK6WMmrYA8qfXnFYz6qC3pafAQUhaqilSql6ewbWDqUjcBQB67G+PhgmqHeGkFRctcKY7kXvuSOLb9/LFdb8ylRripJVXSGMhNhp8z5jfnHFJ8RyZQAQAIWe7SMba9uFvscJZdo24oUU6xwvOZ6IFwAUZ5CWWx8sOUq8vohPM9XSIadlJjmA1sx7DyOxxXmGZx5iY6ibL16sfL6yhJ9PW3Y4RV2VUFRUirp0VKoeBrngd+9ieN/TDqovrgcfE+b5ZNT01QmqWRCJVIvt5X9Ofyxjq2ap6pqZoo3ia0YiElwoA2vxvuPP3w9hyipnkShJsGbxMzaAG5B4PNsEfEXwzR0FNHJPV/1ixLGwG3f7X5wZiB2AGW1UYpXmhhRWZTZXsBcjHym+J6qjpJKOpjLQFTGLNqNrG5F72wRmtHQQUcSRl4CzdONofEu4uHuR38sJK7LspaniNJG1QAo6pdGUSHgln7+23ljRvE/pDWqOM1WkWgikrSjrqUpNKxKgEDbSB6/bHNJnFMtIyLUSqakCGGUWsB6i2/OEvxF0YqWngpmqWDRgxu42B53tfbnnz2xZ8IVkMFkrGkqFRhNZlsEPNwTbvf0xM4o7zB8KYUbCYs8sVQh17XGpT7W/z2xTHP1GaljYdR79GzAgeZ0nk2vgGtzZ3zGSv6pUkk2jtdAfMbb+uOqmvSMwydWZHK6pEfSoPttf8AnESlrR1V0MdCypNIl2F7zXG42NrHjb74mEzZjUyt4GIUDbzxMD8QfkG9fnNXXwPHIqMukkCJvELeXb88L6jOYaCNtCS3mIREZjpW+xttuN+3rzitMxkRDTNTJI2sCNyxHrpB8jz9MC/6PmNWxafQALsx1Ek7k/8AHrheqzwjJt6OM2+ITUVfyyRytLZVjkMZIYDmw5tt5DnGxX4kqZciDRNonhX+oytZgo22B7c4zND8P04JmlkmkJsZCi6WbnYnsPL2w4o8pgk6kUKhNZ1N4yXsOF1eXP54tuAlBl8M50MzpZHzGnWbokhSQCArC2x3wMabNKQyU/XMUIY6FdSoABI+p2OGmRZfSZdFPNSQrArgJJGgtrcnYm3fjAnxDV/MRyyTA9TrWAAKCMqNLHc973tinv7QTjkFocuqKqsNRXT/ANG2lUC3L2vvzsB6jthtQ0VVUZisFPMop9rjcNudyd+3l64Fy6SStijSjQDpxaXKNqO+1iT9cNsmqIYUDtFKlRpOvW1jp3sb+w/w4nhrkFfomeVEPw1SSROymRgCGMZLNuLad+Rc4y7UsvRWogqQjMAVjmj8QJtzbnm98Mq2hfMMx+arJPmEiJWEEjSBcm4HJI339McS5esWYL81mRNPsXXSRY8dzfuNuTgXD4Y2LM1oJaelBmlZpxqEpEQUI4ANu/640HwjO0mUfKwwLG8ik2mQHqb3Jv8AkLb4z9fWZtWNVU1XRBYKcgC0gu4DcqPI24588GUOYyyRTqtTFClOAhSwN2BsSDw3c4H7NgoNJ6+uNZFDXzGIQi2prc+dvLjfA3zhnacSxRlFUlSx0lt7gfnfcb4+51TUtVllPXRVQilR1UsSFMg7k2JuNibWwo/00TzjMc1q3+TpLOkSx26oXfbzuft3wLM4pV/gzeqqvDBV0xgg8MgcA3Fjvc977YLE3zCtTwJCQsQZSZLXF9rbbkYCqc3os3o4xTT9GpkNtLQFxfcaSwNhbnfF+X1Z6EUEnRlpxEFSVgQSbcg8+e3ridZT4KWpyj5lIKyyRssg0m945fE4B23wXWImfZfNFAB82r6+lrL6hwL39PviqlkpoqOQ0qpUzJYKTsynyFxtzgGpr5aBmMCtG8UmonYkgjYHa9hfjBIhXnkvyWlpZIZnq6kqbFvlpFv0h3379+bYxlfEkdfIjN04ASVRBpRgTsAvBJ+2+NbXRw1NKMwp5HjMnhljUX0tubkeWJlUFMjapYJjI2n+qyggkn17HbEr9g+oZ9ckzOsMYnqYmjCaYUYadPaxsL/X7YZz0tNkmVRKa5ZaqQgyp07BAdvU2sB64bVBymjoMykkqZ/mAmuKISFbnT4QP912vzhDl+YTVNUnzbo66SVUqoIsbEA2vzjRVibS5B6l4Xp6U0MhkmnjHW0Jps1+1/e3li2OhaGEvnLoIacXUsCxB7Am3YjgeeI+Y08E8j2Va4vdU0aRGb77+mFvxRXQy0Mp+ZebqkAQhiCq3HiJ8v5xfrCXpHS1kMzlljjC2HMtje5/z64mEFRmcsQi0LGSUGplOq9vM2GJi1tzoy9BlkFZLNmC1OYwBtUuiK40hV42UnYnffnHpeWwx1UBZZKZHI8SyMNrHYgdzxjz/LqqlnquvEkYSK5kkZQbk9hvzucF5mJIkSokjdwytpLxaLWF9Vub7/rjFqumi4RsJ6dIXAXT4VuwLadI7HT98CUue5fQiZpTMRSi8jJGW1E7AWHJ29cYHKomqmmaQSziNL/9wtuTwL8c2x3Pl86kCOB1lZQQzFjpY35N9v8AjE+rRVpqaD4wgqOoajommSTU6SIdZIIINrb7emKvifO8nzWX/oUqB1z1ZJumdCMCCFIA7je/584yzfD8zwN4y0p8RjH4mJHAJPp3+2BzTvl8SJVSOocgAX1c9ren/OG82CX9NVS5rDBLTU2WwxtE39Tq6r+XO9yx3Poe2NOmdUcsVT1gGRRptdfCNhYg7k2v98eS1WYZVGtys3WQgKAwBH5bD9cWPmbUtK1TKk0sMimMGdbhQdwdjyLDnBpa+gT5NnX5/T5dMklHShWAstzYqp5AHYG2AMy+KXzeVVWKlWAWMk0lwVNxx64x7yT5jMriTXYjTv8ATj0xImq5KhlnSMHe4dd09R64a9vsGqz1FszhqcrVIVhkWKMALGBqe9xse1j52xka+vnplZ6ipRtA0iJJRqAHHAtfffGYq62rWL5dKiQJqs6obBz7eQOK2nmmXTH4wSbHe49Tgymg7PSMtalqsqpQFSdAqgoZAV55NjuffHGd/FVFDmnQUIlAkAiCwqS6tq3Nhzax9N8eamtfoqsKiILu7gnx28x5Y+LUM0/ULa1G5Li4Jwx3iHplGclpaKJ6aCaJ6lRNqElzEu43tft2IvhVmWZMsax5bqqEVTYn+083N+OTjLSZvUgBYajXGy6SDuT6ad/ti6Cvlp4t6dNCEhhISDqttcYiNcjQ8yTLMwSZqqtqVUuhCq5JC97EA2+hxocxgSOljicxvVbN1VcgkWAAA88YVfiatLR9GGIBFOoKDZhe9iL9u2KJfiGdI06ESq6/iEhLBz9rD0vbBNWjbUN/lyyxRVCfPxSLKnR0NGwIJ5bysLc87YAqM3rcpmFNO+gypa8zalYrsdHkcYtc0nqo5BV1KwEgtHpXYk9u+2+NJkNXH8Q0xymuKtXRKHppC1xtsPc2sD6b84HUJOltdmdJU5fKVdIisgZ0Um4uDYkbkXHHYXwoyvMaynqFq1CFFZR4Se+1zhTmCzZdm9TCv9Cqik0vE4uBffg9rfri81uYVMUXVSM6QbP0rD0tYYpWcCY6rEqarNqtxU9GzEgnxGx5ub7cXwiSmlq6nVAZXAGomWy3PoRyP2x9RqioqUMtS0akaV1f3D0AxpqWiQU6tWLrLi7GTYIN+PIcd8O6J9aKTA8rE1FP0rAABtt7b4mHyUCxFtEakE8u2r9TiYAjLaqKc1NUoSIQj/tRrzxc7/vjqrrawxI/Td3sdAjIbf8AtP8A7xVFVTz01pERYydO7Wv7YCgzCOOKec9RnQBFA21G/N/LA0hUuyx5qITy1ZL9Z7GIgbXtuT9CcP2z35R6WnhKO0pQFSoHVGwvYXtsTbGKzSdpwYZGDiaG8DRybBib6jvv3B7bYa0cHyCw1WYylpjGArs2ngfr62wnIUmN8/qosvkkZWULcsFU2Wx3G/nsfzwgq62pr6COboTxaGDhgm+kA/z3wHXVE+ZxOs86tSCw0gcngG/N7eWNBBRpTZS9QGUwql9F/wAQ/LfCTC0wS0CVbisKItMSQ8rSarN3BPvhg7kwB4JJZonuBBTRfiHmST3sNxbfBiZdVU4gaON0jlLCojjBAfVzceYve/a3vhvQUUixKuuN1VQG25A9ePpirR9CKiy2OdBIICslhyL2Nzt62wbPRp8mS8dpF28Hc3t+eHcdKlKrcLGCQAT5cH98WowjmiRVW6DVqBtp9R+eKFTPRZU7xkqojIa7F13AHb3xz8jTJTqFFie9+Wvvh9NHI88s3VLk2uoP4e9798AV0WoxpAoFyDKAhuB/J9MJ8DSvQkOWAkgkc6fAPpzgObKHpjex8TW3v+gxtaHJ5KyVCAYozsCw3F8aWiyGmpbGokjKje53P/GE20aZ8TfZ5XFkU8yhoqSXSRvt/OL2+Fcxq5LlGULwC259z3+uPYoYqaNLQQF05MkmygeePqzQQz6HanQFwDa4tfjc9sZvWn0dGPj+Nc6PFa34ZzWCmcilaaTYAB7gfnhBN83TTGAxyKwG6ult/bH6NFLTVYZqeSnluSNCsLm3P+Wxmc7yTLKuVlrBGNHduAcJeTyLjSK18fxaVxrk8RaRxIqulyeLDjBdGs8dVHIj9F0OuNw1tLDi1sepjIfhelQlnpzpIG5B/fA883wnSGRFem16h4VK3b6DGydOR+Fr7BaoQfGeTwyCLRm9GF6q22kABG3ex5HqLYwlTmkkDNFDI6IoKMjDg38sb18/yCnMrUjKjra2kG4PrbFWarRZvl0uZ0EHUkVf60IF3J87c35wlx2DzTzBq2RWurspuN7eW+NLPn9QcqpXmmSOWdiPCt2ZFNtR9Lhh9MLq2kedta07optuRf8ATDyHJclEKNVrNPKI1WySEBSORYbgfzim8szjQLNXLmLCRXaRV2v+ED2GJh9lHQipBHS0saQgkqLk/c74mJjHUEz0HycfUdgGYm8juN791A4vtirMOnSyWk0Hqja4tb/Nt/bH3NKytraqmVKICnWzNrFhcXtf6XxZmFI1fKnSgksx1SOo9e30vv7YGyYUVlbHmdb81IuoBBEiqhFrci314wxp6Fq+JVJJRVN232Yb2vfAn+lGOek1IQGY6FCg2X1PJJ2xoK50p6eOMFmcmwRWtqPbvtbnCGKcymhy6kdfl0mKeBWZbA6tr+4xWKWqzGmjjjqQka213Xkc2F+MU/InMa5YAXaGNgz6rkl9+PQY1FNlcypanp5XB8IFrXN7/wADCXI0gAxhKNIpJArqLdQbnVtz9ME5RSxysI6ioIBFvAbA7/YWwXP8OZvPSOkdLEhLWIeS9z58Y+x/DOdxQvTrU0scbqtmL7q4udQ9jta298NuF4TvJ9zH4dQremlZbg7ar2GFMPw7mUUpaExEtsbnf0GPQ8kp/laPRmEsE8v9zRg2I7bHBfzGWuyjQhC7tsN8C1j7Zu1zxmnndL8OVk0mmoliRNZFhvuOLflh5/p1FQjVEiO7bnUBe/fBOZIqyxx0bNLGTdm1WPbbHw0mklpDoQC4L+fHn6YTavBtlJL9CirqBTvr1hEt9b4OySJpwaupJCEnQSNhbv5XwPP8jFM0zDryLuoIuqHzGFec/GdPFTvE7RqQNo0/4xV/Zjpf8jbN80go2BikLkc7358/Q4xeb/FkcDiOKRbiw2F+DtjM1+c12Yloo9o72uTbHNJQ6qdpJ6YNKQbFiGt7DDShOvMkojR0/wAZIxBOm9rXI39T+2LM8aPOsnliUlHA1RjVcq3IPqcZZMop93/6liN9iqfsf0w0yyGSSaChpaedqqVHaMGpXWLDtePT5b9r4bZC8qa5Cvh2gMWTxhqYtWuxVb+uw2v6/lgs0YpKVJZRH1S2l9ChFI9F3t737YqyierperT1Uc0Do2oGSdZDYHgEILrudxfvjmqCRxtPP15Ime+xBDm9hsV55xBFLxSRrKkglQAtZrqBcDBcLxUxMtKxuvNhsRjmsp6UpAZOtTxzSAMiKo0n/wAhb7bYCljaDqQJUSs9rqzRXv8A/wBb4GSgnM4NVO1bl0EckdgainIsVb/d/wCP02PocY6qnqYmllipTfcsLGwHuOcN6Kump60NQuHB0pJGYz4je3tve2Os+pngieeljApiT1oTcGJj527XwZ47BifLEWWAyVJdrnwiNRYeeJgdqeqjAWCWG34iGANr9h6YmLhNNXUVNVGxRYkkjcgqdyQpsPOw7Y2uWZNW10KSDRCH21axcDva2PPM6+JVgIXLBHJKshF23CAH73P6YHyXOs/NooatgrG/1POJ+ik19nqqfDVFTuk1XmTCQNa6Gw53/jHVVP8ADNJrMoWSS2kF7cYxUVFV1cbPXV87C1yA1h9sLoslp5Mxc6nZWW5WRiSvlgLuUbqb40yOgCmlhgUAWsq3I7dsLp//AJGlICUsEh7iy6dsJ0yunpqmMxoo0gklTsNjz+eOqqjiidSB0rKTZfvggfk/h1WfGuevqK0x99d/0wDH8W5876OgpJO5L8YbLSsMvMrtGLOEKLcM19yQO43HfAVJB0sxZU0IUsfCOD9e+wweqYfl2gyj+LWgj0V6vC45LjY/XB4+IIWXUJtr22thPmOXRysyaiV5YHe48vTCqppY0aCFIu9iT3HcYy38dadp0+L52sKNUfVvxOkCMRPpN9jfC6T43eSMrGGl8sVSZPGCrMmxDAeG+zbX++LqTJlaHTTwrcgl+xA23PoMPHhWET5Pma2+hJPmWbZk+lLpGbXAP744gyoKl2XWxG5f/PXGlky58tCCRVu/4Xj/ALjbfHSzQQtGzxsIgrNfsdrkefbGyOXWta7YrpKONVJVUYA324H+HDCSmF1D82uvg+nOCaKFZIWnY6Lr4FAHvjgTxyI0byXQeI73sNtvbDZILUolLTvUdIA3NgSCL9vvti+OSDLq+nraGtln+WTUWeErpbcFADyLd+PLHUiNZ0NO7ktyuw232x3T08cyhNmkjXW11IF9/D6/TbCoF2b5wa+Gkp4qWKJka6yx3aykm4v5XscJqud56WWkajtIZAWZWJFuRueTuDg2WC80j0wWNpLakC7R+p/jESZEWWCPxMGDN1kuZLk8G+3nhNVjTgDKqy01M7F5FiVSiu/hv/Pr645SV5K2OUI2hDqBEmrf12tYDtg2WollmNIUVTILKYzq3v3vuMVQxiGySKsSveyg/j5/TCanAB1BQ0TlhJGylmLCx4N97DjHzPTJkUcNUyxyUikKxUE2U/7h9McWXQCs+uO2zeQ4t9sFx1Tmklp38cMg/uF9JH8YM9AZrMafL4Uimpo2ZZ9T3DXXtxviYYRv8ozJRV9NTqbF454mcau5Fht6/TExDRXqmZGgo2lma6697sV739Ma74doFJYC4RDbUR38r99sZrIEndwyGVo1F9tiScamGokEQWUsGVLlFsTf18thzjWEBzxMY6uMytGu+hgd9h2+uKsspYwZJI2YFgTIzG9wOf8APXFyapIWdm6CFRYXBJIxd13iCKisVKXcjixHH+eWBKhYfaOIpKpk2J3FyONt/tgSrnlrqpI4GUxawepoNkHJseLcYqhqhMp0nYmxYkm4457YjVXg6UaGNWNktuQPp64IFCKusFLT9QRvrI8Cm4I5sfbb7jAuVJIas1Lw31EggHnft9t8U1/UXoiR411sSQ7ELbsd7WAvgynheCnZ2Gnc6ViJ8Itsb+5wwLCxep1KdRN15vwfb1x8ZadmdAWkSOzEpc628rEDv+WOIeozOsKnTt4nH93t5bd8VJqpJpXkfqM2w0i5v3wkBfKzsoYroS2wvfa/Fz6C+LoEdIkqhC5Qg2KXO62uOfL/ADfFKCWWml1jpppsgsCLbbXvtg6gr6jLGdKSpNil2j0hg23ceg+vOChAL/UYqw7ySFEN9X4gD5C36+uAZpQ0DSSrMw6jLHpUWt3JP19sfYoI4YljgZdSjSQgBJ28sHXkhiaFiiw6fxdrm5t+uAOgaoJa9L0rx6QdTXAxVNFpg6oIjREszX0kg828+cXtVJS1CQtTrWT6L6i5VQCe1vI98WIA8SRPTbEFrBy2k3J5/LCoDLL654qVG2froAQ4AsNrm/Y4VZpKwzKkWORoppSEXTYgWBubfTFcVFUxlngqumoOy6Da/wCfe/8Am2K1y1201tVK8sy36em40+2+354S4KDDKInPULtc6FNrEL9T6cYqkikV2YMrKy3GrsRx9jilqZmtcysykmzS6rX9cEVTUlLF150cs7XEaNcsTxzikxCmmjlhzNp5ZBGHXVI1riJbbD3vbBTVVNUwyzGQuo8MchFg3c2+2AGqnzKqaIKyqXLb7XOw9u1/TErKFQny1JO6wrGAsR9D3PnhN18jXB1S16yLpkaNI42OsyKBfzAP1BxfFMlZEHSV1VUIVrgA2P4j5+W/ljL11LqkhjR/6hOqyi57jV/n5YY5ZmUonIqgsBjGnohNNxv4gPW+CIKGVNHTmQNMupyLnWcTBRkjJJZQfLUtz7cYmChEDZPTxwUpCE3PJLWBIHb64aTmWrp9CJoLOAXXxaQOb8e2BBEOt0w5eR2LNbYAftjvLpJUysytHqYltCrsNj3+t8Mih2YaVoDCdSlQL6W3P/v9MViedo4o5nWFWUXVd7+gIxVLUVBojJUsJtaAWtYi2wG3bjFGWKPxVJeRiAV1H8P7YGAdQdN5GtdSSdZc3O4DabemClnhkQT6gJCdBk/3W4xxT06xyalQKgU+EAfivYn3N8FHLTFDHEUCIqeF7Dcjt598KjJmNMtZRJUMCoQA62IA09uOdx2xVRxkQuZJWdRH4tRAG19vba+K6qaSWAwTsVVLEK3hC+VsKaWokWrM8FzCptpdiQx9fT9MCBsbSB2ZPl9ERVdy1uN7kDz3POKawLA0boGZLWLEaB7AdzxviyxaXQLf1SBzztuDbjHNa9LYRSl+o51aX524GGI4SplmgZAjJ03BZDfxem22CXgEra3bUltgCLDbY++5++KzqpkGtx4xqKqPw9v13xxHVlIGEeobDVqJOo3tb0t+2EUWmnjgQyINWo/hvyT5/f8ALFlT1JYukhCs6lWD24GB0+YeVQ6aEClhsVB8z6jnBCpZ45SVtqI45P8Anl5YAFr01UJmkluZPCoa+2m4udtxhjFOARGjHUeVUeg/4xb1Y4qdy41tyWuRtbb23N8cQRyrql0Rld1sG288FBEV2kiMCv4GbYX7efnzixdUAInRvwWVR3OOfh9Xk+IIBNFGYGkY7gXJsRYny9MbWehjrYpYUjDeHk9j6YeV7KkvUZ5oa6Z8xCypJDSqxsHTdvW+PtTULMVD+PSTpJS5NvPth66lVVGBuBYj9rYTZlAlDllRNSVDxAKS0YA8dz+Eev1wQdKC0dNN/RXWRywAFt+efXF3UhqV16PEQQG39sCVNVC2XKUk8RQWsPEL7c4+gOYRHFHwLmQn8RA5t288TfodCKKnp+oZokRJAdPHG38HCD4hpZI6w18EZEKjQzHazHz9PLHT1tbFVETMETYHTbxAcn3t+mCamdqt4o5FnEQFyDw3kcMDghIY4nNSZFkQEEjg98TAFdDUU7qkFS/Tt+A/2HuNsTBB1DpgHrn1AHYdvfEoqiZpWQudKygADYC/OJiYpma6OqyWRGkCsQFjZh6HYfucfcpjQw1MhF3RF0nyxMTAAcs8oQWkba7Dfv544qZpXp4tUshvufGd7SbYmJiX2UghB13HVJay23J8jiqCJIoacRjTqL3sd+D3xMTCyPQPK7fPLJqOt08TX3POO8zjSOVyihSGNiB74mJhknOYSyfJIdRvqZb+gBI+4GOaJQYwDezBgd+QMTEwxlkZMlFGjfhiiBQDa17398HQbw772QkX7GwxMTCz0PXZU/ieMEm0jENvzbFuYSO0yoXOm1rX7b4mJiX2JB1ePlqrLHg8DfNJx7NjeZV/+eX3H6YmJjXx9MnfZjviAkV8w8iLfkMef/Es8pzyKlMjdCyt077XN98TEwAU1igTUsQACMjOyju1wL/kThtTSu1PFdvw6bbcbnExMZ/6KAqwB4mdhdgQQT7gYppJHFlBsC9jYdsTEw2NCzOHYVKgH+wHExMTFEPs/9k="/>
          <p:cNvSpPr>
            <a:spLocks noChangeAspect="1" noChangeArrowheads="1"/>
          </p:cNvSpPr>
          <p:nvPr/>
        </p:nvSpPr>
        <p:spPr bwMode="auto">
          <a:xfrm>
            <a:off x="63500" y="-533400"/>
            <a:ext cx="16859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6146" name="Picture 2" descr="https://encrypted-tbn2.google.com/images?q=tbn:ANd9GcROsr7DNny7IqnmQUWPC07uyOvgWZ1f0qvQrNYx-jJV4Biloa5F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47700"/>
            <a:ext cx="2060077" cy="158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1.google.com/images?q=tbn:ANd9GcSDhgQ5ZcujOsECTyMEsRUnvpSLzUdwzDb54y6HIqpl7plNCvY0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73" y="800100"/>
            <a:ext cx="1970127" cy="206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encrypted-tbn3.google.com/images?q=tbn:ANd9GcR3dsyBDLSCji7z6_P5j6Ztqv19K3-m9zLL41u2JoJc9RpxZ3G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00300"/>
            <a:ext cx="23812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maxresdefaul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386" y="3924300"/>
            <a:ext cx="2856089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3810000" cy="952500"/>
          </a:xfrm>
        </p:spPr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4500"/>
            <a:ext cx="4648200" cy="35814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Subphylum </a:t>
            </a:r>
            <a:r>
              <a:rPr lang="en-US" sz="3200" dirty="0" err="1" smtClean="0">
                <a:solidFill>
                  <a:srgbClr val="C00000"/>
                </a:solidFill>
              </a:rPr>
              <a:t>Crustacea</a:t>
            </a:r>
            <a:endParaRPr lang="en-US" sz="3200" dirty="0" smtClean="0">
              <a:solidFill>
                <a:srgbClr val="C00000"/>
              </a:solidFill>
            </a:endParaRPr>
          </a:p>
          <a:p>
            <a:pPr lvl="1"/>
            <a:r>
              <a:rPr lang="en-US" sz="3000" dirty="0" smtClean="0">
                <a:solidFill>
                  <a:srgbClr val="C00000"/>
                </a:solidFill>
              </a:rPr>
              <a:t>6 classes </a:t>
            </a:r>
            <a:endParaRPr lang="en-US" sz="3000" dirty="0">
              <a:solidFill>
                <a:srgbClr val="C00000"/>
              </a:solidFill>
            </a:endParaRPr>
          </a:p>
          <a:p>
            <a:pPr lvl="1"/>
            <a:r>
              <a:rPr lang="en-US" sz="3000" dirty="0"/>
              <a:t>crustaceans include such familiar (and edible) organisms as crabs, shrimp, </a:t>
            </a:r>
            <a:r>
              <a:rPr lang="en-US" sz="3000" dirty="0" smtClean="0"/>
              <a:t>crayfish</a:t>
            </a:r>
          </a:p>
          <a:p>
            <a:pPr lvl="1"/>
            <a:r>
              <a:rPr lang="en-US" sz="3000" dirty="0" smtClean="0"/>
              <a:t>Two body segments:</a:t>
            </a:r>
          </a:p>
          <a:p>
            <a:pPr lvl="2"/>
            <a:r>
              <a:rPr lang="en-US" sz="2600" dirty="0" smtClean="0"/>
              <a:t>Cephalothorax and Abdomen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AutoShape 2" descr="data:image/jpeg;base64,/9j/4AAQSkZJRgABAQAAAQABAAD/2wCEAAkGBhQRERUUExIWFRMWGRgWFBcYGBcbGBkaGhgXFxcYGxgaHCYeFxkjGRQXHy8iJCcpLC0sFR4xNTAqNSYrLCkBCQoKDgwOGg8PGi8kHyQsLCwsLCwtLSosLCksLCwsKSwsLSwsLCwpLCwsLCksLCwsKSwsLCksLCwsLCwpKSwpLP/AABEIAGkA0gMBIgACEQEDEQH/xAAcAAABBQEBAQAAAAAAAAAAAAAAAgMEBQYBBwj/xAA8EAABAwIEAwUFBgYBBQAAAAABAAIRAyEEBRIxQVFhBiJxgZEHEzKhsUJSYsHR8BQjM3Lh8RcVJENEY//EABkBAAMBAQEAAAAAAAAAAAAAAAABAgMEBf/EACoRAAICAQMDAgUFAAAAAAAAAAABAhESAyFRMUGRE2EyQlJioQQicYHw/9oADAMBAAIRAxEAPwD3FCEIAEIQgAQhCABCEIAEIQgAQhJe8ASSAOqAFIVZiO0FNpsHu/tbKgu7T6zpYAx345npA4+qOgrRoUipWa3dwHiQFnK4ruH8wlzeOg6SPLinMPgpEzrH4rkeqE0xZF1UzCm3d4TDs4YHAQ6DsYsVEOBgS3zadj87JIYAIvp+bT4pWLIs8Pj2vJABBG8qO3PGatJDgd9rfIpgg2Is9u3UKPjKY7tUHbf6EKHNrsNMtaeaUnfbHK9vqpDaoOxB8CFnsXQEmL6ocPz+S6cNDgRa02+qj1q6oZo0KhZmNSkGyNYPAm/qrPAZk2qDFiN2ncfqtYyUlaCyWhCFQwQhCABCEIAEIQgAQhCABCFxzgN7IA6mq+JawS5wA6rOZznrnONOm8sbcF4EnyUHD5cxxk13Odzc66dE2XtftVSbsHHrpIHrCgYiocVEulvJpj/JUnDYIgd2qD4gFPDCXl1Ns822KTFkQcPkZbdr3N6EyPRTRhJEVGNcOaea0cCZ6/u6U6sWiTfwSxM7E0MOGDuG3AFd1SeTuXNI94DcHSf3wSatXnY8Cpe3QYl+JuRsRuEzVcTcGD+9wo9V+o8qg+Y8OKYdVLjYxUG44OUpmiQsY/h8Lhv0j6tXRii61r7jg4cx1TT4qdHj1EfUKur4jRZ4jreJ5gjYrRUwZPfj40snvM+GftDj6J6nmoJbO2kt85/wqPG5m3RFRpP3XjcA8eoVR/1AtvMjnEeBITcH1Ik0j0FtYOcBawn9Ex7gtOtpIP1WTwufAncTHW8cfBXuBzpsCT034/6usnpu7WzJUkaLLc3FQ6HWqDhz6hWSy9bDB8VGEBwuI35wtHha2tjXcx/tXGVmqY6hCFRQIQhAAhCEACaxWJFNpc7YKDnOesw4j4qhHdaN/E9FlDi3YgzUFQ+oA8I2VJd2JvgvH9o6jv6dIDkXH8gq6v715/mayOVi0eQS8HhNHw1HRydf5wrSkH8HNPPmjLgh+5EwQ4d3puD6FWNOg07s+QS2tJjUwFOBgHAhKibEChT5Qk6gNnkeN04TOzk3U8ApySChFV9TgWu8QozieLSP7Tb0XajOMHyK4Jj4vX9UZFpIaNf71+FwQUlzzFrjjsQh9R/Furwv8lEdiKZMHun0WMk2Wh41BxERtb80xW0vHA9Wm4TbqgFm1bcje3iq7EEi4IJ6EBVCAMlYiuWd4kkD7Q3jqFEOPLgdOmoDuBvHgfBRK2axuSD1/M8VVVsw1GQxp/E10He8W3XbDSy6mE9TEezHSJjXT1G7HCWG8cLjfgoQdpgt8ouP1RUzIxE2INnQd9vNVNfFuJ2aLm4gRy8RZdMdLY5ZztnM00gF7DoeyZ+6ZteLhVI7UVw4MDNW0aSSIjgfEE/JS63vI3aCd54iDw4qVk+BkgFg4XDeU323v6AIcHEF7m+7JZViMRTbVFQNaYB3kc7Bei4WhoY1szAiVn+xDS2m5vAEcIWlXBO8nZ26apAhCFJoCEIQAKrzbPG0bAFz9oaJi25ULOu0ZadFEiRu43HlG5+ircExzpc6C43JvdaYUrZGXZEQNNV+t2o9SL9fBWlBsfe9FJp0DxA9Sp1Fv4fmolbC6GMM/wDEfMKZpB3g+SB4EeiWEjOxApgbW80rzQuF3RAjlVk8PRMOZykJbnjiYSHDk4eaylGy0xBaY3lIcXcpSnUnfdnqCPzSLjfUOPNZ7o02I1Rpn4D4gwoWJbO5cPEAhWZA4OlRcR/d8gnkFFBiMI10wWyOhb9FX1cqJBgz0D59QVoa2Hk30eahVMvEzA8oWsNWugnGzP1ctcNj0iYVTi8p030iReQTM7c7rQ43CwTM+ImVTVabvuvc3Ym5P1Xdp6r5MZQK5pLWQAXCDbVM8wZUDEVS4f0zeRtqH67xspeYsgDuPad+6SDtHqVBxVAuE6Har/a3Ftxtz9V1qaZyyhRCr1C20SIBNy0iN9uIkLR5AdekarCJ3JNgPWw85WSr4bTLtLg4iHWHifC0LSdmaRJElzrzM2Bm/DZU3aFVHsvZB8h3gOfVaNZfsTUkPERtuQea1C8vU+Jnfp/CgQhCzNDhMbrIdo+1zL0mEifidBHiG81psywAr0ywuLQYu03sZWdr9hSfhruHiAVcHFO5Gc8vlM9g2NdcVLdOHPcK+wtTTA94D4gfUBcpdlcRTFn0n+I0n81Hzb32FZ7x9IOaNwxwnyBF1rlGT2IjFrqXFPGGILmHxBUujWEbs+Y+q80x/tQFG38JWJ4TpE/moFD2zvlwOAfI+HSZ8jaOSp6SfdeUDTPYGvJ2g+BSw6f9rxr/AJortMnAd3a7odfbh+7KPmftexZLTRwbGCL6gXmYnhAHFR6cfqXkKlwe1u/cpLncx6T+i8Xy/wBumIAirggY4sLm332MrjvbXjC4luDbpECCXSD4zdHpfcvKCnwezkngU2ZPBv0Xj/8Ay3mJ/wDUpDxJ/VQ8b7VcxfGjDspkn7uq/WdksI95x8jUZcM9rBHHSPB6DUjZxjj0XzxmPtCzOoR3jTv9hrW8eMpVHt7mgIIqai3hpYQecgbow0frQ8Z8H0C+ra7mHxF/kmjpIuGesfkvDKvaTNsQ0tbU0jfuN0n14KKzF5w3/wA77XguB6bQoa/TrZzRWM+D3HEMHBrTbnwVfWb/APH5rx2p2izem4/z6l+gjht3eq2/sx7Tuxwq08S5wr0hqsLvbE7c+gVRhotftkmJ5R6ovcQ8j4WW5Sq97KnIx4KPnPaSvTDjToGo0XkktMESSQGnltJM7ws/jfanpYC7DHvbAVBMxcG0i/yK0jBdmvI9+6LHG+8tLXEbWc2wJubdFS5jjzEBpdvAMdRG6TS9omsH/sKpJ20vN/Vt11mc1K06Mq714L3czxBbdV60YPdx8oiWm5dEQO+7UG07ugTYGSLgTPHirXKKdbUQaMzsdXQchCrG4/M2EtaxjCfh7jZF7AED6rT5DkWZh1OpUxAewEF9OBccQDFjHFZS/XaK2yX9WwWhJLoa7s1jHUKwOgim+zom3Uk8l6ICqrAZVRLWvaJ4iTKtVk5OW7NIxoEIQkUCEJNRkgjmCEAN1sRp4foqnGs13eR4HbySRmFah3atI1Gj4ajOI4am8D9VBq5zRfaKnWWQsZvb/IpFPmGR0HGdTWnr+qgns+wXlpHMQrPEOoPkFlQz0gqO3K8MbRUHQtff5wuJXd4vyja/chOymgLOc3p6JbMkwr7B3lMfJSKmBo6gPdVSRxAKfGGqXFDBmebhbkPJVl9v5JcvchnsPh95j5eCXQ7IUG21jzI39LJ+jgc0JM0aAbwE/wCbKWzA1T/WwhB50nBwPWDcLVRh2Jt92RX9m6IEF447Efsps5JhhuR5SpWKaKbZZQrPP3dME+phNMLy2XYKq3pKtOK7flCd8kV+Q4Q3Jb5p7D5Jgxs5gIJXHYp2rvYCto2JAaYub73tdTG5fQcNWl4P3dJB+izlS3w8NDUvccbltACzh5IqUKLGyWzx2Hkq0Zm8GG4Oo6OMCPqJ+anYYve3vYap4R+wpc41SS8jKrMs7plpa2iSY4hY7sjnH8LnOuo33dOsBTsHRJu1xm0AiLcwvS3ZW4gFmHcHTu4BU+I9m1fE1ddVwYOEQTHlx81GjqSjqW4rjYcqcaKP2i08S7F6sK52ogiw7kNI7t9nWu4b2Cxf8CKmK/iTTig1zdQDY0giXaugJMnkWr6MoZDSbT0FodIaHE7ujmkYTszQpOqFtNv8z4gQCLzI22MrqmpvaPT8kWqM9hssouYHNY24kGAmK2csonS9oHkNlBzPsjj8G5xy97H0CS4UapMsk/Cx8yGcQDss/iuzObYg6X0mMHMGd9/tfr4LhmoQWyV8NFokVs/w9SvBfTbF33A7p5rQUO09AAtpOFR1hDTO4tMW5WVXlvsKokh+IeXuPxAbfQfRbrIexuGwYApU2gjjAn14J6eivli/5ewSlyybkVBzKLdQgnvEcp4KwQheouhiCEITAEIQgASfdjkEpCTSYHAwcl2EIRSA5pHJELqEUgBCEJgC5C6hAHC1dQhKkByEQuoRSAIQhCYAhCEAC5pC6hFACEIQAIQhAAhCEAf/2Q=="/>
          <p:cNvSpPr>
            <a:spLocks noChangeAspect="1" noChangeArrowheads="1"/>
          </p:cNvSpPr>
          <p:nvPr/>
        </p:nvSpPr>
        <p:spPr bwMode="auto">
          <a:xfrm>
            <a:off x="63500" y="-490538"/>
            <a:ext cx="2000250" cy="100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4" descr="data:image/jpeg;base64,/9j/4AAQSkZJRgABAQAAAQABAAD/2wCEAAkGBhQRERUUExIWFRMWGRgWFBcYGBcbGBkaGhgXFxcYGxgaHCYeFxkjGRQXHy8iJCcpLC0sFR4xNTAqNSYrLCkBCQoKDgwOGg8PGi8kHyQsLCwsLCwtLSosLCksLCwsKSwsLSwsLCwpLCwsLCksLCwsKSwsLCksLCwsLCwpKSwpLP/AABEIAGkA0gMBIgACEQEDEQH/xAAcAAABBQEBAQAAAAAAAAAAAAAAAgMEBQYBBwj/xAA8EAABAwIEAwUFBgYBBQAAAAABAAIRAyEEBRIxQVFhBiJxgZEHEzKhsUJSYsHR8BQjM3Lh8RcVJENEY//EABkBAAMBAQEAAAAAAAAAAAAAAAABAgMEBf/EACoRAAICAQMDAgUFAAAAAAAAAAABAhESAyFRMUGRE2EyQlJioQQicYHw/9oADAMBAAIRAxEAPwD3FCEIAEIQgAQhCABCEIAEIQgAQhJe8ASSAOqAFIVZiO0FNpsHu/tbKgu7T6zpYAx345npA4+qOgrRoUipWa3dwHiQFnK4ruH8wlzeOg6SPLinMPgpEzrH4rkeqE0xZF1UzCm3d4TDs4YHAQ6DsYsVEOBgS3zadj87JIYAIvp+bT4pWLIs8Pj2vJABBG8qO3PGatJDgd9rfIpgg2Is9u3UKPjKY7tUHbf6EKHNrsNMtaeaUnfbHK9vqpDaoOxB8CFnsXQEmL6ocPz+S6cNDgRa02+qj1q6oZo0KhZmNSkGyNYPAm/qrPAZk2qDFiN2ncfqtYyUlaCyWhCFQwQhCABCEIAEIQgAQhCABCFxzgN7IA6mq+JawS5wA6rOZznrnONOm8sbcF4EnyUHD5cxxk13Odzc66dE2XtftVSbsHHrpIHrCgYiocVEulvJpj/JUnDYIgd2qD4gFPDCXl1Ns822KTFkQcPkZbdr3N6EyPRTRhJEVGNcOaea0cCZ6/u6U6sWiTfwSxM7E0MOGDuG3AFd1SeTuXNI94DcHSf3wSatXnY8Cpe3QYl+JuRsRuEzVcTcGD+9wo9V+o8qg+Y8OKYdVLjYxUG44OUpmiQsY/h8Lhv0j6tXRii61r7jg4cx1TT4qdHj1EfUKur4jRZ4jreJ5gjYrRUwZPfj40snvM+GftDj6J6nmoJbO2kt85/wqPG5m3RFRpP3XjcA8eoVR/1AtvMjnEeBITcH1Ik0j0FtYOcBawn9Ex7gtOtpIP1WTwufAncTHW8cfBXuBzpsCT034/6usnpu7WzJUkaLLc3FQ6HWqDhz6hWSy9bDB8VGEBwuI35wtHha2tjXcx/tXGVmqY6hCFRQIQhAAhCEACaxWJFNpc7YKDnOesw4j4qhHdaN/E9FlDi3YgzUFQ+oA8I2VJd2JvgvH9o6jv6dIDkXH8gq6v715/mayOVi0eQS8HhNHw1HRydf5wrSkH8HNPPmjLgh+5EwQ4d3puD6FWNOg07s+QS2tJjUwFOBgHAhKibEChT5Qk6gNnkeN04TOzk3U8ApySChFV9TgWu8QozieLSP7Tb0XajOMHyK4Jj4vX9UZFpIaNf71+FwQUlzzFrjjsQh9R/Furwv8lEdiKZMHun0WMk2Wh41BxERtb80xW0vHA9Wm4TbqgFm1bcje3iq7EEi4IJ6EBVCAMlYiuWd4kkD7Q3jqFEOPLgdOmoDuBvHgfBRK2axuSD1/M8VVVsw1GQxp/E10He8W3XbDSy6mE9TEezHSJjXT1G7HCWG8cLjfgoQdpgt8ouP1RUzIxE2INnQd9vNVNfFuJ2aLm4gRy8RZdMdLY5ZztnM00gF7DoeyZ+6ZteLhVI7UVw4MDNW0aSSIjgfEE/JS63vI3aCd54iDw4qVk+BkgFg4XDeU323v6AIcHEF7m+7JZViMRTbVFQNaYB3kc7Bei4WhoY1szAiVn+xDS2m5vAEcIWlXBO8nZ26apAhCFJoCEIQAKrzbPG0bAFz9oaJi25ULOu0ZadFEiRu43HlG5+ircExzpc6C43JvdaYUrZGXZEQNNV+t2o9SL9fBWlBsfe9FJp0DxA9Sp1Fv4fmolbC6GMM/wDEfMKZpB3g+SB4EeiWEjOxApgbW80rzQuF3RAjlVk8PRMOZykJbnjiYSHDk4eaylGy0xBaY3lIcXcpSnUnfdnqCPzSLjfUOPNZ7o02I1Rpn4D4gwoWJbO5cPEAhWZA4OlRcR/d8gnkFFBiMI10wWyOhb9FX1cqJBgz0D59QVoa2Hk30eahVMvEzA8oWsNWugnGzP1ctcNj0iYVTi8p030iReQTM7c7rQ43CwTM+ImVTVabvuvc3Ym5P1Xdp6r5MZQK5pLWQAXCDbVM8wZUDEVS4f0zeRtqH67xspeYsgDuPad+6SDtHqVBxVAuE6Har/a3Ftxtz9V1qaZyyhRCr1C20SIBNy0iN9uIkLR5AdekarCJ3JNgPWw85WSr4bTLtLg4iHWHifC0LSdmaRJElzrzM2Bm/DZU3aFVHsvZB8h3gOfVaNZfsTUkPERtuQea1C8vU+Jnfp/CgQhCzNDhMbrIdo+1zL0mEifidBHiG81psywAr0ywuLQYu03sZWdr9hSfhruHiAVcHFO5Gc8vlM9g2NdcVLdOHPcK+wtTTA94D4gfUBcpdlcRTFn0n+I0n81Hzb32FZ7x9IOaNwxwnyBF1rlGT2IjFrqXFPGGILmHxBUujWEbs+Y+q80x/tQFG38JWJ4TpE/moFD2zvlwOAfI+HSZ8jaOSp6SfdeUDTPYGvJ2g+BSw6f9rxr/AJortMnAd3a7odfbh+7KPmftexZLTRwbGCL6gXmYnhAHFR6cfqXkKlwe1u/cpLncx6T+i8Xy/wBumIAirggY4sLm332MrjvbXjC4luDbpECCXSD4zdHpfcvKCnwezkngU2ZPBv0Xj/8Ay3mJ/wDUpDxJ/VQ8b7VcxfGjDspkn7uq/WdksI95x8jUZcM9rBHHSPB6DUjZxjj0XzxmPtCzOoR3jTv9hrW8eMpVHt7mgIIqai3hpYQecgbow0frQ8Z8H0C+ra7mHxF/kmjpIuGesfkvDKvaTNsQ0tbU0jfuN0n14KKzF5w3/wA77XguB6bQoa/TrZzRWM+D3HEMHBrTbnwVfWb/APH5rx2p2izem4/z6l+gjht3eq2/sx7Tuxwq08S5wr0hqsLvbE7c+gVRhotftkmJ5R6ovcQ8j4WW5Sq97KnIx4KPnPaSvTDjToGo0XkktMESSQGnltJM7ws/jfanpYC7DHvbAVBMxcG0i/yK0jBdmvI9+6LHG+8tLXEbWc2wJubdFS5jjzEBpdvAMdRG6TS9omsH/sKpJ20vN/Vt11mc1K06Mq714L3czxBbdV60YPdx8oiWm5dEQO+7UG07ugTYGSLgTPHirXKKdbUQaMzsdXQchCrG4/M2EtaxjCfh7jZF7AED6rT5DkWZh1OpUxAewEF9OBccQDFjHFZS/XaK2yX9WwWhJLoa7s1jHUKwOgim+zom3Uk8l6ICqrAZVRLWvaJ4iTKtVk5OW7NIxoEIQkUCEJNRkgjmCEAN1sRp4foqnGs13eR4HbySRmFah3atI1Gj4ajOI4am8D9VBq5zRfaKnWWQsZvb/IpFPmGR0HGdTWnr+qgns+wXlpHMQrPEOoPkFlQz0gqO3K8MbRUHQtff5wuJXd4vyja/chOymgLOc3p6JbMkwr7B3lMfJSKmBo6gPdVSRxAKfGGqXFDBmebhbkPJVl9v5JcvchnsPh95j5eCXQ7IUG21jzI39LJ+jgc0JM0aAbwE/wCbKWzA1T/WwhB50nBwPWDcLVRh2Jt92RX9m6IEF447Efsps5JhhuR5SpWKaKbZZQrPP3dME+phNMLy2XYKq3pKtOK7flCd8kV+Q4Q3Jb5p7D5Jgxs5gIJXHYp2rvYCto2JAaYub73tdTG5fQcNWl4P3dJB+izlS3w8NDUvccbltACzh5IqUKLGyWzx2Hkq0Zm8GG4Oo6OMCPqJ+anYYve3vYap4R+wpc41SS8jKrMs7plpa2iSY4hY7sjnH8LnOuo33dOsBTsHRJu1xm0AiLcwvS3ZW4gFmHcHTu4BU+I9m1fE1ddVwYOEQTHlx81GjqSjqW4rjYcqcaKP2i08S7F6sK52ogiw7kNI7t9nWu4b2Cxf8CKmK/iTTig1zdQDY0giXaugJMnkWr6MoZDSbT0FodIaHE7ujmkYTszQpOqFtNv8z4gQCLzI22MrqmpvaPT8kWqM9hssouYHNY24kGAmK2csonS9oHkNlBzPsjj8G5xy97H0CS4UapMsk/Cx8yGcQDss/iuzObYg6X0mMHMGd9/tfr4LhmoQWyV8NFokVs/w9SvBfTbF33A7p5rQUO09AAtpOFR1hDTO4tMW5WVXlvsKokh+IeXuPxAbfQfRbrIexuGwYApU2gjjAn14J6eivli/5ewSlyybkVBzKLdQgnvEcp4KwQheouhiCEITAEIQgASfdjkEpCTSYHAwcl2EIRSA5pHJELqEUgBCEJgC5C6hAHC1dQhKkByEQuoRSAIQhCYAhCEAC5pC6hFACEIQAIQhAAhCEAf/2Q=="/>
          <p:cNvSpPr>
            <a:spLocks noChangeAspect="1" noChangeArrowheads="1"/>
          </p:cNvSpPr>
          <p:nvPr/>
        </p:nvSpPr>
        <p:spPr bwMode="auto">
          <a:xfrm>
            <a:off x="215900" y="-338138"/>
            <a:ext cx="2000250" cy="100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6" descr="data:image/jpeg;base64,/9j/4AAQSkZJRgABAQAAAQABAAD/2wCEAAkGBhQRERUUExIWFRMWGRgWFBcYGBcbGBkaGhgXFxcYGxgaHCYeFxkjGRQXHy8iJCcpLC0sFR4xNTAqNSYrLCkBCQoKDgwOGg8PGi8kHyQsLCwsLCwtLSosLCksLCwsKSwsLSwsLCwpLCwsLCksLCwsKSwsLCksLCwsLCwpKSwpLP/AABEIAGkA0gMBIgACEQEDEQH/xAAcAAABBQEBAQAAAAAAAAAAAAAAAgMEBQYBBwj/xAA8EAABAwIEAwUFBgYBBQAAAAABAAIRAyEEBRIxQVFhBiJxgZEHEzKhsUJSYsHR8BQjM3Lh8RcVJENEY//EABkBAAMBAQEAAAAAAAAAAAAAAAABAgMEBf/EACoRAAICAQMDAgUFAAAAAAAAAAABAhESAyFRMUGRE2EyQlJioQQicYHw/9oADAMBAAIRAxEAPwD3FCEIAEIQgAQhCABCEIAEIQgAQhJe8ASSAOqAFIVZiO0FNpsHu/tbKgu7T6zpYAx345npA4+qOgrRoUipWa3dwHiQFnK4ruH8wlzeOg6SPLinMPgpEzrH4rkeqE0xZF1UzCm3d4TDs4YHAQ6DsYsVEOBgS3zadj87JIYAIvp+bT4pWLIs8Pj2vJABBG8qO3PGatJDgd9rfIpgg2Is9u3UKPjKY7tUHbf6EKHNrsNMtaeaUnfbHK9vqpDaoOxB8CFnsXQEmL6ocPz+S6cNDgRa02+qj1q6oZo0KhZmNSkGyNYPAm/qrPAZk2qDFiN2ncfqtYyUlaCyWhCFQwQhCABCEIAEIQgAQhCABCFxzgN7IA6mq+JawS5wA6rOZznrnONOm8sbcF4EnyUHD5cxxk13Odzc66dE2XtftVSbsHHrpIHrCgYiocVEulvJpj/JUnDYIgd2qD4gFPDCXl1Ns822KTFkQcPkZbdr3N6EyPRTRhJEVGNcOaea0cCZ6/u6U6sWiTfwSxM7E0MOGDuG3AFd1SeTuXNI94DcHSf3wSatXnY8Cpe3QYl+JuRsRuEzVcTcGD+9wo9V+o8qg+Y8OKYdVLjYxUG44OUpmiQsY/h8Lhv0j6tXRii61r7jg4cx1TT4qdHj1EfUKur4jRZ4jreJ5gjYrRUwZPfj40snvM+GftDj6J6nmoJbO2kt85/wqPG5m3RFRpP3XjcA8eoVR/1AtvMjnEeBITcH1Ik0j0FtYOcBawn9Ex7gtOtpIP1WTwufAncTHW8cfBXuBzpsCT034/6usnpu7WzJUkaLLc3FQ6HWqDhz6hWSy9bDB8VGEBwuI35wtHha2tjXcx/tXGVmqY6hCFRQIQhAAhCEACaxWJFNpc7YKDnOesw4j4qhHdaN/E9FlDi3YgzUFQ+oA8I2VJd2JvgvH9o6jv6dIDkXH8gq6v715/mayOVi0eQS8HhNHw1HRydf5wrSkH8HNPPmjLgh+5EwQ4d3puD6FWNOg07s+QS2tJjUwFOBgHAhKibEChT5Qk6gNnkeN04TOzk3U8ApySChFV9TgWu8QozieLSP7Tb0XajOMHyK4Jj4vX9UZFpIaNf71+FwQUlzzFrjjsQh9R/Furwv8lEdiKZMHun0WMk2Wh41BxERtb80xW0vHA9Wm4TbqgFm1bcje3iq7EEi4IJ6EBVCAMlYiuWd4kkD7Q3jqFEOPLgdOmoDuBvHgfBRK2axuSD1/M8VVVsw1GQxp/E10He8W3XbDSy6mE9TEezHSJjXT1G7HCWG8cLjfgoQdpgt8ouP1RUzIxE2INnQd9vNVNfFuJ2aLm4gRy8RZdMdLY5ZztnM00gF7DoeyZ+6ZteLhVI7UVw4MDNW0aSSIjgfEE/JS63vI3aCd54iDw4qVk+BkgFg4XDeU323v6AIcHEF7m+7JZViMRTbVFQNaYB3kc7Bei4WhoY1szAiVn+xDS2m5vAEcIWlXBO8nZ26apAhCFJoCEIQAKrzbPG0bAFz9oaJi25ULOu0ZadFEiRu43HlG5+ircExzpc6C43JvdaYUrZGXZEQNNV+t2o9SL9fBWlBsfe9FJp0DxA9Sp1Fv4fmolbC6GMM/wDEfMKZpB3g+SB4EeiWEjOxApgbW80rzQuF3RAjlVk8PRMOZykJbnjiYSHDk4eaylGy0xBaY3lIcXcpSnUnfdnqCPzSLjfUOPNZ7o02I1Rpn4D4gwoWJbO5cPEAhWZA4OlRcR/d8gnkFFBiMI10wWyOhb9FX1cqJBgz0D59QVoa2Hk30eahVMvEzA8oWsNWugnGzP1ctcNj0iYVTi8p030iReQTM7c7rQ43CwTM+ImVTVabvuvc3Ym5P1Xdp6r5MZQK5pLWQAXCDbVM8wZUDEVS4f0zeRtqH67xspeYsgDuPad+6SDtHqVBxVAuE6Har/a3Ftxtz9V1qaZyyhRCr1C20SIBNy0iN9uIkLR5AdekarCJ3JNgPWw85WSr4bTLtLg4iHWHifC0LSdmaRJElzrzM2Bm/DZU3aFVHsvZB8h3gOfVaNZfsTUkPERtuQea1C8vU+Jnfp/CgQhCzNDhMbrIdo+1zL0mEifidBHiG81psywAr0ywuLQYu03sZWdr9hSfhruHiAVcHFO5Gc8vlM9g2NdcVLdOHPcK+wtTTA94D4gfUBcpdlcRTFn0n+I0n81Hzb32FZ7x9IOaNwxwnyBF1rlGT2IjFrqXFPGGILmHxBUujWEbs+Y+q80x/tQFG38JWJ4TpE/moFD2zvlwOAfI+HSZ8jaOSp6SfdeUDTPYGvJ2g+BSw6f9rxr/AJortMnAd3a7odfbh+7KPmftexZLTRwbGCL6gXmYnhAHFR6cfqXkKlwe1u/cpLncx6T+i8Xy/wBumIAirggY4sLm332MrjvbXjC4luDbpECCXSD4zdHpfcvKCnwezkngU2ZPBv0Xj/8Ay3mJ/wDUpDxJ/VQ8b7VcxfGjDspkn7uq/WdksI95x8jUZcM9rBHHSPB6DUjZxjj0XzxmPtCzOoR3jTv9hrW8eMpVHt7mgIIqai3hpYQecgbow0frQ8Z8H0C+ra7mHxF/kmjpIuGesfkvDKvaTNsQ0tbU0jfuN0n14KKzF5w3/wA77XguB6bQoa/TrZzRWM+D3HEMHBrTbnwVfWb/APH5rx2p2izem4/z6l+gjht3eq2/sx7Tuxwq08S5wr0hqsLvbE7c+gVRhotftkmJ5R6ovcQ8j4WW5Sq97KnIx4KPnPaSvTDjToGo0XkktMESSQGnltJM7ws/jfanpYC7DHvbAVBMxcG0i/yK0jBdmvI9+6LHG+8tLXEbWc2wJubdFS5jjzEBpdvAMdRG6TS9omsH/sKpJ20vN/Vt11mc1K06Mq714L3czxBbdV60YPdx8oiWm5dEQO+7UG07ugTYGSLgTPHirXKKdbUQaMzsdXQchCrG4/M2EtaxjCfh7jZF7AED6rT5DkWZh1OpUxAewEF9OBccQDFjHFZS/XaK2yX9WwWhJLoa7s1jHUKwOgim+zom3Uk8l6ICqrAZVRLWvaJ4iTKtVk5OW7NIxoEIQkUCEJNRkgjmCEAN1sRp4foqnGs13eR4HbySRmFah3atI1Gj4ajOI4am8D9VBq5zRfaKnWWQsZvb/IpFPmGR0HGdTWnr+qgns+wXlpHMQrPEOoPkFlQz0gqO3K8MbRUHQtff5wuJXd4vyja/chOymgLOc3p6JbMkwr7B3lMfJSKmBo6gPdVSRxAKfGGqXFDBmebhbkPJVl9v5JcvchnsPh95j5eCXQ7IUG21jzI39LJ+jgc0JM0aAbwE/wCbKWzA1T/WwhB50nBwPWDcLVRh2Jt92RX9m6IEF447Efsps5JhhuR5SpWKaKbZZQrPP3dME+phNMLy2XYKq3pKtOK7flCd8kV+Q4Q3Jb5p7D5Jgxs5gIJXHYp2rvYCto2JAaYub73tdTG5fQcNWl4P3dJB+izlS3w8NDUvccbltACzh5IqUKLGyWzx2Hkq0Zm8GG4Oo6OMCPqJ+anYYve3vYap4R+wpc41SS8jKrMs7plpa2iSY4hY7sjnH8LnOuo33dOsBTsHRJu1xm0AiLcwvS3ZW4gFmHcHTu4BU+I9m1fE1ddVwYOEQTHlx81GjqSjqW4rjYcqcaKP2i08S7F6sK52ogiw7kNI7t9nWu4b2Cxf8CKmK/iTTig1zdQDY0giXaugJMnkWr6MoZDSbT0FodIaHE7ujmkYTszQpOqFtNv8z4gQCLzI22MrqmpvaPT8kWqM9hssouYHNY24kGAmK2csonS9oHkNlBzPsjj8G5xy97H0CS4UapMsk/Cx8yGcQDss/iuzObYg6X0mMHMGd9/tfr4LhmoQWyV8NFokVs/w9SvBfTbF33A7p5rQUO09AAtpOFR1hDTO4tMW5WVXlvsKokh+IeXuPxAbfQfRbrIexuGwYApU2gjjAn14J6eivli/5ewSlyybkVBzKLdQgnvEcp4KwQheouhiCEITAEIQgASfdjkEpCTSYHAwcl2EIRSA5pHJELqEUgBCEJgC5C6hAHC1dQhKkByEQuoRSAIQhCYAhCEAC5pC6hFACEIQAIQhAAhCEAf/2Q=="/>
          <p:cNvSpPr>
            <a:spLocks noChangeAspect="1" noChangeArrowheads="1"/>
          </p:cNvSpPr>
          <p:nvPr/>
        </p:nvSpPr>
        <p:spPr bwMode="auto">
          <a:xfrm>
            <a:off x="63500" y="-346075"/>
            <a:ext cx="14097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6" descr="data:image/jpeg;base64,/9j/4AAQSkZJRgABAQAAAQABAAD/2wBDAAkGBwgHBgkIBwgKCgkLDRYPDQwMDRsUFRAWIB0iIiAdHx8kKDQsJCYxJx8fLT0tMTU3Ojo6Iys/RD84QzQ5Ojf/2wBDAQoKCg0MDRoPDxo3JR8lNzc3Nzc3Nzc3Nzc3Nzc3Nzc3Nzc3Nzc3Nzc3Nzc3Nzc3Nzc3Nzc3Nzc3Nzc3Nzc3Nzf/wAARCACDAMUDASIAAhEBAxEB/8QAHAAAAgMBAQEBAAAAAAAAAAAABAUAAwYCBwEI/8QAOhAAAgECBQIEBAUDAwQDAQAAAQIDBBEABRIhMRNBIlFhcQYUgaEykbHB0SNC8BVS4SQzcvEHFjSi/8QAGAEAAwEBAAAAAAAAAAAAAAAAAAECAwT/xAAiEQADAQACAgIDAQEAAAAAAAAAARECITEDEgRBE1FhQlL/2gAMAwEAAhEDEQA/AFXUbK9Jy/crqVpJDq1E3uFW+7X39N8McvzExxRS1VVKJtG7E2DC48ub2wT/APWpo4YamvjhTe5YAlhfuT5D9sVrSfMVCGlBMcSnVI62BHO1/wB/+MZLedUp5aGHw/NHUZnrr6YPDUvaGFdtvO3O+Cs4+JogslNllM0VSxIAjiLaeQbHsRbCIwVFNm8Mc9jUdbQLgWKkb29vP+caiWgnlgJp6OOOSElFCJ4n9b8nj2wPjoa5EWdVMtRS0u7CYwhpYr7lgbBgeBf025wrp6asqaySeeYP01PTjQjUANiBtvba+NTmMEUOU9OpDw1zxsXs1wxG5Ud+LmwHnhLlnw8JlWqhZmuhdi7MPEdyb9h6YWVyGnwIa0qZFSR3XSSrRxjVpPABH3wbSLNT1UbLARGkuu0F7FfcCxO3F/fF0FCtKZWmhCzBvCxbi/t9N8aHLKOmpI4Upi8lfI5YxxpoS9r3Fu/POBuDRKevMeqeLRJNKdCLbwop5JuORYeuC4zLVRQlRFqlI1qoDE89+35Yono0eYSIzqpkFtIA0tv5eZ/TEaWnp6qRXJ6ugsW1An0AH0++M9pb4NM69XR47U7PGgDyR9MrIhYqX0nk/mcJXqZv6qqLrHuWNrHfsPbFE+e05uUJ1KpVtwdQtvz9cEu/zKxSxoNK6WMmrYA8qfXnFYz6qC3pafAQUhaqilSql6ewbWDqUjcBQB67G+PhgmqHeGkFRctcKY7kXvuSOLb9/LFdb8ylRripJVXSGMhNhp8z5jfnHFJ8RyZQAQAIWe7SMba9uFvscJZdo24oUU6xwvOZ6IFwAUZ5CWWx8sOUq8vohPM9XSIadlJjmA1sx7DyOxxXmGZx5iY6ibL16sfL6yhJ9PW3Y4RV2VUFRUirp0VKoeBrngd+9ieN/TDqovrgcfE+b5ZNT01QmqWRCJVIvt5X9Ofyxjq2ap6pqZoo3ia0YiElwoA2vxvuPP3w9hyipnkShJsGbxMzaAG5B4PNsEfEXwzR0FNHJPV/1ixLGwG3f7X5wZiB2AGW1UYpXmhhRWZTZXsBcjHym+J6qjpJKOpjLQFTGLNqNrG5F72wRmtHQQUcSRl4CzdONofEu4uHuR38sJK7LspaniNJG1QAo6pdGUSHgln7+23ljRvE/pDWqOM1WkWgikrSjrqUpNKxKgEDbSB6/bHNJnFMtIyLUSqakCGGUWsB6i2/OEvxF0YqWngpmqWDRgxu42B53tfbnnz2xZ8IVkMFkrGkqFRhNZlsEPNwTbvf0xM4o7zB8KYUbCYs8sVQh17XGpT7W/z2xTHP1GaljYdR79GzAgeZ0nk2vgGtzZ3zGSv6pUkk2jtdAfMbb+uOqmvSMwydWZHK6pEfSoPttf8AnESlrR1V0MdCypNIl2F7zXG42NrHjb74mEzZjUyt4GIUDbzxMD8QfkG9fnNXXwPHIqMukkCJvELeXb88L6jOYaCNtCS3mIREZjpW+xttuN+3rzitMxkRDTNTJI2sCNyxHrpB8jz9MC/6PmNWxafQALsx1Ek7k/8AHrheqzwjJt6OM2+ITUVfyyRytLZVjkMZIYDmw5tt5DnGxX4kqZciDRNonhX+oytZgo22B7c4zND8P04JmlkmkJsZCi6WbnYnsPL2w4o8pgk6kUKhNZ1N4yXsOF1eXP54tuAlBl8M50MzpZHzGnWbokhSQCArC2x3wMabNKQyU/XMUIY6FdSoABI+p2OGmRZfSZdFPNSQrArgJJGgtrcnYm3fjAnxDV/MRyyTA9TrWAAKCMqNLHc973tinv7QTjkFocuqKqsNRXT/ANG2lUC3L2vvzsB6jthtQ0VVUZisFPMop9rjcNudyd+3l64Fy6SStijSjQDpxaXKNqO+1iT9cNsmqIYUDtFKlRpOvW1jp3sb+w/w4nhrkFfomeVEPw1SSROymRgCGMZLNuLad+Rc4y7UsvRWogqQjMAVjmj8QJtzbnm98Mq2hfMMx+arJPmEiJWEEjSBcm4HJI339McS5esWYL81mRNPsXXSRY8dzfuNuTgXD4Y2LM1oJaelBmlZpxqEpEQUI4ANu/640HwjO0mUfKwwLG8ik2mQHqb3Jv8AkLb4z9fWZtWNVU1XRBYKcgC0gu4DcqPI24588GUOYyyRTqtTFClOAhSwN2BsSDw3c4H7NgoNJ6+uNZFDXzGIQi2prc+dvLjfA3zhnacSxRlFUlSx0lt7gfnfcb4+51TUtVllPXRVQilR1UsSFMg7k2JuNibWwo/00TzjMc1q3+TpLOkSx26oXfbzuft3wLM4pV/gzeqqvDBV0xgg8MgcA3Fjvc977YLE3zCtTwJCQsQZSZLXF9rbbkYCqc3os3o4xTT9GpkNtLQFxfcaSwNhbnfF+X1Z6EUEnRlpxEFSVgQSbcg8+e3ridZT4KWpyj5lIKyyRssg0m945fE4B23wXWImfZfNFAB82r6+lrL6hwL39PviqlkpoqOQ0qpUzJYKTsynyFxtzgGpr5aBmMCtG8UmonYkgjYHa9hfjBIhXnkvyWlpZIZnq6kqbFvlpFv0h3379+bYxlfEkdfIjN04ASVRBpRgTsAvBJ+2+NbXRw1NKMwp5HjMnhljUX0tubkeWJlUFMjapYJjI2n+qyggkn17HbEr9g+oZ9ckzOsMYnqYmjCaYUYadPaxsL/X7YZz0tNkmVRKa5ZaqQgyp07BAdvU2sB64bVBymjoMykkqZ/mAmuKISFbnT4QP912vzhDl+YTVNUnzbo66SVUqoIsbEA2vzjRVibS5B6l4Xp6U0MhkmnjHW0Jps1+1/e3li2OhaGEvnLoIacXUsCxB7Am3YjgeeI+Y08E8j2Va4vdU0aRGb77+mFvxRXQy0Mp+ZebqkAQhiCq3HiJ8v5xfrCXpHS1kMzlljjC2HMtje5/z64mEFRmcsQi0LGSUGplOq9vM2GJi1tzoy9BlkFZLNmC1OYwBtUuiK40hV42UnYnffnHpeWwx1UBZZKZHI8SyMNrHYgdzxjz/LqqlnquvEkYSK5kkZQbk9hvzucF5mJIkSokjdwytpLxaLWF9Vub7/rjFqumi4RsJ6dIXAXT4VuwLadI7HT98CUue5fQiZpTMRSi8jJGW1E7AWHJ29cYHKomqmmaQSziNL/9wtuTwL8c2x3Pl86kCOB1lZQQzFjpY35N9v8AjE+rRVpqaD4wgqOoajommSTU6SIdZIIINrb7emKvifO8nzWX/oUqB1z1ZJumdCMCCFIA7je/584yzfD8zwN4y0p8RjH4mJHAJPp3+2BzTvl8SJVSOocgAX1c9ren/OG82CX9NVS5rDBLTU2WwxtE39Tq6r+XO9yx3Poe2NOmdUcsVT1gGRRptdfCNhYg7k2v98eS1WYZVGtys3WQgKAwBH5bD9cWPmbUtK1TKk0sMimMGdbhQdwdjyLDnBpa+gT5NnX5/T5dMklHShWAstzYqp5AHYG2AMy+KXzeVVWKlWAWMk0lwVNxx64x7yT5jMriTXYjTv8ATj0xImq5KhlnSMHe4dd09R64a9vsGqz1FszhqcrVIVhkWKMALGBqe9xse1j52xka+vnplZ6ipRtA0iJJRqAHHAtfffGYq62rWL5dKiQJqs6obBz7eQOK2nmmXTH4wSbHe49Tgymg7PSMtalqsqpQFSdAqgoZAV55NjuffHGd/FVFDmnQUIlAkAiCwqS6tq3Nhzax9N8eamtfoqsKiILu7gnx28x5Y+LUM0/ULa1G5Li4Jwx3iHplGclpaKJ6aCaJ6lRNqElzEu43tft2IvhVmWZMsax5bqqEVTYn+083N+OTjLSZvUgBYajXGy6SDuT6ad/ti6Cvlp4t6dNCEhhISDqttcYiNcjQ8yTLMwSZqqtqVUuhCq5JC97EA2+hxocxgSOljicxvVbN1VcgkWAAA88YVfiatLR9GGIBFOoKDZhe9iL9u2KJfiGdI06ESq6/iEhLBz9rD0vbBNWjbUN/lyyxRVCfPxSLKnR0NGwIJ5bysLc87YAqM3rcpmFNO+gypa8zalYrsdHkcYtc0nqo5BV1KwEgtHpXYk9u+2+NJkNXH8Q0xymuKtXRKHppC1xtsPc2sD6b84HUJOltdmdJU5fKVdIisgZ0Um4uDYkbkXHHYXwoyvMaynqFq1CFFZR4Se+1zhTmCzZdm9TCv9Cqik0vE4uBffg9rfri81uYVMUXVSM6QbP0rD0tYYpWcCY6rEqarNqtxU9GzEgnxGx5ub7cXwiSmlq6nVAZXAGomWy3PoRyP2x9RqioqUMtS0akaV1f3D0AxpqWiQU6tWLrLi7GTYIN+PIcd8O6J9aKTA8rE1FP0rAABtt7b4mHyUCxFtEakE8u2r9TiYAjLaqKc1NUoSIQj/tRrzxc7/vjqrrawxI/Td3sdAjIbf8AtP8A7xVFVTz01pERYydO7Wv7YCgzCOOKec9RnQBFA21G/N/LA0hUuyx5qITy1ZL9Z7GIgbXtuT9CcP2z35R6WnhKO0pQFSoHVGwvYXtsTbGKzSdpwYZGDiaG8DRybBib6jvv3B7bYa0cHyCw1WYylpjGArs2ngfr62wnIUmN8/qosvkkZWULcsFU2Wx3G/nsfzwgq62pr6COboTxaGDhgm+kA/z3wHXVE+ZxOs86tSCw0gcngG/N7eWNBBRpTZS9QGUwql9F/wAQ/LfCTC0wS0CVbisKItMSQ8rSarN3BPvhg7kwB4JJZonuBBTRfiHmST3sNxbfBiZdVU4gaON0jlLCojjBAfVzceYve/a3vhvQUUixKuuN1VQG25A9ePpirR9CKiy2OdBIICslhyL2Nzt62wbPRp8mS8dpF28Hc3t+eHcdKlKrcLGCQAT5cH98WowjmiRVW6DVqBtp9R+eKFTPRZU7xkqojIa7F13AHb3xz8jTJTqFFie9+Wvvh9NHI88s3VLk2uoP4e9798AV0WoxpAoFyDKAhuB/J9MJ8DSvQkOWAkgkc6fAPpzgObKHpjex8TW3v+gxtaHJ5KyVCAYozsCw3F8aWiyGmpbGokjKje53P/GE20aZ8TfZ5XFkU8yhoqSXSRvt/OL2+Fcxq5LlGULwC259z3+uPYoYqaNLQQF05MkmygeePqzQQz6HanQFwDa4tfjc9sZvWn0dGPj+Nc6PFa34ZzWCmcilaaTYAB7gfnhBN83TTGAxyKwG6ult/bH6NFLTVYZqeSnluSNCsLm3P+Wxmc7yTLKuVlrBGNHduAcJeTyLjSK18fxaVxrk8RaRxIqulyeLDjBdGs8dVHIj9F0OuNw1tLDi1sepjIfhelQlnpzpIG5B/fA883wnSGRFem16h4VK3b6DGydOR+Fr7BaoQfGeTwyCLRm9GF6q22kABG3ex5HqLYwlTmkkDNFDI6IoKMjDg38sb18/yCnMrUjKjra2kG4PrbFWarRZvl0uZ0EHUkVf60IF3J87c35wlx2DzTzBq2RWurspuN7eW+NLPn9QcqpXmmSOWdiPCt2ZFNtR9Lhh9MLq2kedta07optuRf8ATDyHJclEKNVrNPKI1WySEBSORYbgfzim8szjQLNXLmLCRXaRV2v+ED2GJh9lHQipBHS0saQgkqLk/c74mJjHUEz0HycfUdgGYm8juN791A4vtirMOnSyWk0Hqja4tb/Nt/bH3NKytraqmVKICnWzNrFhcXtf6XxZmFI1fKnSgksx1SOo9e30vv7YGyYUVlbHmdb81IuoBBEiqhFrci314wxp6Fq+JVJJRVN232Yb2vfAn+lGOek1IQGY6FCg2X1PJJ2xoK50p6eOMFmcmwRWtqPbvtbnCGKcymhy6kdfl0mKeBWZbA6tr+4xWKWqzGmjjjqQka213Xkc2F+MU/InMa5YAXaGNgz6rkl9+PQY1FNlcypanp5XB8IFrXN7/wADCXI0gAxhKNIpJArqLdQbnVtz9ME5RSxysI6ioIBFvAbA7/YWwXP8OZvPSOkdLEhLWIeS9z58Y+x/DOdxQvTrU0scbqtmL7q4udQ9jta298NuF4TvJ9zH4dQremlZbg7ar2GFMPw7mUUpaExEtsbnf0GPQ8kp/laPRmEsE8v9zRg2I7bHBfzGWuyjQhC7tsN8C1j7Zu1zxmnndL8OVk0mmoliRNZFhvuOLflh5/p1FQjVEiO7bnUBe/fBOZIqyxx0bNLGTdm1WPbbHw0mklpDoQC4L+fHn6YTavBtlJL9CirqBTvr1hEt9b4OySJpwaupJCEnQSNhbv5XwPP8jFM0zDryLuoIuqHzGFec/GdPFTvE7RqQNo0/4xV/Zjpf8jbN80go2BikLkc7358/Q4xeb/FkcDiOKRbiw2F+DtjM1+c12Yloo9o72uTbHNJQ6qdpJ6YNKQbFiGt7DDShOvMkojR0/wAZIxBOm9rXI39T+2LM8aPOsnliUlHA1RjVcq3IPqcZZMop93/6liN9iqfsf0w0yyGSSaChpaedqqVHaMGpXWLDtePT5b9r4bZC8qa5Cvh2gMWTxhqYtWuxVb+uw2v6/lgs0YpKVJZRH1S2l9ChFI9F3t737YqyierperT1Uc0Do2oGSdZDYHgEILrudxfvjmqCRxtPP15Ime+xBDm9hsV55xBFLxSRrKkglQAtZrqBcDBcLxUxMtKxuvNhsRjmsp6UpAZOtTxzSAMiKo0n/wAhb7bYCljaDqQJUSs9rqzRXv8A/wBb4GSgnM4NVO1bl0EckdgainIsVb/d/wCP02PocY6qnqYmllipTfcsLGwHuOcN6Kump60NQuHB0pJGYz4je3tve2Os+pngieeljApiT1oTcGJj527XwZ47BifLEWWAyVJdrnwiNRYeeJgdqeqjAWCWG34iGANr9h6YmLhNNXUVNVGxRYkkjcgqdyQpsPOw7Y2uWZNW10KSDRCH21axcDva2PPM6+JVgIXLBHJKshF23CAH73P6YHyXOs/NooatgrG/1POJ+ik19nqqfDVFTuk1XmTCQNa6Gw53/jHVVP8ADNJrMoWSS2kF7cYxUVFV1cbPXV87C1yA1h9sLoslp5Mxc6nZWW5WRiSvlgLuUbqb40yOgCmlhgUAWsq3I7dsLp//AJGlICUsEh7iy6dsJ0yunpqmMxoo0gklTsNjz+eOqqjiidSB0rKTZfvggfk/h1WfGuevqK0x99d/0wDH8W5876OgpJO5L8YbLSsMvMrtGLOEKLcM19yQO43HfAVJB0sxZU0IUsfCOD9e+wweqYfl2gyj+LWgj0V6vC45LjY/XB4+IIWXUJtr22thPmOXRysyaiV5YHe48vTCqppY0aCFIu9iT3HcYy38dadp0+L52sKNUfVvxOkCMRPpN9jfC6T43eSMrGGl8sVSZPGCrMmxDAeG+zbX++LqTJlaHTTwrcgl+xA23PoMPHhWET5Pma2+hJPmWbZk+lLpGbXAP744gyoKl2XWxG5f/PXGlky58tCCRVu/4Xj/ALjbfHSzQQtGzxsIgrNfsdrkefbGyOXWta7YrpKONVJVUYA324H+HDCSmF1D82uvg+nOCaKFZIWnY6Lr4FAHvjgTxyI0byXQeI73sNtvbDZILUolLTvUdIA3NgSCL9vvti+OSDLq+nraGtln+WTUWeErpbcFADyLd+PLHUiNZ0NO7ktyuw232x3T08cyhNmkjXW11IF9/D6/TbCoF2b5wa+Gkp4qWKJka6yx3aykm4v5XscJqud56WWkajtIZAWZWJFuRueTuDg2WC80j0wWNpLakC7R+p/jESZEWWCPxMGDN1kuZLk8G+3nhNVjTgDKqy01M7F5FiVSiu/hv/Pr645SV5K2OUI2hDqBEmrf12tYDtg2WollmNIUVTILKYzq3v3vuMVQxiGySKsSveyg/j5/TCanAB1BQ0TlhJGylmLCx4N97DjHzPTJkUcNUyxyUikKxUE2U/7h9McWXQCs+uO2zeQ4t9sFx1Tmklp38cMg/uF9JH8YM9AZrMafL4Uimpo2ZZ9T3DXXtxviYYRv8ozJRV9NTqbF454mcau5Fht6/TExDRXqmZGgo2lma6697sV739Ma74doFJYC4RDbUR38r99sZrIEndwyGVo1F9tiScamGokEQWUsGVLlFsTf18thzjWEBzxMY6uMytGu+hgd9h2+uKsspYwZJI2YFgTIzG9wOf8APXFyapIWdm6CFRYXBJIxd13iCKisVKXcjixHH+eWBKhYfaOIpKpk2J3FyONt/tgSrnlrqpI4GUxawepoNkHJseLcYqhqhMp0nYmxYkm4457YjVXg6UaGNWNktuQPp64IFCKusFLT9QRvrI8Cm4I5sfbb7jAuVJIas1Lw31EggHnft9t8U1/UXoiR411sSQ7ELbsd7WAvgynheCnZ2Gnc6ViJ8Itsb+5wwLCxep1KdRN15vwfb1x8ZadmdAWkSOzEpc628rEDv+WOIeozOsKnTt4nH93t5bd8VJqpJpXkfqM2w0i5v3wkBfKzsoYroS2wvfa/Fz6C+LoEdIkqhC5Qg2KXO62uOfL/ADfFKCWWml1jpppsgsCLbbXvtg6gr6jLGdKSpNil2j0hg23ceg+vOChAL/UYqw7ySFEN9X4gD5C36+uAZpQ0DSSrMw6jLHpUWt3JP19sfYoI4YljgZdSjSQgBJ28sHXkhiaFiiw6fxdrm5t+uAOgaoJa9L0rx6QdTXAxVNFpg6oIjREszX0kg828+cXtVJS1CQtTrWT6L6i5VQCe1vI98WIA8SRPTbEFrBy2k3J5/LCoDLL654qVG2froAQ4AsNrm/Y4VZpKwzKkWORoppSEXTYgWBubfTFcVFUxlngqumoOy6Da/wCfe/8Am2K1y1201tVK8sy36em40+2+354S4KDDKInPULtc6FNrEL9T6cYqkikV2YMrKy3GrsRx9jilqZmtcysykmzS6rX9cEVTUlLF150cs7XEaNcsTxzikxCmmjlhzNp5ZBGHXVI1riJbbD3vbBTVVNUwyzGQuo8MchFg3c2+2AGqnzKqaIKyqXLb7XOw9u1/TErKFQny1JO6wrGAsR9D3PnhN18jXB1S16yLpkaNI42OsyKBfzAP1BxfFMlZEHSV1VUIVrgA2P4j5+W/ljL11LqkhjR/6hOqyi57jV/n5YY5ZmUonIqgsBjGnohNNxv4gPW+CIKGVNHTmQNMupyLnWcTBRkjJJZQfLUtz7cYmChEDZPTxwUpCE3PJLWBIHb64aTmWrp9CJoLOAXXxaQOb8e2BBEOt0w5eR2LNbYAftjvLpJUysytHqYltCrsNj3+t8Mih2YaVoDCdSlQL6W3P/v9MViedo4o5nWFWUXVd7+gIxVLUVBojJUsJtaAWtYi2wG3bjFGWKPxVJeRiAV1H8P7YGAdQdN5GtdSSdZc3O4DabemClnhkQT6gJCdBk/3W4xxT06xyalQKgU+EAfivYn3N8FHLTFDHEUCIqeF7Dcjt598KjJmNMtZRJUMCoQA62IA09uOdx2xVRxkQuZJWdRH4tRAG19vba+K6qaSWAwTsVVLEK3hC+VsKaWokWrM8FzCptpdiQx9fT9MCBsbSB2ZPl9ERVdy1uN7kDz3POKawLA0boGZLWLEaB7AdzxviyxaXQLf1SBzztuDbjHNa9LYRSl+o51aX524GGI4SplmgZAjJ03BZDfxem22CXgEra3bUltgCLDbY++5++KzqpkGtx4xqKqPw9v13xxHVlIGEeobDVqJOo3tb0t+2EUWmnjgQyINWo/hvyT5/f8ALFlT1JYukhCs6lWD24GB0+YeVQ6aEClhsVB8z6jnBCpZ45SVtqI45P8Anl5YAFr01UJmkluZPCoa+2m4udtxhjFOARGjHUeVUeg/4xb1Y4qdy41tyWuRtbb23N8cQRyrql0Rld1sG288FBEV2kiMCv4GbYX7efnzixdUAInRvwWVR3OOfh9Xk+IIBNFGYGkY7gXJsRYny9MbWehjrYpYUjDeHk9j6YeV7KkvUZ5oa6Z8xCypJDSqxsHTdvW+PtTULMVD+PSTpJS5NvPth66lVVGBuBYj9rYTZlAlDllRNSVDxAKS0YA8dz+Eev1wQdKC0dNN/RXWRywAFt+efXF3UhqV16PEQQG39sCVNVC2XKUk8RQWsPEL7c4+gOYRHFHwLmQn8RA5t288TfodCKKnp+oZokRJAdPHG38HCD4hpZI6w18EZEKjQzHazHz9PLHT1tbFVETMETYHTbxAcn3t+mCamdqt4o5FnEQFyDw3kcMDghIY4nNSZFkQEEjg98TAFdDUU7qkFS/Tt+A/2HuNsTBB1DpgHrn1AHYdvfEoqiZpWQudKygADYC/OJiYpma6OqyWRGkCsQFjZh6HYfucfcpjQw1MhF3RF0nyxMTAAcs8oQWkba7Dfv544qZpXp4tUshvufGd7SbYmJiX2UghB13HVJay23J8jiqCJIoacRjTqL3sd+D3xMTCyPQPK7fPLJqOt08TX3POO8zjSOVyihSGNiB74mJhknOYSyfJIdRvqZb+gBI+4GOaJQYwDezBgd+QMTEwxlkZMlFGjfhiiBQDa17398HQbw772QkX7GwxMTCz0PXZU/ieMEm0jENvzbFuYSO0yoXOm1rX7b4mJiX2JB1ePlqrLHg8DfNJx7NjeZV/+eX3H6YmJjXx9MnfZjviAkV8w8iLfkMef/Es8pzyKlMjdCyt077XN98TEwAU1igTUsQACMjOyju1wL/kThtTSu1PFdvw6bbcbnExMZ/6KAqwB4mdhdgQQT7gYppJHFlBsC9jYdsTEw2NCzOHYVKgH+wHExMTFEPs/9k="/>
          <p:cNvSpPr>
            <a:spLocks noChangeAspect="1" noChangeArrowheads="1"/>
          </p:cNvSpPr>
          <p:nvPr/>
        </p:nvSpPr>
        <p:spPr bwMode="auto">
          <a:xfrm>
            <a:off x="63500" y="-533400"/>
            <a:ext cx="16859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7170" name="Picture 2" descr="https://encrypted-tbn0.google.com/images?q=tbn:ANd9GcTLdPAHJLfu7pDKIXWSTzcuqUydtFECHpXTAo-sCTLwC0omJNd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63225"/>
            <a:ext cx="2971800" cy="238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1.google.com/images?q=tbn:ANd9GcRkvp9aAVl774xomskYzqyewKO06sJ_iiHeI_VkMgQpGKExfM5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145970"/>
            <a:ext cx="2971800" cy="226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21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3810000" cy="952500"/>
          </a:xfrm>
        </p:spPr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61940"/>
            <a:ext cx="4635259" cy="35814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Subphylum </a:t>
            </a:r>
            <a:r>
              <a:rPr lang="en-US" sz="3200" dirty="0" err="1" smtClean="0">
                <a:solidFill>
                  <a:srgbClr val="C00000"/>
                </a:solidFill>
              </a:rPr>
              <a:t>Uniramia</a:t>
            </a:r>
            <a:endParaRPr lang="en-US" sz="3200" dirty="0" smtClean="0">
              <a:solidFill>
                <a:srgbClr val="C00000"/>
              </a:solidFill>
            </a:endParaRPr>
          </a:p>
          <a:p>
            <a:pPr lvl="1"/>
            <a:r>
              <a:rPr lang="en-US" sz="3000" dirty="0" smtClean="0">
                <a:solidFill>
                  <a:srgbClr val="C00000"/>
                </a:solidFill>
              </a:rPr>
              <a:t>5 classes</a:t>
            </a:r>
            <a:endParaRPr lang="en-US" sz="3000" dirty="0">
              <a:solidFill>
                <a:srgbClr val="C00000"/>
              </a:solidFill>
            </a:endParaRPr>
          </a:p>
          <a:p>
            <a:pPr lvl="1"/>
            <a:r>
              <a:rPr lang="en-US" sz="2800" dirty="0"/>
              <a:t>includes most arthropods: </a:t>
            </a:r>
            <a:endParaRPr lang="en-US" sz="2800" dirty="0" smtClean="0"/>
          </a:p>
          <a:p>
            <a:pPr lvl="2"/>
            <a:r>
              <a:rPr lang="en-US" sz="2400" dirty="0" smtClean="0"/>
              <a:t>centipedes</a:t>
            </a:r>
            <a:r>
              <a:rPr lang="en-US" sz="2400" dirty="0"/>
              <a:t>, </a:t>
            </a:r>
            <a:endParaRPr lang="en-US" sz="2400" dirty="0" smtClean="0"/>
          </a:p>
          <a:p>
            <a:pPr lvl="2"/>
            <a:r>
              <a:rPr lang="en-US" sz="2400" dirty="0" smtClean="0"/>
              <a:t>millipedes</a:t>
            </a:r>
            <a:r>
              <a:rPr lang="en-US" sz="2400" dirty="0"/>
              <a:t>, </a:t>
            </a:r>
            <a:endParaRPr lang="en-US" sz="2400" dirty="0" smtClean="0"/>
          </a:p>
          <a:p>
            <a:pPr lvl="2"/>
            <a:r>
              <a:rPr lang="en-US" sz="2400" dirty="0" smtClean="0"/>
              <a:t>all </a:t>
            </a:r>
            <a:r>
              <a:rPr lang="en-US" sz="2400" dirty="0"/>
              <a:t>insects (bees, moths, flies, grasshoppers, beetles)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AutoShape 2" descr="data:image/jpeg;base64,/9j/4AAQSkZJRgABAQAAAQABAAD/2wCEAAkGBhQRERUUExIWFRMWGRgWFBcYGBcbGBkaGhgXFxcYGxgaHCYeFxkjGRQXHy8iJCcpLC0sFR4xNTAqNSYrLCkBCQoKDgwOGg8PGi8kHyQsLCwsLCwtLSosLCksLCwsKSwsLSwsLCwpLCwsLCksLCwsKSwsLCksLCwsLCwpKSwpLP/AABEIAGkA0gMBIgACEQEDEQH/xAAcAAABBQEBAQAAAAAAAAAAAAAAAgMEBQYBBwj/xAA8EAABAwIEAwUFBgYBBQAAAAABAAIRAyEEBRIxQVFhBiJxgZEHEzKhsUJSYsHR8BQjM3Lh8RcVJENEY//EABkBAAMBAQEAAAAAAAAAAAAAAAABAgMEBf/EACoRAAICAQMDAgUFAAAAAAAAAAABAhESAyFRMUGRE2EyQlJioQQicYHw/9oADAMBAAIRAxEAPwD3FCEIAEIQgAQhCABCEIAEIQgAQhJe8ASSAOqAFIVZiO0FNpsHu/tbKgu7T6zpYAx345npA4+qOgrRoUipWa3dwHiQFnK4ruH8wlzeOg6SPLinMPgpEzrH4rkeqE0xZF1UzCm3d4TDs4YHAQ6DsYsVEOBgS3zadj87JIYAIvp+bT4pWLIs8Pj2vJABBG8qO3PGatJDgd9rfIpgg2Is9u3UKPjKY7tUHbf6EKHNrsNMtaeaUnfbHK9vqpDaoOxB8CFnsXQEmL6ocPz+S6cNDgRa02+qj1q6oZo0KhZmNSkGyNYPAm/qrPAZk2qDFiN2ncfqtYyUlaCyWhCFQwQhCABCEIAEIQgAQhCABCFxzgN7IA6mq+JawS5wA6rOZznrnONOm8sbcF4EnyUHD5cxxk13Odzc66dE2XtftVSbsHHrpIHrCgYiocVEulvJpj/JUnDYIgd2qD4gFPDCXl1Ns822KTFkQcPkZbdr3N6EyPRTRhJEVGNcOaea0cCZ6/u6U6sWiTfwSxM7E0MOGDuG3AFd1SeTuXNI94DcHSf3wSatXnY8Cpe3QYl+JuRsRuEzVcTcGD+9wo9V+o8qg+Y8OKYdVLjYxUG44OUpmiQsY/h8Lhv0j6tXRii61r7jg4cx1TT4qdHj1EfUKur4jRZ4jreJ5gjYrRUwZPfj40snvM+GftDj6J6nmoJbO2kt85/wqPG5m3RFRpP3XjcA8eoVR/1AtvMjnEeBITcH1Ik0j0FtYOcBawn9Ex7gtOtpIP1WTwufAncTHW8cfBXuBzpsCT034/6usnpu7WzJUkaLLc3FQ6HWqDhz6hWSy9bDB8VGEBwuI35wtHha2tjXcx/tXGVmqY6hCFRQIQhAAhCEACaxWJFNpc7YKDnOesw4j4qhHdaN/E9FlDi3YgzUFQ+oA8I2VJd2JvgvH9o6jv6dIDkXH8gq6v715/mayOVi0eQS8HhNHw1HRydf5wrSkH8HNPPmjLgh+5EwQ4d3puD6FWNOg07s+QS2tJjUwFOBgHAhKibEChT5Qk6gNnkeN04TOzk3U8ApySChFV9TgWu8QozieLSP7Tb0XajOMHyK4Jj4vX9UZFpIaNf71+FwQUlzzFrjjsQh9R/Furwv8lEdiKZMHun0WMk2Wh41BxERtb80xW0vHA9Wm4TbqgFm1bcje3iq7EEi4IJ6EBVCAMlYiuWd4kkD7Q3jqFEOPLgdOmoDuBvHgfBRK2axuSD1/M8VVVsw1GQxp/E10He8W3XbDSy6mE9TEezHSJjXT1G7HCWG8cLjfgoQdpgt8ouP1RUzIxE2INnQd9vNVNfFuJ2aLm4gRy8RZdMdLY5ZztnM00gF7DoeyZ+6ZteLhVI7UVw4MDNW0aSSIjgfEE/JS63vI3aCd54iDw4qVk+BkgFg4XDeU323v6AIcHEF7m+7JZViMRTbVFQNaYB3kc7Bei4WhoY1szAiVn+xDS2m5vAEcIWlXBO8nZ26apAhCFJoCEIQAKrzbPG0bAFz9oaJi25ULOu0ZadFEiRu43HlG5+ircExzpc6C43JvdaYUrZGXZEQNNV+t2o9SL9fBWlBsfe9FJp0DxA9Sp1Fv4fmolbC6GMM/wDEfMKZpB3g+SB4EeiWEjOxApgbW80rzQuF3RAjlVk8PRMOZykJbnjiYSHDk4eaylGy0xBaY3lIcXcpSnUnfdnqCPzSLjfUOPNZ7o02I1Rpn4D4gwoWJbO5cPEAhWZA4OlRcR/d8gnkFFBiMI10wWyOhb9FX1cqJBgz0D59QVoa2Hk30eahVMvEzA8oWsNWugnGzP1ctcNj0iYVTi8p030iReQTM7c7rQ43CwTM+ImVTVabvuvc3Ym5P1Xdp6r5MZQK5pLWQAXCDbVM8wZUDEVS4f0zeRtqH67xspeYsgDuPad+6SDtHqVBxVAuE6Har/a3Ftxtz9V1qaZyyhRCr1C20SIBNy0iN9uIkLR5AdekarCJ3JNgPWw85WSr4bTLtLg4iHWHifC0LSdmaRJElzrzM2Bm/DZU3aFVHsvZB8h3gOfVaNZfsTUkPERtuQea1C8vU+Jnfp/CgQhCzNDhMbrIdo+1zL0mEifidBHiG81psywAr0ywuLQYu03sZWdr9hSfhruHiAVcHFO5Gc8vlM9g2NdcVLdOHPcK+wtTTA94D4gfUBcpdlcRTFn0n+I0n81Hzb32FZ7x9IOaNwxwnyBF1rlGT2IjFrqXFPGGILmHxBUujWEbs+Y+q80x/tQFG38JWJ4TpE/moFD2zvlwOAfI+HSZ8jaOSp6SfdeUDTPYGvJ2g+BSw6f9rxr/AJortMnAd3a7odfbh+7KPmftexZLTRwbGCL6gXmYnhAHFR6cfqXkKlwe1u/cpLncx6T+i8Xy/wBumIAirggY4sLm332MrjvbXjC4luDbpECCXSD4zdHpfcvKCnwezkngU2ZPBv0Xj/8Ay3mJ/wDUpDxJ/VQ8b7VcxfGjDspkn7uq/WdksI95x8jUZcM9rBHHSPB6DUjZxjj0XzxmPtCzOoR3jTv9hrW8eMpVHt7mgIIqai3hpYQecgbow0frQ8Z8H0C+ra7mHxF/kmjpIuGesfkvDKvaTNsQ0tbU0jfuN0n14KKzF5w3/wA77XguB6bQoa/TrZzRWM+D3HEMHBrTbnwVfWb/APH5rx2p2izem4/z6l+gjht3eq2/sx7Tuxwq08S5wr0hqsLvbE7c+gVRhotftkmJ5R6ovcQ8j4WW5Sq97KnIx4KPnPaSvTDjToGo0XkktMESSQGnltJM7ws/jfanpYC7DHvbAVBMxcG0i/yK0jBdmvI9+6LHG+8tLXEbWc2wJubdFS5jjzEBpdvAMdRG6TS9omsH/sKpJ20vN/Vt11mc1K06Mq714L3czxBbdV60YPdx8oiWm5dEQO+7UG07ugTYGSLgTPHirXKKdbUQaMzsdXQchCrG4/M2EtaxjCfh7jZF7AED6rT5DkWZh1OpUxAewEF9OBccQDFjHFZS/XaK2yX9WwWhJLoa7s1jHUKwOgim+zom3Uk8l6ICqrAZVRLWvaJ4iTKtVk5OW7NIxoEIQkUCEJNRkgjmCEAN1sRp4foqnGs13eR4HbySRmFah3atI1Gj4ajOI4am8D9VBq5zRfaKnWWQsZvb/IpFPmGR0HGdTWnr+qgns+wXlpHMQrPEOoPkFlQz0gqO3K8MbRUHQtff5wuJXd4vyja/chOymgLOc3p6JbMkwr7B3lMfJSKmBo6gPdVSRxAKfGGqXFDBmebhbkPJVl9v5JcvchnsPh95j5eCXQ7IUG21jzI39LJ+jgc0JM0aAbwE/wCbKWzA1T/WwhB50nBwPWDcLVRh2Jt92RX9m6IEF447Efsps5JhhuR5SpWKaKbZZQrPP3dME+phNMLy2XYKq3pKtOK7flCd8kV+Q4Q3Jb5p7D5Jgxs5gIJXHYp2rvYCto2JAaYub73tdTG5fQcNWl4P3dJB+izlS3w8NDUvccbltACzh5IqUKLGyWzx2Hkq0Zm8GG4Oo6OMCPqJ+anYYve3vYap4R+wpc41SS8jKrMs7plpa2iSY4hY7sjnH8LnOuo33dOsBTsHRJu1xm0AiLcwvS3ZW4gFmHcHTu4BU+I9m1fE1ddVwYOEQTHlx81GjqSjqW4rjYcqcaKP2i08S7F6sK52ogiw7kNI7t9nWu4b2Cxf8CKmK/iTTig1zdQDY0giXaugJMnkWr6MoZDSbT0FodIaHE7ujmkYTszQpOqFtNv8z4gQCLzI22MrqmpvaPT8kWqM9hssouYHNY24kGAmK2csonS9oHkNlBzPsjj8G5xy97H0CS4UapMsk/Cx8yGcQDss/iuzObYg6X0mMHMGd9/tfr4LhmoQWyV8NFokVs/w9SvBfTbF33A7p5rQUO09AAtpOFR1hDTO4tMW5WVXlvsKokh+IeXuPxAbfQfRbrIexuGwYApU2gjjAn14J6eivli/5ewSlyybkVBzKLdQgnvEcp4KwQheouhiCEITAEIQgASfdjkEpCTSYHAwcl2EIRSA5pHJELqEUgBCEJgC5C6hAHC1dQhKkByEQuoRSAIQhCYAhCEAC5pC6hFACEIQAIQhAAhCEAf/2Q=="/>
          <p:cNvSpPr>
            <a:spLocks noChangeAspect="1" noChangeArrowheads="1"/>
          </p:cNvSpPr>
          <p:nvPr/>
        </p:nvSpPr>
        <p:spPr bwMode="auto">
          <a:xfrm>
            <a:off x="63500" y="-490538"/>
            <a:ext cx="2000250" cy="100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4" descr="data:image/jpeg;base64,/9j/4AAQSkZJRgABAQAAAQABAAD/2wCEAAkGBhQRERUUExIWFRMWGRgWFBcYGBcbGBkaGhgXFxcYGxgaHCYeFxkjGRQXHy8iJCcpLC0sFR4xNTAqNSYrLCkBCQoKDgwOGg8PGi8kHyQsLCwsLCwtLSosLCksLCwsKSwsLSwsLCwpLCwsLCksLCwsKSwsLCksLCwsLCwpKSwpLP/AABEIAGkA0gMBIgACEQEDEQH/xAAcAAABBQEBAQAAAAAAAAAAAAAAAgMEBQYBBwj/xAA8EAABAwIEAwUFBgYBBQAAAAABAAIRAyEEBRIxQVFhBiJxgZEHEzKhsUJSYsHR8BQjM3Lh8RcVJENEY//EABkBAAMBAQEAAAAAAAAAAAAAAAABAgMEBf/EACoRAAICAQMDAgUFAAAAAAAAAAABAhESAyFRMUGRE2EyQlJioQQicYHw/9oADAMBAAIRAxEAPwD3FCEIAEIQgAQhCABCEIAEIQgAQhJe8ASSAOqAFIVZiO0FNpsHu/tbKgu7T6zpYAx345npA4+qOgrRoUipWa3dwHiQFnK4ruH8wlzeOg6SPLinMPgpEzrH4rkeqE0xZF1UzCm3d4TDs4YHAQ6DsYsVEOBgS3zadj87JIYAIvp+bT4pWLIs8Pj2vJABBG8qO3PGatJDgd9rfIpgg2Is9u3UKPjKY7tUHbf6EKHNrsNMtaeaUnfbHK9vqpDaoOxB8CFnsXQEmL6ocPz+S6cNDgRa02+qj1q6oZo0KhZmNSkGyNYPAm/qrPAZk2qDFiN2ncfqtYyUlaCyWhCFQwQhCABCEIAEIQgAQhCABCFxzgN7IA6mq+JawS5wA6rOZznrnONOm8sbcF4EnyUHD5cxxk13Odzc66dE2XtftVSbsHHrpIHrCgYiocVEulvJpj/JUnDYIgd2qD4gFPDCXl1Ns822KTFkQcPkZbdr3N6EyPRTRhJEVGNcOaea0cCZ6/u6U6sWiTfwSxM7E0MOGDuG3AFd1SeTuXNI94DcHSf3wSatXnY8Cpe3QYl+JuRsRuEzVcTcGD+9wo9V+o8qg+Y8OKYdVLjYxUG44OUpmiQsY/h8Lhv0j6tXRii61r7jg4cx1TT4qdHj1EfUKur4jRZ4jreJ5gjYrRUwZPfj40snvM+GftDj6J6nmoJbO2kt85/wqPG5m3RFRpP3XjcA8eoVR/1AtvMjnEeBITcH1Ik0j0FtYOcBawn9Ex7gtOtpIP1WTwufAncTHW8cfBXuBzpsCT034/6usnpu7WzJUkaLLc3FQ6HWqDhz6hWSy9bDB8VGEBwuI35wtHha2tjXcx/tXGVmqY6hCFRQIQhAAhCEACaxWJFNpc7YKDnOesw4j4qhHdaN/E9FlDi3YgzUFQ+oA8I2VJd2JvgvH9o6jv6dIDkXH8gq6v715/mayOVi0eQS8HhNHw1HRydf5wrSkH8HNPPmjLgh+5EwQ4d3puD6FWNOg07s+QS2tJjUwFOBgHAhKibEChT5Qk6gNnkeN04TOzk3U8ApySChFV9TgWu8QozieLSP7Tb0XajOMHyK4Jj4vX9UZFpIaNf71+FwQUlzzFrjjsQh9R/Furwv8lEdiKZMHun0WMk2Wh41BxERtb80xW0vHA9Wm4TbqgFm1bcje3iq7EEi4IJ6EBVCAMlYiuWd4kkD7Q3jqFEOPLgdOmoDuBvHgfBRK2axuSD1/M8VVVsw1GQxp/E10He8W3XbDSy6mE9TEezHSJjXT1G7HCWG8cLjfgoQdpgt8ouP1RUzIxE2INnQd9vNVNfFuJ2aLm4gRy8RZdMdLY5ZztnM00gF7DoeyZ+6ZteLhVI7UVw4MDNW0aSSIjgfEE/JS63vI3aCd54iDw4qVk+BkgFg4XDeU323v6AIcHEF7m+7JZViMRTbVFQNaYB3kc7Bei4WhoY1szAiVn+xDS2m5vAEcIWlXBO8nZ26apAhCFJoCEIQAKrzbPG0bAFz9oaJi25ULOu0ZadFEiRu43HlG5+ircExzpc6C43JvdaYUrZGXZEQNNV+t2o9SL9fBWlBsfe9FJp0DxA9Sp1Fv4fmolbC6GMM/wDEfMKZpB3g+SB4EeiWEjOxApgbW80rzQuF3RAjlVk8PRMOZykJbnjiYSHDk4eaylGy0xBaY3lIcXcpSnUnfdnqCPzSLjfUOPNZ7o02I1Rpn4D4gwoWJbO5cPEAhWZA4OlRcR/d8gnkFFBiMI10wWyOhb9FX1cqJBgz0D59QVoa2Hk30eahVMvEzA8oWsNWugnGzP1ctcNj0iYVTi8p030iReQTM7c7rQ43CwTM+ImVTVabvuvc3Ym5P1Xdp6r5MZQK5pLWQAXCDbVM8wZUDEVS4f0zeRtqH67xspeYsgDuPad+6SDtHqVBxVAuE6Har/a3Ftxtz9V1qaZyyhRCr1C20SIBNy0iN9uIkLR5AdekarCJ3JNgPWw85WSr4bTLtLg4iHWHifC0LSdmaRJElzrzM2Bm/DZU3aFVHsvZB8h3gOfVaNZfsTUkPERtuQea1C8vU+Jnfp/CgQhCzNDhMbrIdo+1zL0mEifidBHiG81psywAr0ywuLQYu03sZWdr9hSfhruHiAVcHFO5Gc8vlM9g2NdcVLdOHPcK+wtTTA94D4gfUBcpdlcRTFn0n+I0n81Hzb32FZ7x9IOaNwxwnyBF1rlGT2IjFrqXFPGGILmHxBUujWEbs+Y+q80x/tQFG38JWJ4TpE/moFD2zvlwOAfI+HSZ8jaOSp6SfdeUDTPYGvJ2g+BSw6f9rxr/AJortMnAd3a7odfbh+7KPmftexZLTRwbGCL6gXmYnhAHFR6cfqXkKlwe1u/cpLncx6T+i8Xy/wBumIAirggY4sLm332MrjvbXjC4luDbpECCXSD4zdHpfcvKCnwezkngU2ZPBv0Xj/8Ay3mJ/wDUpDxJ/VQ8b7VcxfGjDspkn7uq/WdksI95x8jUZcM9rBHHSPB6DUjZxjj0XzxmPtCzOoR3jTv9hrW8eMpVHt7mgIIqai3hpYQecgbow0frQ8Z8H0C+ra7mHxF/kmjpIuGesfkvDKvaTNsQ0tbU0jfuN0n14KKzF5w3/wA77XguB6bQoa/TrZzRWM+D3HEMHBrTbnwVfWb/APH5rx2p2izem4/z6l+gjht3eq2/sx7Tuxwq08S5wr0hqsLvbE7c+gVRhotftkmJ5R6ovcQ8j4WW5Sq97KnIx4KPnPaSvTDjToGo0XkktMESSQGnltJM7ws/jfanpYC7DHvbAVBMxcG0i/yK0jBdmvI9+6LHG+8tLXEbWc2wJubdFS5jjzEBpdvAMdRG6TS9omsH/sKpJ20vN/Vt11mc1K06Mq714L3czxBbdV60YPdx8oiWm5dEQO+7UG07ugTYGSLgTPHirXKKdbUQaMzsdXQchCrG4/M2EtaxjCfh7jZF7AED6rT5DkWZh1OpUxAewEF9OBccQDFjHFZS/XaK2yX9WwWhJLoa7s1jHUKwOgim+zom3Uk8l6ICqrAZVRLWvaJ4iTKtVk5OW7NIxoEIQkUCEJNRkgjmCEAN1sRp4foqnGs13eR4HbySRmFah3atI1Gj4ajOI4am8D9VBq5zRfaKnWWQsZvb/IpFPmGR0HGdTWnr+qgns+wXlpHMQrPEOoPkFlQz0gqO3K8MbRUHQtff5wuJXd4vyja/chOymgLOc3p6JbMkwr7B3lMfJSKmBo6gPdVSRxAKfGGqXFDBmebhbkPJVl9v5JcvchnsPh95j5eCXQ7IUG21jzI39LJ+jgc0JM0aAbwE/wCbKWzA1T/WwhB50nBwPWDcLVRh2Jt92RX9m6IEF447Efsps5JhhuR5SpWKaKbZZQrPP3dME+phNMLy2XYKq3pKtOK7flCd8kV+Q4Q3Jb5p7D5Jgxs5gIJXHYp2rvYCto2JAaYub73tdTG5fQcNWl4P3dJB+izlS3w8NDUvccbltACzh5IqUKLGyWzx2Hkq0Zm8GG4Oo6OMCPqJ+anYYve3vYap4R+wpc41SS8jKrMs7plpa2iSY4hY7sjnH8LnOuo33dOsBTsHRJu1xm0AiLcwvS3ZW4gFmHcHTu4BU+I9m1fE1ddVwYOEQTHlx81GjqSjqW4rjYcqcaKP2i08S7F6sK52ogiw7kNI7t9nWu4b2Cxf8CKmK/iTTig1zdQDY0giXaugJMnkWr6MoZDSbT0FodIaHE7ujmkYTszQpOqFtNv8z4gQCLzI22MrqmpvaPT8kWqM9hssouYHNY24kGAmK2csonS9oHkNlBzPsjj8G5xy97H0CS4UapMsk/Cx8yGcQDss/iuzObYg6X0mMHMGd9/tfr4LhmoQWyV8NFokVs/w9SvBfTbF33A7p5rQUO09AAtpOFR1hDTO4tMW5WVXlvsKokh+IeXuPxAbfQfRbrIexuGwYApU2gjjAn14J6eivli/5ewSlyybkVBzKLdQgnvEcp4KwQheouhiCEITAEIQgASfdjkEpCTSYHAwcl2EIRSA5pHJELqEUgBCEJgC5C6hAHC1dQhKkByEQuoRSAIQhCYAhCEAC5pC6hFACEIQAIQhAAhCEAf/2Q=="/>
          <p:cNvSpPr>
            <a:spLocks noChangeAspect="1" noChangeArrowheads="1"/>
          </p:cNvSpPr>
          <p:nvPr/>
        </p:nvSpPr>
        <p:spPr bwMode="auto">
          <a:xfrm>
            <a:off x="215900" y="-338138"/>
            <a:ext cx="2000250" cy="100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6" descr="data:image/jpeg;base64,/9j/4AAQSkZJRgABAQAAAQABAAD/2wCEAAkGBhQRERUUExIWFRMWGRgWFBcYGBcbGBkaGhgXFxcYGxgaHCYeFxkjGRQXHy8iJCcpLC0sFR4xNTAqNSYrLCkBCQoKDgwOGg8PGi8kHyQsLCwsLCwtLSosLCksLCwsKSwsLSwsLCwpLCwsLCksLCwsKSwsLCksLCwsLCwpKSwpLP/AABEIAGkA0gMBIgACEQEDEQH/xAAcAAABBQEBAQAAAAAAAAAAAAAAAgMEBQYBBwj/xAA8EAABAwIEAwUFBgYBBQAAAAABAAIRAyEEBRIxQVFhBiJxgZEHEzKhsUJSYsHR8BQjM3Lh8RcVJENEY//EABkBAAMBAQEAAAAAAAAAAAAAAAABAgMEBf/EACoRAAICAQMDAgUFAAAAAAAAAAABAhESAyFRMUGRE2EyQlJioQQicYHw/9oADAMBAAIRAxEAPwD3FCEIAEIQgAQhCABCEIAEIQgAQhJe8ASSAOqAFIVZiO0FNpsHu/tbKgu7T6zpYAx345npA4+qOgrRoUipWa3dwHiQFnK4ruH8wlzeOg6SPLinMPgpEzrH4rkeqE0xZF1UzCm3d4TDs4YHAQ6DsYsVEOBgS3zadj87JIYAIvp+bT4pWLIs8Pj2vJABBG8qO3PGatJDgd9rfIpgg2Is9u3UKPjKY7tUHbf6EKHNrsNMtaeaUnfbHK9vqpDaoOxB8CFnsXQEmL6ocPz+S6cNDgRa02+qj1q6oZo0KhZmNSkGyNYPAm/qrPAZk2qDFiN2ncfqtYyUlaCyWhCFQwQhCABCEIAEIQgAQhCABCFxzgN7IA6mq+JawS5wA6rOZznrnONOm8sbcF4EnyUHD5cxxk13Odzc66dE2XtftVSbsHHrpIHrCgYiocVEulvJpj/JUnDYIgd2qD4gFPDCXl1Ns822KTFkQcPkZbdr3N6EyPRTRhJEVGNcOaea0cCZ6/u6U6sWiTfwSxM7E0MOGDuG3AFd1SeTuXNI94DcHSf3wSatXnY8Cpe3QYl+JuRsRuEzVcTcGD+9wo9V+o8qg+Y8OKYdVLjYxUG44OUpmiQsY/h8Lhv0j6tXRii61r7jg4cx1TT4qdHj1EfUKur4jRZ4jreJ5gjYrRUwZPfj40snvM+GftDj6J6nmoJbO2kt85/wqPG5m3RFRpP3XjcA8eoVR/1AtvMjnEeBITcH1Ik0j0FtYOcBawn9Ex7gtOtpIP1WTwufAncTHW8cfBXuBzpsCT034/6usnpu7WzJUkaLLc3FQ6HWqDhz6hWSy9bDB8VGEBwuI35wtHha2tjXcx/tXGVmqY6hCFRQIQhAAhCEACaxWJFNpc7YKDnOesw4j4qhHdaN/E9FlDi3YgzUFQ+oA8I2VJd2JvgvH9o6jv6dIDkXH8gq6v715/mayOVi0eQS8HhNHw1HRydf5wrSkH8HNPPmjLgh+5EwQ4d3puD6FWNOg07s+QS2tJjUwFOBgHAhKibEChT5Qk6gNnkeN04TOzk3U8ApySChFV9TgWu8QozieLSP7Tb0XajOMHyK4Jj4vX9UZFpIaNf71+FwQUlzzFrjjsQh9R/Furwv8lEdiKZMHun0WMk2Wh41BxERtb80xW0vHA9Wm4TbqgFm1bcje3iq7EEi4IJ6EBVCAMlYiuWd4kkD7Q3jqFEOPLgdOmoDuBvHgfBRK2axuSD1/M8VVVsw1GQxp/E10He8W3XbDSy6mE9TEezHSJjXT1G7HCWG8cLjfgoQdpgt8ouP1RUzIxE2INnQd9vNVNfFuJ2aLm4gRy8RZdMdLY5ZztnM00gF7DoeyZ+6ZteLhVI7UVw4MDNW0aSSIjgfEE/JS63vI3aCd54iDw4qVk+BkgFg4XDeU323v6AIcHEF7m+7JZViMRTbVFQNaYB3kc7Bei4WhoY1szAiVn+xDS2m5vAEcIWlXBO8nZ26apAhCFJoCEIQAKrzbPG0bAFz9oaJi25ULOu0ZadFEiRu43HlG5+ircExzpc6C43JvdaYUrZGXZEQNNV+t2o9SL9fBWlBsfe9FJp0DxA9Sp1Fv4fmolbC6GMM/wDEfMKZpB3g+SB4EeiWEjOxApgbW80rzQuF3RAjlVk8PRMOZykJbnjiYSHDk4eaylGy0xBaY3lIcXcpSnUnfdnqCPzSLjfUOPNZ7o02I1Rpn4D4gwoWJbO5cPEAhWZA4OlRcR/d8gnkFFBiMI10wWyOhb9FX1cqJBgz0D59QVoa2Hk30eahVMvEzA8oWsNWugnGzP1ctcNj0iYVTi8p030iReQTM7c7rQ43CwTM+ImVTVabvuvc3Ym5P1Xdp6r5MZQK5pLWQAXCDbVM8wZUDEVS4f0zeRtqH67xspeYsgDuPad+6SDtHqVBxVAuE6Har/a3Ftxtz9V1qaZyyhRCr1C20SIBNy0iN9uIkLR5AdekarCJ3JNgPWw85WSr4bTLtLg4iHWHifC0LSdmaRJElzrzM2Bm/DZU3aFVHsvZB8h3gOfVaNZfsTUkPERtuQea1C8vU+Jnfp/CgQhCzNDhMbrIdo+1zL0mEifidBHiG81psywAr0ywuLQYu03sZWdr9hSfhruHiAVcHFO5Gc8vlM9g2NdcVLdOHPcK+wtTTA94D4gfUBcpdlcRTFn0n+I0n81Hzb32FZ7x9IOaNwxwnyBF1rlGT2IjFrqXFPGGILmHxBUujWEbs+Y+q80x/tQFG38JWJ4TpE/moFD2zvlwOAfI+HSZ8jaOSp6SfdeUDTPYGvJ2g+BSw6f9rxr/AJortMnAd3a7odfbh+7KPmftexZLTRwbGCL6gXmYnhAHFR6cfqXkKlwe1u/cpLncx6T+i8Xy/wBumIAirggY4sLm332MrjvbXjC4luDbpECCXSD4zdHpfcvKCnwezkngU2ZPBv0Xj/8Ay3mJ/wDUpDxJ/VQ8b7VcxfGjDspkn7uq/WdksI95x8jUZcM9rBHHSPB6DUjZxjj0XzxmPtCzOoR3jTv9hrW8eMpVHt7mgIIqai3hpYQecgbow0frQ8Z8H0C+ra7mHxF/kmjpIuGesfkvDKvaTNsQ0tbU0jfuN0n14KKzF5w3/wA77XguB6bQoa/TrZzRWM+D3HEMHBrTbnwVfWb/APH5rx2p2izem4/z6l+gjht3eq2/sx7Tuxwq08S5wr0hqsLvbE7c+gVRhotftkmJ5R6ovcQ8j4WW5Sq97KnIx4KPnPaSvTDjToGo0XkktMESSQGnltJM7ws/jfanpYC7DHvbAVBMxcG0i/yK0jBdmvI9+6LHG+8tLXEbWc2wJubdFS5jjzEBpdvAMdRG6TS9omsH/sKpJ20vN/Vt11mc1K06Mq714L3czxBbdV60YPdx8oiWm5dEQO+7UG07ugTYGSLgTPHirXKKdbUQaMzsdXQchCrG4/M2EtaxjCfh7jZF7AED6rT5DkWZh1OpUxAewEF9OBccQDFjHFZS/XaK2yX9WwWhJLoa7s1jHUKwOgim+zom3Uk8l6ICqrAZVRLWvaJ4iTKtVk5OW7NIxoEIQkUCEJNRkgjmCEAN1sRp4foqnGs13eR4HbySRmFah3atI1Gj4ajOI4am8D9VBq5zRfaKnWWQsZvb/IpFPmGR0HGdTWnr+qgns+wXlpHMQrPEOoPkFlQz0gqO3K8MbRUHQtff5wuJXd4vyja/chOymgLOc3p6JbMkwr7B3lMfJSKmBo6gPdVSRxAKfGGqXFDBmebhbkPJVl9v5JcvchnsPh95j5eCXQ7IUG21jzI39LJ+jgc0JM0aAbwE/wCbKWzA1T/WwhB50nBwPWDcLVRh2Jt92RX9m6IEF447Efsps5JhhuR5SpWKaKbZZQrPP3dME+phNMLy2XYKq3pKtOK7flCd8kV+Q4Q3Jb5p7D5Jgxs5gIJXHYp2rvYCto2JAaYub73tdTG5fQcNWl4P3dJB+izlS3w8NDUvccbltACzh5IqUKLGyWzx2Hkq0Zm8GG4Oo6OMCPqJ+anYYve3vYap4R+wpc41SS8jKrMs7plpa2iSY4hY7sjnH8LnOuo33dOsBTsHRJu1xm0AiLcwvS3ZW4gFmHcHTu4BU+I9m1fE1ddVwYOEQTHlx81GjqSjqW4rjYcqcaKP2i08S7F6sK52ogiw7kNI7t9nWu4b2Cxf8CKmK/iTTig1zdQDY0giXaugJMnkWr6MoZDSbT0FodIaHE7ujmkYTszQpOqFtNv8z4gQCLzI22MrqmpvaPT8kWqM9hssouYHNY24kGAmK2csonS9oHkNlBzPsjj8G5xy97H0CS4UapMsk/Cx8yGcQDss/iuzObYg6X0mMHMGd9/tfr4LhmoQWyV8NFokVs/w9SvBfTbF33A7p5rQUO09AAtpOFR1hDTO4tMW5WVXlvsKokh+IeXuPxAbfQfRbrIexuGwYApU2gjjAn14J6eivli/5ewSlyybkVBzKLdQgnvEcp4KwQheouhiCEITAEIQgASfdjkEpCTSYHAwcl2EIRSA5pHJELqEUgBCEJgC5C6hAHC1dQhKkByEQuoRSAIQhCYAhCEAC5pC6hFACEIQAIQhAAhCEAf/2Q=="/>
          <p:cNvSpPr>
            <a:spLocks noChangeAspect="1" noChangeArrowheads="1"/>
          </p:cNvSpPr>
          <p:nvPr/>
        </p:nvSpPr>
        <p:spPr bwMode="auto">
          <a:xfrm>
            <a:off x="63500" y="-346075"/>
            <a:ext cx="14097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6" descr="data:image/jpeg;base64,/9j/4AAQSkZJRgABAQAAAQABAAD/2wBDAAkGBwgHBgkIBwgKCgkLDRYPDQwMDRsUFRAWIB0iIiAdHx8kKDQsJCYxJx8fLT0tMTU3Ojo6Iys/RD84QzQ5Ojf/2wBDAQoKCg0MDRoPDxo3JR8lNzc3Nzc3Nzc3Nzc3Nzc3Nzc3Nzc3Nzc3Nzc3Nzc3Nzc3Nzc3Nzc3Nzc3Nzc3Nzc3Nzf/wAARCACDAMUDASIAAhEBAxEB/8QAHAAAAgMBAQEBAAAAAAAAAAAABAUAAwYCBwEI/8QAOhAAAgECBQIEBAUDAwQDAQAAAQIDBBEABRIhMRNBIlFhcQYUgaEykbHB0SNC8BVS4SQzcvEHFjSi/8QAGAEAAwEBAAAAAAAAAAAAAAAAAAECAwT/xAAiEQADAQACAgIDAQEAAAAAAAAAARECITEDEgRBE1FhQlL/2gAMAwEAAhEDEQA/AFXUbK9Jy/crqVpJDq1E3uFW+7X39N8McvzExxRS1VVKJtG7E2DC48ub2wT/APWpo4YamvjhTe5YAlhfuT5D9sVrSfMVCGlBMcSnVI62BHO1/wB/+MZLedUp5aGHw/NHUZnrr6YPDUvaGFdtvO3O+Cs4+JogslNllM0VSxIAjiLaeQbHsRbCIwVFNm8Mc9jUdbQLgWKkb29vP+caiWgnlgJp6OOOSElFCJ4n9b8nj2wPjoa5EWdVMtRS0u7CYwhpYr7lgbBgeBf025wrp6asqaySeeYP01PTjQjUANiBtvba+NTmMEUOU9OpDw1zxsXs1wxG5Ud+LmwHnhLlnw8JlWqhZmuhdi7MPEdyb9h6YWVyGnwIa0qZFSR3XSSrRxjVpPABH3wbSLNT1UbLARGkuu0F7FfcCxO3F/fF0FCtKZWmhCzBvCxbi/t9N8aHLKOmpI4Upi8lfI5YxxpoS9r3Fu/POBuDRKevMeqeLRJNKdCLbwop5JuORYeuC4zLVRQlRFqlI1qoDE89+35Yono0eYSIzqpkFtIA0tv5eZ/TEaWnp6qRXJ6ugsW1An0AH0++M9pb4NM69XR47U7PGgDyR9MrIhYqX0nk/mcJXqZv6qqLrHuWNrHfsPbFE+e05uUJ1KpVtwdQtvz9cEu/zKxSxoNK6WMmrYA8qfXnFYz6qC3pafAQUhaqilSql6ewbWDqUjcBQB67G+PhgmqHeGkFRctcKY7kXvuSOLb9/LFdb8ylRripJVXSGMhNhp8z5jfnHFJ8RyZQAQAIWe7SMba9uFvscJZdo24oUU6xwvOZ6IFwAUZ5CWWx8sOUq8vohPM9XSIadlJjmA1sx7DyOxxXmGZx5iY6ibL16sfL6yhJ9PW3Y4RV2VUFRUirp0VKoeBrngd+9ieN/TDqovrgcfE+b5ZNT01QmqWRCJVIvt5X9Ofyxjq2ap6pqZoo3ia0YiElwoA2vxvuPP3w9hyipnkShJsGbxMzaAG5B4PNsEfEXwzR0FNHJPV/1ixLGwG3f7X5wZiB2AGW1UYpXmhhRWZTZXsBcjHym+J6qjpJKOpjLQFTGLNqNrG5F72wRmtHQQUcSRl4CzdONofEu4uHuR38sJK7LspaniNJG1QAo6pdGUSHgln7+23ljRvE/pDWqOM1WkWgikrSjrqUpNKxKgEDbSB6/bHNJnFMtIyLUSqakCGGUWsB6i2/OEvxF0YqWngpmqWDRgxu42B53tfbnnz2xZ8IVkMFkrGkqFRhNZlsEPNwTbvf0xM4o7zB8KYUbCYs8sVQh17XGpT7W/z2xTHP1GaljYdR79GzAgeZ0nk2vgGtzZ3zGSv6pUkk2jtdAfMbb+uOqmvSMwydWZHK6pEfSoPttf8AnESlrR1V0MdCypNIl2F7zXG42NrHjb74mEzZjUyt4GIUDbzxMD8QfkG9fnNXXwPHIqMukkCJvELeXb88L6jOYaCNtCS3mIREZjpW+xttuN+3rzitMxkRDTNTJI2sCNyxHrpB8jz9MC/6PmNWxafQALsx1Ek7k/8AHrheqzwjJt6OM2+ITUVfyyRytLZVjkMZIYDmw5tt5DnGxX4kqZciDRNonhX+oytZgo22B7c4zND8P04JmlkmkJsZCi6WbnYnsPL2w4o8pgk6kUKhNZ1N4yXsOF1eXP54tuAlBl8M50MzpZHzGnWbokhSQCArC2x3wMabNKQyU/XMUIY6FdSoABI+p2OGmRZfSZdFPNSQrArgJJGgtrcnYm3fjAnxDV/MRyyTA9TrWAAKCMqNLHc973tinv7QTjkFocuqKqsNRXT/ANG2lUC3L2vvzsB6jthtQ0VVUZisFPMop9rjcNudyd+3l64Fy6SStijSjQDpxaXKNqO+1iT9cNsmqIYUDtFKlRpOvW1jp3sb+w/w4nhrkFfomeVEPw1SSROymRgCGMZLNuLad+Rc4y7UsvRWogqQjMAVjmj8QJtzbnm98Mq2hfMMx+arJPmEiJWEEjSBcm4HJI339McS5esWYL81mRNPsXXSRY8dzfuNuTgXD4Y2LM1oJaelBmlZpxqEpEQUI4ANu/640HwjO0mUfKwwLG8ik2mQHqb3Jv8AkLb4z9fWZtWNVU1XRBYKcgC0gu4DcqPI24588GUOYyyRTqtTFClOAhSwN2BsSDw3c4H7NgoNJ6+uNZFDXzGIQi2prc+dvLjfA3zhnacSxRlFUlSx0lt7gfnfcb4+51TUtVllPXRVQilR1UsSFMg7k2JuNibWwo/00TzjMc1q3+TpLOkSx26oXfbzuft3wLM4pV/gzeqqvDBV0xgg8MgcA3Fjvc977YLE3zCtTwJCQsQZSZLXF9rbbkYCqc3os3o4xTT9GpkNtLQFxfcaSwNhbnfF+X1Z6EUEnRlpxEFSVgQSbcg8+e3ridZT4KWpyj5lIKyyRssg0m945fE4B23wXWImfZfNFAB82r6+lrL6hwL39PviqlkpoqOQ0qpUzJYKTsynyFxtzgGpr5aBmMCtG8UmonYkgjYHa9hfjBIhXnkvyWlpZIZnq6kqbFvlpFv0h3379+bYxlfEkdfIjN04ASVRBpRgTsAvBJ+2+NbXRw1NKMwp5HjMnhljUX0tubkeWJlUFMjapYJjI2n+qyggkn17HbEr9g+oZ9ckzOsMYnqYmjCaYUYadPaxsL/X7YZz0tNkmVRKa5ZaqQgyp07BAdvU2sB64bVBymjoMykkqZ/mAmuKISFbnT4QP912vzhDl+YTVNUnzbo66SVUqoIsbEA2vzjRVibS5B6l4Xp6U0MhkmnjHW0Jps1+1/e3li2OhaGEvnLoIacXUsCxB7Am3YjgeeI+Y08E8j2Va4vdU0aRGb77+mFvxRXQy0Mp+ZebqkAQhiCq3HiJ8v5xfrCXpHS1kMzlljjC2HMtje5/z64mEFRmcsQi0LGSUGplOq9vM2GJi1tzoy9BlkFZLNmC1OYwBtUuiK40hV42UnYnffnHpeWwx1UBZZKZHI8SyMNrHYgdzxjz/LqqlnquvEkYSK5kkZQbk9hvzucF5mJIkSokjdwytpLxaLWF9Vub7/rjFqumi4RsJ6dIXAXT4VuwLadI7HT98CUue5fQiZpTMRSi8jJGW1E7AWHJ29cYHKomqmmaQSziNL/9wtuTwL8c2x3Pl86kCOB1lZQQzFjpY35N9v8AjE+rRVpqaD4wgqOoajommSTU6SIdZIIINrb7emKvifO8nzWX/oUqB1z1ZJumdCMCCFIA7je/584yzfD8zwN4y0p8RjH4mJHAJPp3+2BzTvl8SJVSOocgAX1c9ren/OG82CX9NVS5rDBLTU2WwxtE39Tq6r+XO9yx3Poe2NOmdUcsVT1gGRRptdfCNhYg7k2v98eS1WYZVGtys3WQgKAwBH5bD9cWPmbUtK1TKk0sMimMGdbhQdwdjyLDnBpa+gT5NnX5/T5dMklHShWAstzYqp5AHYG2AMy+KXzeVVWKlWAWMk0lwVNxx64x7yT5jMriTXYjTv8ATj0xImq5KhlnSMHe4dd09R64a9vsGqz1FszhqcrVIVhkWKMALGBqe9xse1j52xka+vnplZ6ipRtA0iJJRqAHHAtfffGYq62rWL5dKiQJqs6obBz7eQOK2nmmXTH4wSbHe49Tgymg7PSMtalqsqpQFSdAqgoZAV55NjuffHGd/FVFDmnQUIlAkAiCwqS6tq3Nhzax9N8eamtfoqsKiILu7gnx28x5Y+LUM0/ULa1G5Li4Jwx3iHplGclpaKJ6aCaJ6lRNqElzEu43tft2IvhVmWZMsax5bqqEVTYn+083N+OTjLSZvUgBYajXGy6SDuT6ad/ti6Cvlp4t6dNCEhhISDqttcYiNcjQ8yTLMwSZqqtqVUuhCq5JC97EA2+hxocxgSOljicxvVbN1VcgkWAAA88YVfiatLR9GGIBFOoKDZhe9iL9u2KJfiGdI06ESq6/iEhLBz9rD0vbBNWjbUN/lyyxRVCfPxSLKnR0NGwIJ5bysLc87YAqM3rcpmFNO+gypa8zalYrsdHkcYtc0nqo5BV1KwEgtHpXYk9u+2+NJkNXH8Q0xymuKtXRKHppC1xtsPc2sD6b84HUJOltdmdJU5fKVdIisgZ0Um4uDYkbkXHHYXwoyvMaynqFq1CFFZR4Se+1zhTmCzZdm9TCv9Cqik0vE4uBffg9rfri81uYVMUXVSM6QbP0rD0tYYpWcCY6rEqarNqtxU9GzEgnxGx5ub7cXwiSmlq6nVAZXAGomWy3PoRyP2x9RqioqUMtS0akaV1f3D0AxpqWiQU6tWLrLi7GTYIN+PIcd8O6J9aKTA8rE1FP0rAABtt7b4mHyUCxFtEakE8u2r9TiYAjLaqKc1NUoSIQj/tRrzxc7/vjqrrawxI/Td3sdAjIbf8AtP8A7xVFVTz01pERYydO7Wv7YCgzCOOKec9RnQBFA21G/N/LA0hUuyx5qITy1ZL9Z7GIgbXtuT9CcP2z35R6WnhKO0pQFSoHVGwvYXtsTbGKzSdpwYZGDiaG8DRybBib6jvv3B7bYa0cHyCw1WYylpjGArs2ngfr62wnIUmN8/qosvkkZWULcsFU2Wx3G/nsfzwgq62pr6COboTxaGDhgm+kA/z3wHXVE+ZxOs86tSCw0gcngG/N7eWNBBRpTZS9QGUwql9F/wAQ/LfCTC0wS0CVbisKItMSQ8rSarN3BPvhg7kwB4JJZonuBBTRfiHmST3sNxbfBiZdVU4gaON0jlLCojjBAfVzceYve/a3vhvQUUixKuuN1VQG25A9ePpirR9CKiy2OdBIICslhyL2Nzt62wbPRp8mS8dpF28Hc3t+eHcdKlKrcLGCQAT5cH98WowjmiRVW6DVqBtp9R+eKFTPRZU7xkqojIa7F13AHb3xz8jTJTqFFie9+Wvvh9NHI88s3VLk2uoP4e9798AV0WoxpAoFyDKAhuB/J9MJ8DSvQkOWAkgkc6fAPpzgObKHpjex8TW3v+gxtaHJ5KyVCAYozsCw3F8aWiyGmpbGokjKje53P/GE20aZ8TfZ5XFkU8yhoqSXSRvt/OL2+Fcxq5LlGULwC259z3+uPYoYqaNLQQF05MkmygeePqzQQz6HanQFwDa4tfjc9sZvWn0dGPj+Nc6PFa34ZzWCmcilaaTYAB7gfnhBN83TTGAxyKwG6ult/bH6NFLTVYZqeSnluSNCsLm3P+Wxmc7yTLKuVlrBGNHduAcJeTyLjSK18fxaVxrk8RaRxIqulyeLDjBdGs8dVHIj9F0OuNw1tLDi1sepjIfhelQlnpzpIG5B/fA883wnSGRFem16h4VK3b6DGydOR+Fr7BaoQfGeTwyCLRm9GF6q22kABG3ex5HqLYwlTmkkDNFDI6IoKMjDg38sb18/yCnMrUjKjra2kG4PrbFWarRZvl0uZ0EHUkVf60IF3J87c35wlx2DzTzBq2RWurspuN7eW+NLPn9QcqpXmmSOWdiPCt2ZFNtR9Lhh9MLq2kedta07optuRf8ATDyHJclEKNVrNPKI1WySEBSORYbgfzim8szjQLNXLmLCRXaRV2v+ED2GJh9lHQipBHS0saQgkqLk/c74mJjHUEz0HycfUdgGYm8juN791A4vtirMOnSyWk0Hqja4tb/Nt/bH3NKytraqmVKICnWzNrFhcXtf6XxZmFI1fKnSgksx1SOo9e30vv7YGyYUVlbHmdb81IuoBBEiqhFrci314wxp6Fq+JVJJRVN232Yb2vfAn+lGOek1IQGY6FCg2X1PJJ2xoK50p6eOMFmcmwRWtqPbvtbnCGKcymhy6kdfl0mKeBWZbA6tr+4xWKWqzGmjjjqQka213Xkc2F+MU/InMa5YAXaGNgz6rkl9+PQY1FNlcypanp5XB8IFrXN7/wADCXI0gAxhKNIpJArqLdQbnVtz9ME5RSxysI6ioIBFvAbA7/YWwXP8OZvPSOkdLEhLWIeS9z58Y+x/DOdxQvTrU0scbqtmL7q4udQ9jta298NuF4TvJ9zH4dQremlZbg7ar2GFMPw7mUUpaExEtsbnf0GPQ8kp/laPRmEsE8v9zRg2I7bHBfzGWuyjQhC7tsN8C1j7Zu1zxmnndL8OVk0mmoliRNZFhvuOLflh5/p1FQjVEiO7bnUBe/fBOZIqyxx0bNLGTdm1WPbbHw0mklpDoQC4L+fHn6YTavBtlJL9CirqBTvr1hEt9b4OySJpwaupJCEnQSNhbv5XwPP8jFM0zDryLuoIuqHzGFec/GdPFTvE7RqQNo0/4xV/Zjpf8jbN80go2BikLkc7358/Q4xeb/FkcDiOKRbiw2F+DtjM1+c12Yloo9o72uTbHNJQ6qdpJ6YNKQbFiGt7DDShOvMkojR0/wAZIxBOm9rXI39T+2LM8aPOsnliUlHA1RjVcq3IPqcZZMop93/6liN9iqfsf0w0yyGSSaChpaedqqVHaMGpXWLDtePT5b9r4bZC8qa5Cvh2gMWTxhqYtWuxVb+uw2v6/lgs0YpKVJZRH1S2l9ChFI9F3t737YqyierperT1Uc0Do2oGSdZDYHgEILrudxfvjmqCRxtPP15Ime+xBDm9hsV55xBFLxSRrKkglQAtZrqBcDBcLxUxMtKxuvNhsRjmsp6UpAZOtTxzSAMiKo0n/wAhb7bYCljaDqQJUSs9rqzRXv8A/wBb4GSgnM4NVO1bl0EckdgainIsVb/d/wCP02PocY6qnqYmllipTfcsLGwHuOcN6Kump60NQuHB0pJGYz4je3tve2Os+pngieeljApiT1oTcGJj527XwZ47BifLEWWAyVJdrnwiNRYeeJgdqeqjAWCWG34iGANr9h6YmLhNNXUVNVGxRYkkjcgqdyQpsPOw7Y2uWZNW10KSDRCH21axcDva2PPM6+JVgIXLBHJKshF23CAH73P6YHyXOs/NooatgrG/1POJ+ik19nqqfDVFTuk1XmTCQNa6Gw53/jHVVP8ADNJrMoWSS2kF7cYxUVFV1cbPXV87C1yA1h9sLoslp5Mxc6nZWW5WRiSvlgLuUbqb40yOgCmlhgUAWsq3I7dsLp//AJGlICUsEh7iy6dsJ0yunpqmMxoo0gklTsNjz+eOqqjiidSB0rKTZfvggfk/h1WfGuevqK0x99d/0wDH8W5876OgpJO5L8YbLSsMvMrtGLOEKLcM19yQO43HfAVJB0sxZU0IUsfCOD9e+wweqYfl2gyj+LWgj0V6vC45LjY/XB4+IIWXUJtr22thPmOXRysyaiV5YHe48vTCqppY0aCFIu9iT3HcYy38dadp0+L52sKNUfVvxOkCMRPpN9jfC6T43eSMrGGl8sVSZPGCrMmxDAeG+zbX++LqTJlaHTTwrcgl+xA23PoMPHhWET5Pma2+hJPmWbZk+lLpGbXAP744gyoKl2XWxG5f/PXGlky58tCCRVu/4Xj/ALjbfHSzQQtGzxsIgrNfsdrkefbGyOXWta7YrpKONVJVUYA324H+HDCSmF1D82uvg+nOCaKFZIWnY6Lr4FAHvjgTxyI0byXQeI73sNtvbDZILUolLTvUdIA3NgSCL9vvti+OSDLq+nraGtln+WTUWeErpbcFADyLd+PLHUiNZ0NO7ktyuw232x3T08cyhNmkjXW11IF9/D6/TbCoF2b5wa+Gkp4qWKJka6yx3aykm4v5XscJqud56WWkajtIZAWZWJFuRueTuDg2WC80j0wWNpLakC7R+p/jESZEWWCPxMGDN1kuZLk8G+3nhNVjTgDKqy01M7F5FiVSiu/hv/Pr645SV5K2OUI2hDqBEmrf12tYDtg2WollmNIUVTILKYzq3v3vuMVQxiGySKsSveyg/j5/TCanAB1BQ0TlhJGylmLCx4N97DjHzPTJkUcNUyxyUikKxUE2U/7h9McWXQCs+uO2zeQ4t9sFx1Tmklp38cMg/uF9JH8YM9AZrMafL4Uimpo2ZZ9T3DXXtxviYYRv8ozJRV9NTqbF454mcau5Fht6/TExDRXqmZGgo2lma6697sV739Ma74doFJYC4RDbUR38r99sZrIEndwyGVo1F9tiScamGokEQWUsGVLlFsTf18thzjWEBzxMY6uMytGu+hgd9h2+uKsspYwZJI2YFgTIzG9wOf8APXFyapIWdm6CFRYXBJIxd13iCKisVKXcjixHH+eWBKhYfaOIpKpk2J3FyONt/tgSrnlrqpI4GUxawepoNkHJseLcYqhqhMp0nYmxYkm4457YjVXg6UaGNWNktuQPp64IFCKusFLT9QRvrI8Cm4I5sfbb7jAuVJIas1Lw31EggHnft9t8U1/UXoiR411sSQ7ELbsd7WAvgynheCnZ2Gnc6ViJ8Itsb+5wwLCxep1KdRN15vwfb1x8ZadmdAWkSOzEpc628rEDv+WOIeozOsKnTt4nH93t5bd8VJqpJpXkfqM2w0i5v3wkBfKzsoYroS2wvfa/Fz6C+LoEdIkqhC5Qg2KXO62uOfL/ADfFKCWWml1jpppsgsCLbbXvtg6gr6jLGdKSpNil2j0hg23ceg+vOChAL/UYqw7ySFEN9X4gD5C36+uAZpQ0DSSrMw6jLHpUWt3JP19sfYoI4YljgZdSjSQgBJ28sHXkhiaFiiw6fxdrm5t+uAOgaoJa9L0rx6QdTXAxVNFpg6oIjREszX0kg828+cXtVJS1CQtTrWT6L6i5VQCe1vI98WIA8SRPTbEFrBy2k3J5/LCoDLL654qVG2froAQ4AsNrm/Y4VZpKwzKkWORoppSEXTYgWBubfTFcVFUxlngqumoOy6Da/wCfe/8Am2K1y1201tVK8sy36em40+2+354S4KDDKInPULtc6FNrEL9T6cYqkikV2YMrKy3GrsRx9jilqZmtcysykmzS6rX9cEVTUlLF150cs7XEaNcsTxzikxCmmjlhzNp5ZBGHXVI1riJbbD3vbBTVVNUwyzGQuo8MchFg3c2+2AGqnzKqaIKyqXLb7XOw9u1/TErKFQny1JO6wrGAsR9D3PnhN18jXB1S16yLpkaNI42OsyKBfzAP1BxfFMlZEHSV1VUIVrgA2P4j5+W/ljL11LqkhjR/6hOqyi57jV/n5YY5ZmUonIqgsBjGnohNNxv4gPW+CIKGVNHTmQNMupyLnWcTBRkjJJZQfLUtz7cYmChEDZPTxwUpCE3PJLWBIHb64aTmWrp9CJoLOAXXxaQOb8e2BBEOt0w5eR2LNbYAftjvLpJUysytHqYltCrsNj3+t8Mih2YaVoDCdSlQL6W3P/v9MViedo4o5nWFWUXVd7+gIxVLUVBojJUsJtaAWtYi2wG3bjFGWKPxVJeRiAV1H8P7YGAdQdN5GtdSSdZc3O4DabemClnhkQT6gJCdBk/3W4xxT06xyalQKgU+EAfivYn3N8FHLTFDHEUCIqeF7Dcjt598KjJmNMtZRJUMCoQA62IA09uOdx2xVRxkQuZJWdRH4tRAG19vba+K6qaSWAwTsVVLEK3hC+VsKaWokWrM8FzCptpdiQx9fT9MCBsbSB2ZPl9ERVdy1uN7kDz3POKawLA0boGZLWLEaB7AdzxviyxaXQLf1SBzztuDbjHNa9LYRSl+o51aX524GGI4SplmgZAjJ03BZDfxem22CXgEra3bUltgCLDbY++5++KzqpkGtx4xqKqPw9v13xxHVlIGEeobDVqJOo3tb0t+2EUWmnjgQyINWo/hvyT5/f8ALFlT1JYukhCs6lWD24GB0+YeVQ6aEClhsVB8z6jnBCpZ45SVtqI45P8Anl5YAFr01UJmkluZPCoa+2m4udtxhjFOARGjHUeVUeg/4xb1Y4qdy41tyWuRtbb23N8cQRyrql0Rld1sG288FBEV2kiMCv4GbYX7efnzixdUAInRvwWVR3OOfh9Xk+IIBNFGYGkY7gXJsRYny9MbWehjrYpYUjDeHk9j6YeV7KkvUZ5oa6Z8xCypJDSqxsHTdvW+PtTULMVD+PSTpJS5NvPth66lVVGBuBYj9rYTZlAlDllRNSVDxAKS0YA8dz+Eev1wQdKC0dNN/RXWRywAFt+efXF3UhqV16PEQQG39sCVNVC2XKUk8RQWsPEL7c4+gOYRHFHwLmQn8RA5t288TfodCKKnp+oZokRJAdPHG38HCD4hpZI6w18EZEKjQzHazHz9PLHT1tbFVETMETYHTbxAcn3t+mCamdqt4o5FnEQFyDw3kcMDghIY4nNSZFkQEEjg98TAFdDUU7qkFS/Tt+A/2HuNsTBB1DpgHrn1AHYdvfEoqiZpWQudKygADYC/OJiYpma6OqyWRGkCsQFjZh6HYfucfcpjQw1MhF3RF0nyxMTAAcs8oQWkba7Dfv544qZpXp4tUshvufGd7SbYmJiX2UghB13HVJay23J8jiqCJIoacRjTqL3sd+D3xMTCyPQPK7fPLJqOt08TX3POO8zjSOVyihSGNiB74mJhknOYSyfJIdRvqZb+gBI+4GOaJQYwDezBgd+QMTEwxlkZMlFGjfhiiBQDa17398HQbw772QkX7GwxMTCz0PXZU/ieMEm0jENvzbFuYSO0yoXOm1rX7b4mJiX2JB1ePlqrLHg8DfNJx7NjeZV/+eX3H6YmJjXx9MnfZjviAkV8w8iLfkMef/Es8pzyKlMjdCyt077XN98TEwAU1igTUsQACMjOyju1wL/kThtTSu1PFdvw6bbcbnExMZ/6KAqwB4mdhdgQQT7gYppJHFlBsC9jYdsTEw2NCzOHYVKgH+wHExMTFEPs/9k="/>
          <p:cNvSpPr>
            <a:spLocks noChangeAspect="1" noChangeArrowheads="1"/>
          </p:cNvSpPr>
          <p:nvPr/>
        </p:nvSpPr>
        <p:spPr bwMode="auto">
          <a:xfrm>
            <a:off x="63500" y="-533400"/>
            <a:ext cx="16859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9" name="Picture 2" descr="http://www.fcps.edu/islandcreekes/ecology/Arthropods/Garden%20Centipede/Abb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5"/>
          <a:stretch/>
        </p:blipFill>
        <p:spPr bwMode="auto">
          <a:xfrm>
            <a:off x="5259226" y="636258"/>
            <a:ext cx="1713654" cy="145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encrypted-tbn1.google.com/images?q=tbn:ANd9GcRocn7zUtBk8h2FfyOuvmMteW_N7wP08NNgqRZbwshzQay-Gcq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418" y="1714500"/>
            <a:ext cx="1578398" cy="148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data:image/jpeg;base64,/9j/4AAQSkZJRgABAQAAAQABAAD/2wCEAAkGBhQQERUUEhQWFRMWGRwZGBUYGBgXGBUaFxUYFxYWFhUXHSYfFx8jGhgWHy8hJScqLCwsFR4xNTAqNSYrLCkBCQoKDgwOGg8PGikhHyQqKSwqLCwsKSkpKSwpKSkpLCwsLC0pLCkpKSwsLCwpLCkpKSkpLCwpKSwsLCwsLCwpKf/AABEIALkBEAMBIgACEQEDEQH/xAAcAAEAAgMBAQEAAAAAAAAAAAAABgcDBAUCAQj/xABBEAACAQIEBAMGAwYEBAcAAAABAgMAEQQSITEFBkFREyJhBzJxgZGhI0JSFDOCscHwFXKS0SRTYuEXJUNzg7Lx/8QAGgEBAAMBAQEAAAAAAAAAAAAAAAECBAMFBv/EACYRAQACAgICAQQCAwAAAAAAAAABAgMREiEEMWEFEyJBMlEzgZH/2gAMAwEAAhEDEQA/ALwpSlApSlApSlApSlApSlApSlApSlApSlApSlApSlApSlApSlApSlApSlApSlApSlApSlApSlApSlApSlApSlApSlApSlApSlApSl6BSlKBSlL0ClKUClK8O1qD3SsaSXrJQKUpQKUpQKUpQKUpQKUpQKgntgxLxYHxI55ImV1ACMV8TMbENbXQAka9KndVT7cJ3kOEwsaszSOXyi3mIGVQCdL6saradQ64Y3eEF5f514qrM+HeadVIzKwMyanQHNqL+hBq8eXuPtMqriEWKcgEqrZ1O/ut0Oh8p10NrgXqu+VIUge0IbwJbLKXIJSZNAVZdG3y3XS9tbiuRzpxmbNEscuWLyShkDC8iXGkhNpLXB00Um3Ss1cvbVfH9y2qwvejNYXOlRfkPmn9vgDtpKLLKuwzL+YDoGUg/wAJ7VB/aZzo7k4LDsUVf3sgOpa+YRA9lBF/XTprpm8RG2auK1rcf2lHO3tCkwcYbD4cyqWy+KT5FYi4GRfO1++g21N6rn/xb4g7fvEUkgBRGgC62sQbnfvU14Dxt54FmmKBhctk1Nl8q+RrHOd7jQi1jVe83YBWU4ssBLK+sIViYlyjKrONAwFiQ2pzVnnJMtOKlYnjMP0ThQwRQ5DPYZiBYE21IFzYX6XNZawYCbPEjDUMqt9VB/rWetTDPtocU4kYQAiGSV7hIwQC1hcksdEUaXY9xuSAcszOYiRlSTLf9ahrfLML/CubhMekmPxCAMTFHGpOU5QWLOVDbXIaM230rfxM9g3YAn6ComRqcpcUbF4OGdyM0qZzYWAuToB2G3yr1EZYJsryeJDKTkLAB43tmyXWwZCAxGlwVtc3FuP7MJf/ACvCi97IRf4O1vtatznXGyQQxyxhCqTRGTMSCEMioSp2uM3Xpemyep0kVanE5XRC0a5mWxy9WAIzBbfmte3rW3XxqlDT4dxNMQmaMmwJBDAqysDYqynVT8agb8+TFJQkiNlkZUkVLgqjW2Y+bZhcV85gxs3C5pjG0WTEksnm/ERvMW8lxexY2Oo22I1jPDcUqpICikvre3U3N/rrXl+b5E1mK1mYlkzZppqI9rg4PxAYiCOVSCsihgQCLg7aNYit2qv5Q5xMOaAFZDb8OPxEWzbZdSLX0071NeCYLEO3jYywk/8ATiRjkiUixuAcruR11tsDW7DljLWLQ7Y8kXjcO8a15qzmoXxbjCwPPifGaPCAKjvqyBy+UvCoHvXYrpe5uTsobtt1iNuVhuISLPnEpMr8VMRTX9ysRTw/8ojAk+JqyRX5U4ZzC37akjzkf8RmaTO+l2yvJcXb3b67277V+iIuONicLG0EgUyFF8XLcqsgOSVUbTzeWwbYsbg5bUWmEkr41eIEsoBJPqdzWhzDx2PBQGWS5ANgo3Zjso/vpUTMRG5VeOH4wvJiFufJIAOwBiU6fc/OvXB+IGZ598scpiA/yKMx+Zb7Cqa437QMTJI3guYBI4dihs1wgQLnO4sBp3+ld3kLn5oAIsSMys5Jmvd8zm5Z/wBQv2tYVlr5FZ1G1uluUoKVrVKUpQKUpQKhvPnBc8mHxAUsYmZCLsLLIPe8vYi38XpUyrV4li1hieRgSqKWIAuSFF9BVbV5RpaszE7hVS4OSHxFxKsisGy4nI0finIxvmv5HvstgCBpc1B1lJZBiDIQgsQSbqD5iFB2BJvYW612OZucZMViS7Bzhg6sIi3uZLWINrXJ1tY7WvWLmviKTTq0LZ7RKCwOmhY2v8DbYbVhmkcuMPUpFqxuWXgPHZcHJ+HlUYnRTluAVDFTa+gBNrdjbrXBjxobOJLmViHB7liSxOuxuTtvW7g4gQrHOzflGwtYC1jvqQflXGR7TWBOgGja7du4vcfI10iu40iJmLTKZcp42Rn/ABJSIkjsmawBEZsgDNuFLMRruRWzLA2KgxIVGHj5VQtq0hvZQE08JL5GXS422rl4/jEQwuFWIZpECsLGxRluTnt/1MSBfTerD9n3MYxapHOC+JjBYSsAbi467gi4Gvbeq0pylTJyrHPScYHD+HEifpVV/wBKgf0rOa+LX2tzzUa4GzCfHxZh4vjeILjeOWCMRNYbqCjp/wDGarrj3tVYwS4d4ymJN4ndD5BushTNqDvb471YXPXBMNNCZZ2kiMan8aJijhdyhK++uaxynS4FfnziUeeQFQuXTUtkJBNhfNYC/wAetZst5iYiP21+PSs7myVcl+0v/DYGw/htIAfwyx0Une9hcj0HW/erF4hxZcdgY8IZYpsViPDWVYipCAsrzO6gnIqoGFz+aw3NUlhx4b5sist/1qTodbWuPvV/+zvhuGTBxS4dUvIt3kCgM7E3YN10bp6VGG0zbUp8itdRaqVCvjV9rDisQI1Z2NlUFifQAk1pmdMao+eMa82ILM3lV3iRLAZViOVmNtSWcNv0C2GtzyIoARsNe4Gv+/zr3xriTYjEtI+mY3Cj8otlA9TYanvXS4Tw0yhrA+UXPyr53zMn3Mm6ft5nnUtTNxj3pp4DAq0qKwsCwGgGl9AQPS9/lVs8AxzurRyhRLCwjfKSQ3lVkkXNqAykHXYgi5teqoxl0UsCQV1BGhBHUGrK5J41+1wZ2/fCyyHuVHlb0uNbd71t+nZY48Z9tXh0n7U2+XexZIXS99rgXIHUgdarL2h8N4UmHZWcq7MAUw8u7nMVeeENlPmUksRcnrrVlcQxiQxPJIwVEUkselhVIe1DiWHfA4ePDNEWUx+KIgpAfIb5nTQm/r3r0sl+MN2KvKdK4weFjLAl1GbKDvcC4BsCN++tqvfkrAYZ8PhzDjZpETLbDs0KEKspsGjjGcgOM2rG9vU1QkeFIYnpb+iVdnszWF+Hov4b4qG8ka+UyjK5byj3rHVdP1GucZPyiP7d749U2tYVH+eeDnE4Nwou6ESKO5W9wPUqWruYXFLKiujBkYXDDYg1ilLPcI2W35rA6joAd/X6b7dbxyrMMagVw17s1rWO+18ptXY5X5fOJkVPgSf0qNSfpp861/aLxnLi3jREXJo4UDKz/mYm3rt/OrO5IKtho5o0RFZQGCgXYjRmZtxYgkKO576edTxvy1Mr+oSlRYV9oKV6ihSlKBSlKBWHExB1ZG1VgQR6EWP2rNXlhQfnri3DGw87xPo0Zy37g6qfgVIP1rUljvLYqFOXUg6EXUDTppV48z8nQ48AtdJVHllW1xfow/MvoflaoNwDksxcWSHEFXWOF5VA92Tzoq3U7WNzbUaDeuEYvy29CPIiafLJyryQMX+JIGSJVAQ3N3a4OZb9ABuNLnTaox7UuVhg8SJI1tFICVtsDl8y69Q2vwer7AtUc9oPCFxHD5wfeSNpEbezIhP3Fxb1rrxZ4zTy3KmYsOCgJARcugAuWHxqyPZVwohXxBFg3kj7FQbsw/iCj+A1o8pezv8AaIo5sS48N1DrEl7lSLgO52Fug771ZkUIRQqgKoFgALAAbAAVSlOLpnzxaOMMi19r4tfa6saGe0Nmmw8saGyR5GlNgc13GSJb7dGZugy/q0oniqeVh0ttV4e0BJoMLi5FIMcjwN6qt445R8LIh/jaqaxuDZ3yD3icv8q83ydxlq9Hxf4S0sCBZfQfSrp5CgMGDaaIkgM3iREnKyp+aMfkcL8mygHoRUM+AaGQoR5lOX5jSrb9maPJBi8PKSFuuUaXVZoFJIG+twdepp42/uyeTr7cLERwQCDcHUHuO9cLnWENhHDEhNC9uqi5y3H/AFBfpXaw0AjRUGygKPgBYV4xqKY2Di65Tfrpa50r0LRMx082UM5q5SEsUL4RBZAfKu7K4U5h+o3APc5q5nDMPLAGXKQZFtY6EW33qYckwlMBhwc2sYbzHMQGuwF/QEC3S1q7Vqx5vDjJaLROp+HG+GLzyQPhHLTSTqzIRGrZjmHvW1C2O9z9hXU4FwdMJjpEgJEbRqTHe4U30I6j82/6+1Sio5ybhx/xMjMWlOIlRi1rgJIVRRboFy11w+NXDXUf9Wpj4RqHS5ijV40RlDK8sSkEXBHiqSCDodBVf+3Dh4/ZYioAAawAFgNR0G1WZjMEsmQndHDqexH+4JH8Vcbnjlw47CNEvvjzL8R0v0q+as2r014bRW8b9PzzHgvwgd75h9P/AMq2uU+Bw/4N4k0SMwVijMozK2ylX95Tm7GuRHyDiHgEfgsr5ibmwF2zXF+gGa9/SrJh5fyYJcOp1VV101ZWDnQ9CR96z4qzN9/0158leGon9uxFEFFgLd/U961nz5sqFFVRc3Um5JO1mFtvvW3asEZ8799D8rW/mD9a2z6ec/NnEy0s8jubszsT/E5P9atb2T4x2wskYIHhtcXBb3hqNx2+9RjjvLmSWRbao7D5E5lI+RFTb2cYHwo5nIspIUD/ACKS33NvlWPHM815TOL3Rb+7617rxCLKL9h/KvdbVClKUClKUClKGg+WrTkxkKv5mUONLnQ23tmP8r1wsZz2uFmWPGQSYdX92YlWiJvoCyk5Tbvt8NalFwR6H70H1SCLjUVhnxSJYMQC2w3J72Uamq645zxPh8Q8PD4FkjQ+YnOyZt3WMRjy9rXte9hXe9n3MgxsbmRPDxSsRKjElt/KRdQQnQC2lvma8o3oSjDyqw8uw0tYi3yIFqy2rR4zxuLCRNLM2VFsO5JY2VVA1JJ6VxeWuZsVjXLHBth4Bs0rWdxY+6luht6W2JqwlNKChNBxubOHLPhmR0zoGjdl6lUlV3tbW+UNtXE4z7PYMY4xET5GYXzJZke+oYfW9xvUoxXF4owbuCR+VfM3+ka154Xg4UUtCqqshzHKCASeuXZTvfQa3vrXO9K36let5r6RzA+ziISCWdvFYbCwC9/MPzV1uExRticRNEFysERnW3nkjzhtRvlBRSe626V1sRhlkUo4DKwsQdiOxr7BAqKFQBVAsFAAAHYAaClMdaei15t7ZK+EV9pXRRrYHArCgjTRF0UaeUX0UWGwrPXqtTHRNo6C7p0/Wp95P6j1A7mg2SO1a3DOGph4xGmwJYk7szMWZj6liTWu3Ei5Uw5XRhcNqQ2puARotrak9TtWReIZ/wB2RcC7DcrqRlKg73DD+E0G/XkOCSARpv6X1rSk4pkVM37yRiiLYjOdTe24FhmJOw+VbOFhyKATdt2Pcnc/3sLDpQZctfaUoFfLV4EoJKg6i1xfUXva/a9jXsUHO4jwCGdgzqc3cGxNtr/CtzDYVY1CILKNhWavgNRqB9pS9KkKUpQKUpQKUpQYMXg0lQpIqujaFWAIPxBqteMc6pgeGDCRSBcbHGITH5gyEKVZxpbYXBv+YGrD4xxVcNGGILMzBI4196R291F+5J2ABJ0BqnfaPjcS00aY6DDwqzFo5ofPKQoIymRtQNVv5aieoTEblk5AfDYJAF8V5iv4jkssZLdEQ6G22Y+veudjwvDOIRY/CF/DYkTJISx198Zm95SLHuCK9cKliACDEtGAD+pja1wALga/E1qcZhikuXnZrX1W5I66BtCOu9ZI3F+WmifFvEzPS1OH8fi4w8JgSQwQyeK0jplR2VGWNUJJzEM2Y9vD9RUytVd8m8b4k+GXEyiCbD5fLFEpWcqrZWygDIWFjZfzWsLXqfYPGJMiyRsGRwGVhsQdQa2QzMc+NyOqsLK35ztmvop7XF7X7WqPc68YMYWJTvq3w1sPsa782JRpDAwuSmaxF1K3yn462uPUVXnMXD54pcrgNAoISUuS+QtdFdW1OUEi9zVLxMx0tXW+3MxGKOlic3S1b/BOeWS4uL7EHzAMNNRcdu4qMNxvwHNtZLa391QToT3uOn9K5qcRjZiWCsSdSetzt6fAVxx0tLpe8L35c4wcVFmYKGBKsFN1uLG4J11BGnTUV1arbkTFZZV8JssbtaRLXucpyEXPl1tqO1WRetEOL7UV5450bhwjyw+J4hIuWyqtvgCSfpUqrn8b4HFjIjFMuZT8ip6Mp6Gk/C1db7Q7Be1lSbS4dh6o1/nZgKkOC56wkunihG7SeT7nT71WnMvI82AGcMJYL5QxYhhfbMtrel65YVyLZza+w1t21INvlWeclqe3ox4+HLG6dLgM6QMSrDwMQxu6kFYpWFr9gJPpn/z1WPs44iqcUdZJ3I/EALXAlZbqGe7eU5Q1ib9tK4uO4dZGLSFQd9bC2+v6vhY1GlRg2S1mzWsbgg3tYjca12x3i8bZM2CcU9v0VguMQOzYiSWMDVIbsL+GDq1r3u7C+n5QleMVz9hluEzyEfpUgf6mt9r1U8nBv2dyjApIhsQfLbsb6X9CCb0EDsLZzboCWK9+5sKz3zzHUNmLwqzHK0p3jfapl9yEfN7/AGAFdTkbnd+ImVWiCCO3nUkq1+mux671B+WuQ5sdcyOscINiVuS3cJfT5+tWxwfgsWEiEUKBEH1J6lj1NdcfOe5lw8j7NfxpHbX4vh3S88AvIFAZDtKiknL3DC7WI72sa8HHiaOKeOTKiklgb63UqVYA6kE7f9q7NQvmjApA+ZC48U6xg+S4/OFJAB6VXPknFWbse4iH2PmnEOdFVQdgy6i+wOpsfr867fC8W8xWYsEj8MgxG91csGu1xoVAI31vUOixSgbkWt0On0/vSujwbDDEMY/EdV3YAAeIBsp3IFzfvXk+J9QyZMnG0Ij9bd79uOKcLCSIkdS8o0DlTm8OP9WoGY7WuNb6dqsWGw6xqFUAKNABWWvdj5TPwUpSpQUpSgVyeO8f/ZhZIpJ5jqIoxdiCbZix0UabmutXzLregjfA8NiMRMMVi0EVkKQ4e+Yx5j55Xa3vsAF02X4moP7bV/Hwxvrkf/7L/f1q3DX5954mxMskc2LkRi6uERFKiHw5CrxNfUuGuD8N6rb0mvtDcYWVvNbTUWP/AHroYQXTQjKd9LkX31ri48Evvf71k4bMV0vVLR00Vvq79E+yZh/hkYBvleQfDzk2+hFfOKct43DyGThs6hWYs+FmN4szHMzRtYsuYliRcC5uLbVCPZVw854JY5pg7yyiSIN+CYYo1zOyd87xqNd2HarqrpHpmab4MTIvjIM9gSL3yMRqFcWO+l9L2qPcw8vysLRyN4PXQPIn+Vn3U9jt0qW0qRQ3GeWJIixBaVepyBSAOpy71H0ta9rj/btVo8+8IONx8eGZnWHwvEyJp4jBipBPwtvtauNxD2XmJLJHYNfYk5LC93Otu3apNItw3ixjN4mN1NiLm466Eag/3eplynzN4SF45pZShJxEEjBjk/5kOnvJue4+FRnBcrYhXLCMOY7HKfMJANdVGun9TW1xnhsTxxYvBP4eJXR4r+bMFJY26iysexHzFVlK7MDjVmjWRDdHFwdrg+hrYqsvZhxciKTw7ya5nw+bzRi580AJsyE6Zbgg6X2qxsHjVlXMhuLkHoQQbFWB1Ug7g0Q9YnDrIpV1DKwsQRcH4ioBxvkMePGmGkZTISSGXMsaD32vcE6lQq9Sd7A1YMsgUEk2A1JrWwikBpJLKW1P/QoHlUn01J6XY1E1i3teuS1P4ygknshS/iPjJQ6kMGCooUjUGzX6261W/FuHrHxFxmklhSVTJOpDOwJVnkDLpe5J02tV2x8Bjxo8bEhpUc5o4nP4aJc5D4a2DErZiWudbVTPGofCxWIjEQAWVwMtgoGc2CjoLdKvSsR1CLXm3crPg9nuBxIMqzSzM283j+K3wJNx8rV44X7PYYMSVfPJEQGiLMLBh78bBbX6MOlrjprscscpwnAwSJGseIMSsJUujZiLqXZbZxtcG96kSTftEKuvlcEGx3V0NnjPzDofjVZrEz2mMlojUS34YVQBVAVRsALAfACvdeInDAEbEA/WtfiOB8ZAhJC3BYC4zqN0JGtjpfuNOtFGtjOMXfwYCrzWuRe6xjbPJbb4bmuFjeHnxMkjtKwuxZrCxIGigCyr2H86lWHwaRi0aKg3soCi/ewFRGPjKzSeKBZSZFHqI3ZM3zyg/OvN+of4+1b/AMUffDAX8oJzAX6ga6VJ0gs6CEiN2UDPlDWNxup97/vXCkkHiEjbNe31rpzcWWK8xuViXMR6A1894nV/9udb7mNJPw/iRZjHKAkyi5W+jLtnQndf5Xsa6N608Xw6OcAsNRqrKSrL6q6kFb/es2DRlQB2zMNM1rXAOhI6Ei1+l72r7KId5ZqUpVkFKUoFKUoFUj7auGiGdGGgmLSDtnyqkwHxywt8S1XVPOEUsxAVQSSdgALk/SoJNwcccSWaQFYcjx4QMOpKk4ruCWXLa3ug9zUD89vJravUI1+f2vWXGYF4pWR1yujZWU9CDYj611eVeXWxuKihAIDnzH9K3JY/S/0qJW2tr2KxqYpGtZkyxhTo1mJmZ8u+VvEQA9fDqzai3MHCnw5ixWDizSQKI2iX3poNPwxrutsw+BtvapDgsasyhkNwfsRup7EHQjuKsq2KUpQQ3nFzh8ZgsVcWD+Ey9SslwTf0zX/hFTG1crj8YbwAwuvjpf00bKf9eX611RQeFw6g3CgHuAK4nE+SMLiJPEeOz3uShKZuvmtvXfpQVZzRy+3C8SuMw3liLajpGTa4bujbHtp1AqbcsSrMJMQjeWcqTH/ynVcrg920Fz1sD1rr4zCLNG0bjMjCzDuDVe8BV+EY/wDZpWJw2I/dOdgw0UH1t5T/AAmoSsWaIMAD0IP0Nxf5/wAq53G4GmCwKbByDJ/7SkF1FuraJ8GbtXTY2rXwq3Jc6FrWvuFGw+dyf4qlDYtVC+0TDmPiU6Bb+IQym7C2dR0B/Vmq+6iPNXI/7ZjMLiFKgRMBKCNWRWzrbTU3uNejelTE6EnwGH8OJE/Sqr/pUD+laeGwxhxEmv4cxDAfpkVbP8mUA/FW7107VixEOYWvY6EHsRqDUD7BFlFvj9ySB8tvlWSsWHmzDUWYaMOx6istBq8UxXhQySH8iM2m+gJ0qLz8usmGgMYJKIMy/mudWNu9ydKk/E8L4qBbXGdCwPUK4Y/yFbdq4ZcNcsasT3GlZeGwaxU/Q12sHwNpYJc6kBo2VQRqSVIBtvvUyK0IrHi+nUx25bc6Y4rO4aPAp8+GhbXWNd9D7ovcdK361OGYbw0K2yjO7Adg0jN8t729a269KI1DoUpSpClKUClKUGDGYJZVyte1wSL6GxvZh+YHqDWVYwAAAAALADQADYAV6pQVp7UeQRNfGQIWmFg8ai5l2VSB3Gl/QV1/Z5yF/h4aSTKZpN7ahBvludz3+HrU0IpUa72jXeyvKIBoBYf7m5+9eqVKSlKUGpxXhwxETxsSMw0YaMpBBVl9QwBHwr5wqKVYwJ3V5L+8oygjpoevetylApSlArlczcBXG4dom0b3o36o66o4+B+166tKDmcKeWbDRGZSkhVfEU73GjD5kfQ10xSlApSlApSlBiMAzZutrHse1+9unxNZaUoFKUoFKUoFKUoFKUoFKUoFKUoFKUoFKUoFKUoFKUoFKUoFKUoFKUoFKUoFKUoFKUoFKUoFKUoFKUoFKUoFKUoFKUoFKUoFKUoFKUoFKUoFKUoFKUoFKUoFKUoFKUoFKUoFKUoFKUoFKUoFKUoFKUoFKUoP/9k="/>
          <p:cNvSpPr>
            <a:spLocks noChangeAspect="1" noChangeArrowheads="1"/>
          </p:cNvSpPr>
          <p:nvPr/>
        </p:nvSpPr>
        <p:spPr bwMode="auto">
          <a:xfrm>
            <a:off x="63500" y="-846138"/>
            <a:ext cx="25908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" name="AutoShape 6" descr="data:image/jpeg;base64,/9j/4AAQSkZJRgABAQAAAQABAAD/2wCEAAkGBhQQERUUEhQWFRMWGRwZGBUYGBgXGBUaFxUYFxYWFhUXHSYfFx8jGhgWHy8hJScqLCwsFR4xNTAqNSYrLCkBCQoKDgwOGg8PGikhHyQqKSwqLCwsKSkpKSwpKSkpLCwsLC0pLCkpKSwsLCwpLCkpKSkpLCwpKSwsLCwsLCwpKf/AABEIALkBEAMBIgACEQEDEQH/xAAcAAEAAgMBAQEAAAAAAAAAAAAABgcDBAUCAQj/xABBEAACAQIEBAMGAwYEBAcAAAABAgMAEQQSITEFBkFREyJhBzJxgZGhI0JSFDOCscHwFXKS0SRTYuEXJUNzg7Lx/8QAGgEBAAMBAQEAAAAAAAAAAAAAAAECBAMFBv/EACYRAQACAgICAQQCAwAAAAAAAAABAgMREiEEMWEFEyJBMlEzgZH/2gAMAwEAAhEDEQA/ALwpSlApSlApSlApSlApSlApSlApSlApSlApSlApSlApSlApSlApSlApSlApSlApSlApSlApSlApSlApSlApSlApSlApSlApSlApSl6BSlKBSlL0ClKUClK8O1qD3SsaSXrJQKUpQKUpQKUpQKUpQKUpQKgntgxLxYHxI55ImV1ACMV8TMbENbXQAka9KndVT7cJ3kOEwsaszSOXyi3mIGVQCdL6saradQ64Y3eEF5f514qrM+HeadVIzKwMyanQHNqL+hBq8eXuPtMqriEWKcgEqrZ1O/ut0Oh8p10NrgXqu+VIUge0IbwJbLKXIJSZNAVZdG3y3XS9tbiuRzpxmbNEscuWLyShkDC8iXGkhNpLXB00Um3Ss1cvbVfH9y2qwvejNYXOlRfkPmn9vgDtpKLLKuwzL+YDoGUg/wAJ7VB/aZzo7k4LDsUVf3sgOpa+YRA9lBF/XTprpm8RG2auK1rcf2lHO3tCkwcYbD4cyqWy+KT5FYi4GRfO1++g21N6rn/xb4g7fvEUkgBRGgC62sQbnfvU14Dxt54FmmKBhctk1Nl8q+RrHOd7jQi1jVe83YBWU4ssBLK+sIViYlyjKrONAwFiQ2pzVnnJMtOKlYnjMP0ThQwRQ5DPYZiBYE21IFzYX6XNZawYCbPEjDUMqt9VB/rWetTDPtocU4kYQAiGSV7hIwQC1hcksdEUaXY9xuSAcszOYiRlSTLf9ahrfLML/CubhMekmPxCAMTFHGpOU5QWLOVDbXIaM230rfxM9g3YAn6ComRqcpcUbF4OGdyM0qZzYWAuToB2G3yr1EZYJsryeJDKTkLAB43tmyXWwZCAxGlwVtc3FuP7MJf/ACvCi97IRf4O1vtatznXGyQQxyxhCqTRGTMSCEMioSp2uM3Xpemyep0kVanE5XRC0a5mWxy9WAIzBbfmte3rW3XxqlDT4dxNMQmaMmwJBDAqysDYqynVT8agb8+TFJQkiNlkZUkVLgqjW2Y+bZhcV85gxs3C5pjG0WTEksnm/ERvMW8lxexY2Oo22I1jPDcUqpICikvre3U3N/rrXl+b5E1mK1mYlkzZppqI9rg4PxAYiCOVSCsihgQCLg7aNYit2qv5Q5xMOaAFZDb8OPxEWzbZdSLX0071NeCYLEO3jYywk/8ATiRjkiUixuAcruR11tsDW7DljLWLQ7Y8kXjcO8a15qzmoXxbjCwPPifGaPCAKjvqyBy+UvCoHvXYrpe5uTsobtt1iNuVhuISLPnEpMr8VMRTX9ysRTw/8ojAk+JqyRX5U4ZzC37akjzkf8RmaTO+l2yvJcXb3b67277V+iIuONicLG0EgUyFF8XLcqsgOSVUbTzeWwbYsbg5bUWmEkr41eIEsoBJPqdzWhzDx2PBQGWS5ANgo3Zjso/vpUTMRG5VeOH4wvJiFufJIAOwBiU6fc/OvXB+IGZ598scpiA/yKMx+Zb7Cqa437QMTJI3guYBI4dihs1wgQLnO4sBp3+ld3kLn5oAIsSMys5Jmvd8zm5Z/wBQv2tYVlr5FZ1G1uluUoKVrVKUpQKUpQKhvPnBc8mHxAUsYmZCLsLLIPe8vYi38XpUyrV4li1hieRgSqKWIAuSFF9BVbV5RpaszE7hVS4OSHxFxKsisGy4nI0finIxvmv5HvstgCBpc1B1lJZBiDIQgsQSbqD5iFB2BJvYW612OZucZMViS7Bzhg6sIi3uZLWINrXJ1tY7WvWLmviKTTq0LZ7RKCwOmhY2v8DbYbVhmkcuMPUpFqxuWXgPHZcHJ+HlUYnRTluAVDFTa+gBNrdjbrXBjxobOJLmViHB7liSxOuxuTtvW7g4gQrHOzflGwtYC1jvqQflXGR7TWBOgGja7du4vcfI10iu40iJmLTKZcp42Rn/ABJSIkjsmawBEZsgDNuFLMRruRWzLA2KgxIVGHj5VQtq0hvZQE08JL5GXS422rl4/jEQwuFWIZpECsLGxRluTnt/1MSBfTerD9n3MYxapHOC+JjBYSsAbi467gi4Gvbeq0pylTJyrHPScYHD+HEifpVV/wBKgf0rOa+LX2tzzUa4GzCfHxZh4vjeILjeOWCMRNYbqCjp/wDGarrj3tVYwS4d4ymJN4ndD5BushTNqDvb471YXPXBMNNCZZ2kiMan8aJijhdyhK++uaxynS4FfnziUeeQFQuXTUtkJBNhfNYC/wAetZst5iYiP21+PSs7myVcl+0v/DYGw/htIAfwyx0Une9hcj0HW/erF4hxZcdgY8IZYpsViPDWVYipCAsrzO6gnIqoGFz+aw3NUlhx4b5sist/1qTodbWuPvV/+zvhuGTBxS4dUvIt3kCgM7E3YN10bp6VGG0zbUp8itdRaqVCvjV9rDisQI1Z2NlUFifQAk1pmdMao+eMa82ILM3lV3iRLAZViOVmNtSWcNv0C2GtzyIoARsNe4Gv+/zr3xriTYjEtI+mY3Cj8otlA9TYanvXS4Tw0yhrA+UXPyr53zMn3Mm6ft5nnUtTNxj3pp4DAq0qKwsCwGgGl9AQPS9/lVs8AxzurRyhRLCwjfKSQ3lVkkXNqAykHXYgi5teqoxl0UsCQV1BGhBHUGrK5J41+1wZ2/fCyyHuVHlb0uNbd71t+nZY48Z9tXh0n7U2+XexZIXS99rgXIHUgdarL2h8N4UmHZWcq7MAUw8u7nMVeeENlPmUksRcnrrVlcQxiQxPJIwVEUkselhVIe1DiWHfA4ePDNEWUx+KIgpAfIb5nTQm/r3r0sl+MN2KvKdK4weFjLAl1GbKDvcC4BsCN++tqvfkrAYZ8PhzDjZpETLbDs0KEKspsGjjGcgOM2rG9vU1QkeFIYnpb+iVdnszWF+Hov4b4qG8ka+UyjK5byj3rHVdP1GucZPyiP7d749U2tYVH+eeDnE4Nwou6ESKO5W9wPUqWruYXFLKiujBkYXDDYg1ilLPcI2W35rA6joAd/X6b7dbxyrMMagVw17s1rWO+18ptXY5X5fOJkVPgSf0qNSfpp861/aLxnLi3jREXJo4UDKz/mYm3rt/OrO5IKtho5o0RFZQGCgXYjRmZtxYgkKO576edTxvy1Mr+oSlRYV9oKV6ihSlKBSlKBWHExB1ZG1VgQR6EWP2rNXlhQfnri3DGw87xPo0Zy37g6qfgVIP1rUljvLYqFOXUg6EXUDTppV48z8nQ48AtdJVHllW1xfow/MvoflaoNwDksxcWSHEFXWOF5VA92Tzoq3U7WNzbUaDeuEYvy29CPIiafLJyryQMX+JIGSJVAQ3N3a4OZb9ABuNLnTaox7UuVhg8SJI1tFICVtsDl8y69Q2vwer7AtUc9oPCFxHD5wfeSNpEbezIhP3Fxb1rrxZ4zTy3KmYsOCgJARcugAuWHxqyPZVwohXxBFg3kj7FQbsw/iCj+A1o8pezv8AaIo5sS48N1DrEl7lSLgO52Fug771ZkUIRQqgKoFgALAAbAAVSlOLpnzxaOMMi19r4tfa6saGe0Nmmw8saGyR5GlNgc13GSJb7dGZugy/q0oniqeVh0ttV4e0BJoMLi5FIMcjwN6qt445R8LIh/jaqaxuDZ3yD3icv8q83ydxlq9Hxf4S0sCBZfQfSrp5CgMGDaaIkgM3iREnKyp+aMfkcL8mygHoRUM+AaGQoR5lOX5jSrb9maPJBi8PKSFuuUaXVZoFJIG+twdepp42/uyeTr7cLERwQCDcHUHuO9cLnWENhHDEhNC9uqi5y3H/AFBfpXaw0AjRUGygKPgBYV4xqKY2Di65Tfrpa50r0LRMx082UM5q5SEsUL4RBZAfKu7K4U5h+o3APc5q5nDMPLAGXKQZFtY6EW33qYckwlMBhwc2sYbzHMQGuwF/QEC3S1q7Vqx5vDjJaLROp+HG+GLzyQPhHLTSTqzIRGrZjmHvW1C2O9z9hXU4FwdMJjpEgJEbRqTHe4U30I6j82/6+1Sio5ybhx/xMjMWlOIlRi1rgJIVRRboFy11w+NXDXUf9Wpj4RqHS5ijV40RlDK8sSkEXBHiqSCDodBVf+3Dh4/ZYioAAawAFgNR0G1WZjMEsmQndHDqexH+4JH8Vcbnjlw47CNEvvjzL8R0v0q+as2r014bRW8b9PzzHgvwgd75h9P/AMq2uU+Bw/4N4k0SMwVijMozK2ylX95Tm7GuRHyDiHgEfgsr5ibmwF2zXF+gGa9/SrJh5fyYJcOp1VV101ZWDnQ9CR96z4qzN9/0158leGon9uxFEFFgLd/U961nz5sqFFVRc3Um5JO1mFtvvW3asEZ8799D8rW/mD9a2z6ec/NnEy0s8jubszsT/E5P9atb2T4x2wskYIHhtcXBb3hqNx2+9RjjvLmSWRbao7D5E5lI+RFTb2cYHwo5nIspIUD/ACKS33NvlWPHM815TOL3Rb+7617rxCLKL9h/KvdbVClKUClKUClKGg+WrTkxkKv5mUONLnQ23tmP8r1wsZz2uFmWPGQSYdX92YlWiJvoCyk5Tbvt8NalFwR6H70H1SCLjUVhnxSJYMQC2w3J72Uamq645zxPh8Q8PD4FkjQ+YnOyZt3WMRjy9rXte9hXe9n3MgxsbmRPDxSsRKjElt/KRdQQnQC2lvma8o3oSjDyqw8uw0tYi3yIFqy2rR4zxuLCRNLM2VFsO5JY2VVA1JJ6VxeWuZsVjXLHBth4Bs0rWdxY+6luht6W2JqwlNKChNBxubOHLPhmR0zoGjdl6lUlV3tbW+UNtXE4z7PYMY4xET5GYXzJZke+oYfW9xvUoxXF4owbuCR+VfM3+ka154Xg4UUtCqqshzHKCASeuXZTvfQa3vrXO9K36let5r6RzA+ziISCWdvFYbCwC9/MPzV1uExRticRNEFysERnW3nkjzhtRvlBRSe626V1sRhlkUo4DKwsQdiOxr7BAqKFQBVAsFAAAHYAaClMdaei15t7ZK+EV9pXRRrYHArCgjTRF0UaeUX0UWGwrPXqtTHRNo6C7p0/Wp95P6j1A7mg2SO1a3DOGph4xGmwJYk7szMWZj6liTWu3Ei5Uw5XRhcNqQ2puARotrak9TtWReIZ/wB2RcC7DcrqRlKg73DD+E0G/XkOCSARpv6X1rSk4pkVM37yRiiLYjOdTe24FhmJOw+VbOFhyKATdt2Pcnc/3sLDpQZctfaUoFfLV4EoJKg6i1xfUXva/a9jXsUHO4jwCGdgzqc3cGxNtr/CtzDYVY1CILKNhWavgNRqB9pS9KkKUpQKUpQKUpQYMXg0lQpIqujaFWAIPxBqteMc6pgeGDCRSBcbHGITH5gyEKVZxpbYXBv+YGrD4xxVcNGGILMzBI4196R291F+5J2ABJ0BqnfaPjcS00aY6DDwqzFo5ofPKQoIymRtQNVv5aieoTEblk5AfDYJAF8V5iv4jkssZLdEQ6G22Y+veudjwvDOIRY/CF/DYkTJISx198Zm95SLHuCK9cKliACDEtGAD+pja1wALga/E1qcZhikuXnZrX1W5I66BtCOu9ZI3F+WmifFvEzPS1OH8fi4w8JgSQwQyeK0jplR2VGWNUJJzEM2Y9vD9RUytVd8m8b4k+GXEyiCbD5fLFEpWcqrZWygDIWFjZfzWsLXqfYPGJMiyRsGRwGVhsQdQa2QzMc+NyOqsLK35ztmvop7XF7X7WqPc68YMYWJTvq3w1sPsa782JRpDAwuSmaxF1K3yn462uPUVXnMXD54pcrgNAoISUuS+QtdFdW1OUEi9zVLxMx0tXW+3MxGKOlic3S1b/BOeWS4uL7EHzAMNNRcdu4qMNxvwHNtZLa391QToT3uOn9K5qcRjZiWCsSdSetzt6fAVxx0tLpe8L35c4wcVFmYKGBKsFN1uLG4J11BGnTUV1arbkTFZZV8JssbtaRLXucpyEXPl1tqO1WRetEOL7UV5450bhwjyw+J4hIuWyqtvgCSfpUqrn8b4HFjIjFMuZT8ip6Mp6Gk/C1db7Q7Be1lSbS4dh6o1/nZgKkOC56wkunihG7SeT7nT71WnMvI82AGcMJYL5QxYhhfbMtrel65YVyLZza+w1t21INvlWeclqe3ox4+HLG6dLgM6QMSrDwMQxu6kFYpWFr9gJPpn/z1WPs44iqcUdZJ3I/EALXAlZbqGe7eU5Q1ib9tK4uO4dZGLSFQd9bC2+v6vhY1GlRg2S1mzWsbgg3tYjca12x3i8bZM2CcU9v0VguMQOzYiSWMDVIbsL+GDq1r3u7C+n5QleMVz9hluEzyEfpUgf6mt9r1U8nBv2dyjApIhsQfLbsb6X9CCb0EDsLZzboCWK9+5sKz3zzHUNmLwqzHK0p3jfapl9yEfN7/AGAFdTkbnd+ImVWiCCO3nUkq1+mux671B+WuQ5sdcyOscINiVuS3cJfT5+tWxwfgsWEiEUKBEH1J6lj1NdcfOe5lw8j7NfxpHbX4vh3S88AvIFAZDtKiknL3DC7WI72sa8HHiaOKeOTKiklgb63UqVYA6kE7f9q7NQvmjApA+ZC48U6xg+S4/OFJAB6VXPknFWbse4iH2PmnEOdFVQdgy6i+wOpsfr867fC8W8xWYsEj8MgxG91csGu1xoVAI31vUOixSgbkWt0On0/vSujwbDDEMY/EdV3YAAeIBsp3IFzfvXk+J9QyZMnG0Ij9bd79uOKcLCSIkdS8o0DlTm8OP9WoGY7WuNb6dqsWGw6xqFUAKNABWWvdj5TPwUpSpQUpSgVyeO8f/ZhZIpJ5jqIoxdiCbZix0UabmutXzLregjfA8NiMRMMVi0EVkKQ4e+Yx5j55Xa3vsAF02X4moP7bV/Hwxvrkf/7L/f1q3DX5954mxMskc2LkRi6uERFKiHw5CrxNfUuGuD8N6rb0mvtDcYWVvNbTUWP/AHroYQXTQjKd9LkX31ri48Evvf71k4bMV0vVLR00Vvq79E+yZh/hkYBvleQfDzk2+hFfOKct43DyGThs6hWYs+FmN4szHMzRtYsuYliRcC5uLbVCPZVw854JY5pg7yyiSIN+CYYo1zOyd87xqNd2HarqrpHpmab4MTIvjIM9gSL3yMRqFcWO+l9L2qPcw8vysLRyN4PXQPIn+Vn3U9jt0qW0qRQ3GeWJIixBaVepyBSAOpy71H0ta9rj/btVo8+8IONx8eGZnWHwvEyJp4jBipBPwtvtauNxD2XmJLJHYNfYk5LC93Otu3apNItw3ixjN4mN1NiLm466Eag/3eplynzN4SF45pZShJxEEjBjk/5kOnvJue4+FRnBcrYhXLCMOY7HKfMJANdVGun9TW1xnhsTxxYvBP4eJXR4r+bMFJY26iysexHzFVlK7MDjVmjWRDdHFwdrg+hrYqsvZhxciKTw7ya5nw+bzRi580AJsyE6Zbgg6X2qxsHjVlXMhuLkHoQQbFWB1Ug7g0Q9YnDrIpV1DKwsQRcH4ioBxvkMePGmGkZTISSGXMsaD32vcE6lQq9Sd7A1YMsgUEk2A1JrWwikBpJLKW1P/QoHlUn01J6XY1E1i3teuS1P4ygknshS/iPjJQ6kMGCooUjUGzX6261W/FuHrHxFxmklhSVTJOpDOwJVnkDLpe5J02tV2x8Bjxo8bEhpUc5o4nP4aJc5D4a2DErZiWudbVTPGofCxWIjEQAWVwMtgoGc2CjoLdKvSsR1CLXm3crPg9nuBxIMqzSzM283j+K3wJNx8rV44X7PYYMSVfPJEQGiLMLBh78bBbX6MOlrjprscscpwnAwSJGseIMSsJUujZiLqXZbZxtcG96kSTftEKuvlcEGx3V0NnjPzDofjVZrEz2mMlojUS34YVQBVAVRsALAfACvdeInDAEbEA/WtfiOB8ZAhJC3BYC4zqN0JGtjpfuNOtFGtjOMXfwYCrzWuRe6xjbPJbb4bmuFjeHnxMkjtKwuxZrCxIGigCyr2H86lWHwaRi0aKg3soCi/ewFRGPjKzSeKBZSZFHqI3ZM3zyg/OvN+of4+1b/AMUffDAX8oJzAX6ga6VJ0gs6CEiN2UDPlDWNxup97/vXCkkHiEjbNe31rpzcWWK8xuViXMR6A1894nV/9udb7mNJPw/iRZjHKAkyi5W+jLtnQndf5Xsa6N608Xw6OcAsNRqrKSrL6q6kFb/es2DRlQB2zMNM1rXAOhI6Ei1+l72r7KId5ZqUpVkFKUoFKUoFUj7auGiGdGGgmLSDtnyqkwHxywt8S1XVPOEUsxAVQSSdgALk/SoJNwcccSWaQFYcjx4QMOpKk4ruCWXLa3ug9zUD89vJravUI1+f2vWXGYF4pWR1yujZWU9CDYj611eVeXWxuKihAIDnzH9K3JY/S/0qJW2tr2KxqYpGtZkyxhTo1mJmZ8u+VvEQA9fDqzai3MHCnw5ixWDizSQKI2iX3poNPwxrutsw+BtvapDgsasyhkNwfsRup7EHQjuKsq2KUpQQ3nFzh8ZgsVcWD+Ey9SslwTf0zX/hFTG1crj8YbwAwuvjpf00bKf9eX611RQeFw6g3CgHuAK4nE+SMLiJPEeOz3uShKZuvmtvXfpQVZzRy+3C8SuMw3liLajpGTa4bujbHtp1AqbcsSrMJMQjeWcqTH/ynVcrg920Fz1sD1rr4zCLNG0bjMjCzDuDVe8BV+EY/wDZpWJw2I/dOdgw0UH1t5T/AAmoSsWaIMAD0IP0Nxf5/wAq53G4GmCwKbByDJ/7SkF1FuraJ8GbtXTY2rXwq3Jc6FrWvuFGw+dyf4qlDYtVC+0TDmPiU6Bb+IQym7C2dR0B/Vmq+6iPNXI/7ZjMLiFKgRMBKCNWRWzrbTU3uNejelTE6EnwGH8OJE/Sqr/pUD+laeGwxhxEmv4cxDAfpkVbP8mUA/FW7107VixEOYWvY6EHsRqDUD7BFlFvj9ySB8tvlWSsWHmzDUWYaMOx6istBq8UxXhQySH8iM2m+gJ0qLz8usmGgMYJKIMy/mudWNu9ydKk/E8L4qBbXGdCwPUK4Y/yFbdq4ZcNcsasT3GlZeGwaxU/Q12sHwNpYJc6kBo2VQRqSVIBtvvUyK0IrHi+nUx25bc6Y4rO4aPAp8+GhbXWNd9D7ovcdK361OGYbw0K2yjO7Adg0jN8t729a269KI1DoUpSpClKUClKUGDGYJZVyte1wSL6GxvZh+YHqDWVYwAAAAALADQADYAV6pQVp7UeQRNfGQIWmFg8ai5l2VSB3Gl/QV1/Z5yF/h4aSTKZpN7ahBvludz3+HrU0IpUa72jXeyvKIBoBYf7m5+9eqVKSlKUGpxXhwxETxsSMw0YaMpBBVl9QwBHwr5wqKVYwJ3V5L+8oygjpoevetylApSlArlczcBXG4dom0b3o36o66o4+B+166tKDmcKeWbDRGZSkhVfEU73GjD5kfQ10xSlApSlApSlBiMAzZutrHse1+9unxNZaUoFKUoFKUoFKUoFKUoFKUoFKUoFKUoFKUoFKUoFKUoFKUoFKUoFKUoFKUoFKUoFKUoFKUoFKUoFKUoFKUoFKUoFKUoFKUoFKUoFKUoFKUoFKUoFKUoFKUoFKUoFKUoFKUoFKUoFKUoFKUoFKUoFKUoFKUoP/9k="/>
          <p:cNvSpPr>
            <a:spLocks noChangeAspect="1" noChangeArrowheads="1"/>
          </p:cNvSpPr>
          <p:nvPr/>
        </p:nvSpPr>
        <p:spPr bwMode="auto">
          <a:xfrm>
            <a:off x="215900" y="-693738"/>
            <a:ext cx="25908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128" name="Picture 8" descr="Name Of Insects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" t="14198" r="5806" b="14559"/>
          <a:stretch/>
        </p:blipFill>
        <p:spPr bwMode="auto">
          <a:xfrm>
            <a:off x="5064302" y="3350050"/>
            <a:ext cx="3565171" cy="198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30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9034</TotalTime>
  <Words>1241</Words>
  <Application>Microsoft Macintosh PowerPoint</Application>
  <PresentationFormat>On-screen Show (16:10)</PresentationFormat>
  <Paragraphs>328</Paragraphs>
  <Slides>47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Austin</vt:lpstr>
      <vt:lpstr>Phylum Arthropoda</vt:lpstr>
      <vt:lpstr>General Characteristics</vt:lpstr>
      <vt:lpstr>PowerPoint Presentation</vt:lpstr>
      <vt:lpstr>Evolutionary Advances</vt:lpstr>
      <vt:lpstr>Exoskeleton</vt:lpstr>
      <vt:lpstr>Organization</vt:lpstr>
      <vt:lpstr>Organization</vt:lpstr>
      <vt:lpstr>Organization</vt:lpstr>
      <vt:lpstr>Organization</vt:lpstr>
      <vt:lpstr>Sub-Phylum Chelicerata</vt:lpstr>
      <vt:lpstr>1. Class Arachnida</vt:lpstr>
      <vt:lpstr>Spider Webs</vt:lpstr>
      <vt:lpstr>Chelicerata</vt:lpstr>
      <vt:lpstr>PowerPoint Presentation</vt:lpstr>
      <vt:lpstr>Systems</vt:lpstr>
      <vt:lpstr>Systems</vt:lpstr>
      <vt:lpstr>Systems</vt:lpstr>
      <vt:lpstr>Systems</vt:lpstr>
      <vt:lpstr>Systems</vt:lpstr>
      <vt:lpstr>Systems</vt:lpstr>
      <vt:lpstr>Systems</vt:lpstr>
      <vt:lpstr>Ecology</vt:lpstr>
      <vt:lpstr>Sub-Phylum Crustacea</vt:lpstr>
      <vt:lpstr>Crustaceans</vt:lpstr>
      <vt:lpstr>Appendages</vt:lpstr>
      <vt:lpstr>PowerPoint Presentation</vt:lpstr>
      <vt:lpstr>Systems</vt:lpstr>
      <vt:lpstr>Systems</vt:lpstr>
      <vt:lpstr>Systems</vt:lpstr>
      <vt:lpstr>Systems</vt:lpstr>
      <vt:lpstr>Systems</vt:lpstr>
      <vt:lpstr>Systems</vt:lpstr>
      <vt:lpstr>Systems</vt:lpstr>
      <vt:lpstr>Ecology</vt:lpstr>
      <vt:lpstr>Sub-Phylum Uniramia</vt:lpstr>
      <vt:lpstr>Organization</vt:lpstr>
      <vt:lpstr>Class Insecta</vt:lpstr>
      <vt:lpstr>PowerPoint Presentation</vt:lpstr>
      <vt:lpstr>Systems</vt:lpstr>
      <vt:lpstr>Systems</vt:lpstr>
      <vt:lpstr>Systems</vt:lpstr>
      <vt:lpstr>Systems</vt:lpstr>
      <vt:lpstr>Systems</vt:lpstr>
      <vt:lpstr>Systems</vt:lpstr>
      <vt:lpstr>Ecology</vt:lpstr>
      <vt:lpstr>Insect societies</vt:lpstr>
      <vt:lpstr>Bees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and Lina</dc:creator>
  <cp:lastModifiedBy>Moein Ferdosian</cp:lastModifiedBy>
  <cp:revision>354</cp:revision>
  <cp:lastPrinted>1601-01-01T00:00:00Z</cp:lastPrinted>
  <dcterms:created xsi:type="dcterms:W3CDTF">1601-01-01T00:00:00Z</dcterms:created>
  <dcterms:modified xsi:type="dcterms:W3CDTF">2018-04-10T08:40:27Z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